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46905-B35E-4712-8772-3C100E4AB1ED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905C-808B-4049-AB77-46C7C242DA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600" dirty="0" smtClean="0"/>
              <a:t>Выигрышная стратегия</a:t>
            </a:r>
            <a:r>
              <a:rPr lang="ru-RU" sz="40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274440" cy="1296144"/>
          </a:xfrm>
          <a:prstGeom prst="cloudCallout">
            <a:avLst>
              <a:gd name="adj1" fmla="val -105583"/>
              <a:gd name="adj2" fmla="val 17762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400" b="1" dirty="0" smtClean="0">
                <a:solidFill>
                  <a:srgbClr val="FFC000"/>
                </a:solidFill>
              </a:rPr>
              <a:t>C3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7069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ru-RU" b="1" dirty="0" smtClean="0"/>
              <a:t>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rmAutofit fontScale="85000" lnSpcReduction="1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sz="2800" dirty="0" smtClean="0"/>
              <a:t>Два игрока, Петя и Ваня, играют в следующую игру. Перед игроками лежит куча камней. Игроки ходят по очереди, первый ход делает Петя. За один ход игрок может добавить в кучу один камень или увеличить количество камней в куче в два раза. Например, имея кучу из 15 камней, за один ход можно получить кучу из 16 или 30 камней. У каждого игрока, чтобы делать ходы, есть неограниченное количество камней. Игра завершается в тот момент, когда количество камней в куче становится не менее 22. Победителем считается игрок, сделавший последний ход, то есть первым получивший кучу, в которой будет 22 или больше камней.</a:t>
            </a:r>
          </a:p>
          <a:p>
            <a:pPr marL="0" indent="0">
              <a:buNone/>
              <a:defRPr/>
            </a:pPr>
            <a:r>
              <a:rPr lang="ru-RU" sz="2800" dirty="0" smtClean="0"/>
              <a:t>В начальный момент в куче было S камней, 1 &lt; S &lt; 21. Будем говорить, что игрок имеет выигрышную стратегию, если он может выиграть при любых ходах противника. Описать стратегию игрока — значит описать, какой ход он должен сделать в любой ситуации, которая ему может встретиться при различной игре противника.</a:t>
            </a:r>
          </a:p>
          <a:p>
            <a:pPr marL="2960688" indent="0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7069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ru-RU" b="1" dirty="0" smtClean="0"/>
              <a:t>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rmAutofit fontScale="85000" lnSpcReduction="1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Выполните следующие задания. Во всех случаях обосновывайте свой ответ.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1. </a:t>
            </a:r>
            <a:r>
              <a:rPr lang="ru-RU" sz="2400" dirty="0" smtClean="0"/>
              <a:t> а</a:t>
            </a:r>
            <a:r>
              <a:rPr lang="ru-RU" sz="2400" dirty="0" smtClean="0"/>
              <a:t>) Укажите все такие значения числа S, при которых Петя может выиграть в один ход. Обоснуйте, что найдены все нужные значения S, и укажите выигрывающий ход для каждого указанного значения 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     б</a:t>
            </a:r>
            <a:r>
              <a:rPr lang="ru-RU" sz="2400" dirty="0" smtClean="0"/>
              <a:t>) Укажите такое значение S, при котором Петя не может выиграть за один ход, но при любом ходе Пети Ваня может выиграть своим первым ходом. Опишите выигрышную стратегию Вани.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2. Укажите два таких значения S, при которых у Пети есть выигрышная стратегия, причем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- Петя не может выиграть за один ход, и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- Петя может выиграть своим вторым ходом, независимо от того, как будет ходить Ваня. Для каждого указанного значения S опишите выигрышную стратегию Пети.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3. Укажите значение S, при котором: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- у Вани есть выигрышная стратегия, позволяющая ему выиграть первым или вторым ходом при любой игре Пети, и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- у Вани нет стратегии, которая позволит ему гарантированно выиграть первым ходом.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ru-RU" sz="2400" dirty="0" smtClean="0"/>
              <a:t>Для указанного значения S опишите выигрышную стратегию Вани.</a:t>
            </a:r>
          </a:p>
          <a:p>
            <a:pPr marL="2960688" indent="0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7069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ru-RU" b="1" dirty="0" smtClean="0"/>
              <a:t>1.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ru-RU" sz="2000" dirty="0" smtClean="0"/>
              <a:t>Чтобы ответить на данные вопросы, нам надо будет рассмотреть возможные варианты для переменной </a:t>
            </a:r>
            <a:r>
              <a:rPr lang="en-US" sz="2000" dirty="0" smtClean="0"/>
              <a:t>S</a:t>
            </a:r>
            <a:r>
              <a:rPr lang="ru-RU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000" dirty="0" smtClean="0"/>
              <a:t>Для экономии времени, мы не станем рассматривать более 2 ходов для каждого из игроков.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000" dirty="0" smtClean="0"/>
              <a:t>Для удобства представления информации, представим всю информацию в виде таблицы:</a:t>
            </a:r>
          </a:p>
          <a:p>
            <a:pPr marL="2960688" indent="0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7068" y="0"/>
            <a:ext cx="824693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ru-RU" b="1" dirty="0" smtClean="0"/>
              <a:t>1.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60688" indent="0">
              <a:spcBef>
                <a:spcPts val="0"/>
              </a:spcBef>
              <a:buNone/>
            </a:pPr>
            <a:endParaRPr lang="ru-RU" dirty="0"/>
          </a:p>
        </p:txBody>
      </p:sp>
      <p:graphicFrame>
        <p:nvGraphicFramePr>
          <p:cNvPr id="9" name="Объект 3"/>
          <p:cNvGraphicFramePr>
            <a:graphicFrameLocks/>
          </p:cNvGraphicFramePr>
          <p:nvPr/>
        </p:nvGraphicFramePr>
        <p:xfrm>
          <a:off x="1214386" y="571480"/>
          <a:ext cx="7572456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076"/>
                <a:gridCol w="1262076"/>
                <a:gridCol w="1262076"/>
                <a:gridCol w="1262076"/>
                <a:gridCol w="1262076"/>
                <a:gridCol w="1262076"/>
              </a:tblGrid>
              <a:tr h="436915">
                <a:tc>
                  <a:txBody>
                    <a:bodyPr/>
                    <a:lstStyle/>
                    <a:p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№ задания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Петя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Ваня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Петя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Ваня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1.</a:t>
                      </a:r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а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</a:t>
                      </a:r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&lt;=S&lt;21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ru-RU" b="1" i="0" u="sng" dirty="0" smtClean="0">
                          <a:solidFill>
                            <a:srgbClr val="FF0000"/>
                          </a:solidFill>
                        </a:rPr>
                        <a:t>*2</a:t>
                      </a:r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=&gt;22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S=21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S+1=22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1.</a:t>
                      </a:r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б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S=10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S*2=20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20*2&gt;22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S+1=11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11*2=22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666">
                <a:tc rowSpan="4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S=9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S+1=10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10*2=20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20*2&gt;22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10+1=11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11*2=22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6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S=5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S*2=10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10*2=20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20*2&gt;22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10+1=11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11*2=22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666">
                <a:tc rowSpan="3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3.</a:t>
                      </a:r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а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S=8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S*2=16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16*2&gt;22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S+1=9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9+1=10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10*2=20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20*2&gt;22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10+1=11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11*2=22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20">
                <a:tc rowSpan="3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3.</a:t>
                      </a:r>
                      <a:r>
                        <a:rPr lang="ru-RU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б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S=7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S*2=14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14*2&gt;22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S+1=8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8+1=9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9*2=18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rgbClr val="FF0000"/>
                          </a:solidFill>
                        </a:rPr>
                        <a:t>18*2&gt;22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sng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9+1=10</a:t>
                      </a:r>
                      <a:endParaRPr lang="ru-RU" b="1" i="0" u="sng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u="sng" dirty="0" err="1" smtClean="0">
                          <a:solidFill>
                            <a:srgbClr val="FF0000"/>
                          </a:solidFill>
                        </a:rPr>
                        <a:t>Выигры-вает</a:t>
                      </a:r>
                      <a:r>
                        <a:rPr lang="ru-RU" b="1" i="0" u="sng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i="0" u="sng" baseline="0" dirty="0" smtClean="0">
                          <a:solidFill>
                            <a:srgbClr val="FF0000"/>
                          </a:solidFill>
                        </a:rPr>
                        <a:t>Петя!</a:t>
                      </a:r>
                      <a:endParaRPr lang="ru-RU" b="1" i="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7069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ru-RU" sz="2000" dirty="0" smtClean="0"/>
              <a:t>Два игрока, Петя и Ваня, играют в следующую игру. Перед ними лежат две кучки камней, в первой из которых 4, а во второй - 3 камня. У каждого игрока неограниченно много камней. Игроки ходят по очереди, первый ход делает Петя. Ход состоит в том, что игрок или утраивает число камней в какой-то куче, или добавляет 1 камень в какую-то кучу. Игра завершается в тот момент, когда общее количество камней в двух кучах становится не менее 20. Если в момент завершения игры общее число камней в двух кучах не менее 35, то выиграл Ваня, в противном случае - Петя. </a:t>
            </a:r>
            <a:endParaRPr lang="ru-RU" sz="2000" dirty="0" smtClean="0"/>
          </a:p>
          <a:p>
            <a:pPr marL="0" indent="0">
              <a:spcBef>
                <a:spcPts val="0"/>
              </a:spcBef>
              <a:buNone/>
              <a:defRPr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000" dirty="0" smtClean="0"/>
              <a:t>Кто </a:t>
            </a:r>
            <a:r>
              <a:rPr lang="ru-RU" sz="2000" dirty="0" smtClean="0"/>
              <a:t>выигрывает при безошибочной игре обоих игроков? </a:t>
            </a:r>
            <a:endParaRPr lang="ru-RU" sz="20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000" dirty="0" smtClean="0"/>
              <a:t>Укажите</a:t>
            </a:r>
            <a:r>
              <a:rPr lang="ru-RU" sz="2000" dirty="0" smtClean="0"/>
              <a:t>, стратегию выигрывающего игрока - какой ход он должен сделать в каждой из позиций, которые могут ему встретиться при правильной игре. Докажите, что описанная стратегия - выигрышная.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7069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endParaRPr lang="ru-RU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785938" y="785813"/>
          <a:ext cx="5895975" cy="5265737"/>
        </p:xfrm>
        <a:graphic>
          <a:graphicData uri="http://schemas.openxmlformats.org/presentationml/2006/ole">
            <p:oleObj spid="_x0000_s1026" name="Лист" r:id="rId3" imgW="5838779" imgH="521970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701</Words>
  <Application>Microsoft Office PowerPoint</Application>
  <PresentationFormat>Экран (4:3)</PresentationFormat>
  <Paragraphs>92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Лист Microsoft Office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2014-06-30T18:29:50Z</dcterms:created>
  <dcterms:modified xsi:type="dcterms:W3CDTF">2014-06-30T18:51:45Z</dcterms:modified>
</cp:coreProperties>
</file>