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1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2" r:id="rId36"/>
    <p:sldId id="290" r:id="rId37"/>
    <p:sldId id="291" r:id="rId38"/>
    <p:sldId id="293" r:id="rId39"/>
    <p:sldId id="294" r:id="rId40"/>
    <p:sldId id="295" r:id="rId41"/>
    <p:sldId id="296" r:id="rId42"/>
    <p:sldId id="297" r:id="rId4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F40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09" autoAdjust="0"/>
  </p:normalViewPr>
  <p:slideViewPr>
    <p:cSldViewPr>
      <p:cViewPr varScale="1">
        <p:scale>
          <a:sx n="70" d="100"/>
          <a:sy n="70" d="100"/>
        </p:scale>
        <p:origin x="-5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E4344-41AA-4B4F-91E6-53443333B343}" type="datetimeFigureOut">
              <a:rPr lang="ru-RU"/>
              <a:pPr>
                <a:defRPr/>
              </a:pPr>
              <a:t>09.10.2014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8E4FA-CA4A-4351-9CE6-03E3031068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F4BC9-5529-45B5-81F7-1E2283403255}" type="datetimeFigureOut">
              <a:rPr lang="ru-RU"/>
              <a:pPr>
                <a:defRPr/>
              </a:pPr>
              <a:t>09.10.2014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93331-2DF0-4240-BF12-0E225DF632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B178F-06EF-4DF1-A111-D22C77564219}" type="datetimeFigureOut">
              <a:rPr lang="ru-RU"/>
              <a:pPr>
                <a:defRPr/>
              </a:pPr>
              <a:t>09.10.2014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C9032-9D58-4BF5-853C-6EA7813A7A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26AD5-D3C6-4E23-8E62-6661C6F7F8D7}" type="datetimeFigureOut">
              <a:rPr lang="ru-RU"/>
              <a:pPr>
                <a:defRPr/>
              </a:pPr>
              <a:t>09.10.2014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6CF75-70F7-482E-8D1D-4B7556F495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BF8D6-11E2-4133-A09D-CDBF3F081A27}" type="datetimeFigureOut">
              <a:rPr lang="ru-RU"/>
              <a:pPr>
                <a:defRPr/>
              </a:pPr>
              <a:t>09.10.2014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6C874-C434-465E-940D-A4C33AEA2A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93193-5EB8-40E4-8B84-04254782D07D}" type="datetimeFigureOut">
              <a:rPr lang="ru-RU"/>
              <a:pPr>
                <a:defRPr/>
              </a:pPr>
              <a:t>09.10.2014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CE94A-DA5B-4717-A3C7-D11CE246D0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6216F-65AF-427F-AD15-A7F38CB37B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B63C3-8996-468D-9CFE-20633526A152}" type="datetimeFigureOut">
              <a:rPr lang="ru-RU"/>
              <a:pPr>
                <a:defRPr/>
              </a:pPr>
              <a:t>09.10.2014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F1C67-D1B9-4CF4-9362-49CAE1D31C30}" type="datetimeFigureOut">
              <a:rPr lang="ru-RU"/>
              <a:pPr>
                <a:defRPr/>
              </a:pPr>
              <a:t>09.10.2014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E2756-19D5-4AC5-89A6-DDA0241C8A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4687F-2AEA-4EAC-B669-5DAB835F6DE0}" type="datetimeFigureOut">
              <a:rPr lang="ru-RU"/>
              <a:pPr>
                <a:defRPr/>
              </a:pPr>
              <a:t>09.10.2014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56AE5-B609-454E-A79C-9B591DDB40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4E3A2-8072-4531-845E-CDC105B66B31}" type="datetimeFigureOut">
              <a:rPr lang="ru-RU"/>
              <a:pPr>
                <a:defRPr/>
              </a:pPr>
              <a:t>09.10.2014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40253-B647-45D7-A432-E9EC192C5D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0800B-8351-4472-BCAF-B4D9C3FBD121}" type="datetimeFigureOut">
              <a:rPr lang="ru-RU"/>
              <a:pPr>
                <a:defRPr/>
              </a:pPr>
              <a:t>09.10.2014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E9223-7C4F-4D08-814F-0516BBF300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A907E82F-E201-4ACB-9292-42F9C6037E82}" type="datetimeFigureOut">
              <a:rPr lang="ru-RU"/>
              <a:pPr>
                <a:defRPr/>
              </a:pPr>
              <a:t>09.10.2014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123D5B3A-43ED-4CC5-A374-CC94A7185F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0" r:id="rId1"/>
    <p:sldLayoutId id="2147483752" r:id="rId2"/>
    <p:sldLayoutId id="2147483761" r:id="rId3"/>
    <p:sldLayoutId id="2147483753" r:id="rId4"/>
    <p:sldLayoutId id="2147483762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A94543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8C3836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A94543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A94543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700463"/>
            <a:ext cx="8305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FFC000"/>
                </a:solidFill>
              </a:rPr>
              <a:t>Символика различных исторических эпох</a:t>
            </a:r>
            <a:endParaRPr lang="ru-RU" smtClean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smtClean="0">
                <a:solidFill>
                  <a:srgbClr val="C00000"/>
                </a:solidFill>
              </a:rPr>
              <a:t>Государственная символика нашего государства</a:t>
            </a:r>
            <a:endParaRPr lang="ru-RU" sz="6000">
              <a:solidFill>
                <a:srgbClr val="C00000"/>
              </a:solidFill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4140200" y="5373688"/>
            <a:ext cx="45720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rgbClr val="FFC000"/>
                </a:solidFill>
              </a:rPr>
              <a:t>Подготовил учитель истории и обществознания</a:t>
            </a:r>
          </a:p>
          <a:p>
            <a:pPr algn="ctr"/>
            <a:r>
              <a:rPr lang="ru-RU" sz="1400">
                <a:solidFill>
                  <a:srgbClr val="FFC000"/>
                </a:solidFill>
              </a:rPr>
              <a:t>МБОУ школы-интерната г. Химки</a:t>
            </a:r>
          </a:p>
          <a:p>
            <a:pPr algn="ctr"/>
            <a:r>
              <a:rPr lang="ru-RU" sz="1400">
                <a:solidFill>
                  <a:srgbClr val="FFC000"/>
                </a:solidFill>
              </a:rPr>
              <a:t>Цаплин Сергей Викторович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3352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smtClean="0">
                <a:solidFill>
                  <a:srgbClr val="FFFF00"/>
                </a:solidFill>
              </a:rPr>
              <a:t>Ивану IV исполняется 16 лет, и он коронуется на царство и сразу же Орел претерпевает весьма существенное изменение. </a:t>
            </a:r>
            <a:endParaRPr lang="ru-RU" sz="3200">
              <a:solidFill>
                <a:srgbClr val="FFFF00"/>
              </a:solidFill>
            </a:endParaRPr>
          </a:p>
        </p:txBody>
      </p:sp>
      <p:pic>
        <p:nvPicPr>
          <p:cNvPr id="14339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2133600"/>
            <a:ext cx="42672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19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rgbClr val="FFFF00"/>
                </a:solidFill>
              </a:rPr>
              <a:t>Орел среагировал на происходящие события очередным изменением. </a:t>
            </a:r>
            <a:endParaRPr lang="ru-RU">
              <a:solidFill>
                <a:srgbClr val="FFFF00"/>
              </a:solidFill>
            </a:endParaRPr>
          </a:p>
        </p:txBody>
      </p:sp>
      <p:pic>
        <p:nvPicPr>
          <p:cNvPr id="15363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63" y="1714500"/>
            <a:ext cx="43815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rgbClr val="FFFF00"/>
                </a:solidFill>
              </a:rPr>
              <a:t>Возвращение Ивана Грозного на трон вызывает появление нового Орла. </a:t>
            </a:r>
            <a:endParaRPr lang="ru-RU">
              <a:solidFill>
                <a:srgbClr val="FFFF00"/>
              </a:solidFill>
            </a:endParaRPr>
          </a:p>
        </p:txBody>
      </p:sp>
      <p:pic>
        <p:nvPicPr>
          <p:cNvPr id="16387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0" y="2071688"/>
            <a:ext cx="304800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52400"/>
            <a:ext cx="8219256" cy="111636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smtClean="0">
                <a:solidFill>
                  <a:srgbClr val="FFFF00"/>
                </a:solidFill>
              </a:rPr>
              <a:t>Конец XVI - начало XVII века</a:t>
            </a:r>
            <a:endParaRPr lang="ru-RU">
              <a:solidFill>
                <a:srgbClr val="FFFF00"/>
              </a:solidFill>
            </a:endParaRPr>
          </a:p>
        </p:txBody>
      </p:sp>
      <p:pic>
        <p:nvPicPr>
          <p:cNvPr id="17411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1357313"/>
            <a:ext cx="4524375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3352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smtClean="0">
                <a:solidFill>
                  <a:srgbClr val="FFFF00"/>
                </a:solidFill>
              </a:rPr>
              <a:t>Известен и другой герб Федора Ивановича, который несколько отличается от вышеуказанного. </a:t>
            </a:r>
            <a:endParaRPr lang="ru-RU" sz="3200">
              <a:solidFill>
                <a:srgbClr val="FFFF00"/>
              </a:solidFill>
            </a:endParaRPr>
          </a:p>
        </p:txBody>
      </p:sp>
      <p:pic>
        <p:nvPicPr>
          <p:cNvPr id="18435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25" y="1785938"/>
            <a:ext cx="5248275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20503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smtClean="0">
                <a:solidFill>
                  <a:srgbClr val="FFFF00"/>
                </a:solidFill>
              </a:rPr>
              <a:t>Сменивший Федора Ивановича Борис Годунов (1587-1605) мог бы явиться родоначальником новой династии. Занятие им престола было вполне легально, но народная молва не хотела видеть в нем законного Царя, считая его цареубийцей. И Орел  отражает это общественное мнение. </a:t>
            </a:r>
            <a:endParaRPr lang="ru-RU" sz="2400">
              <a:solidFill>
                <a:srgbClr val="FFFF00"/>
              </a:solidFill>
            </a:endParaRPr>
          </a:p>
        </p:txBody>
      </p:sp>
      <p:pic>
        <p:nvPicPr>
          <p:cNvPr id="19459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2428875"/>
            <a:ext cx="367665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1921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smtClean="0">
                <a:solidFill>
                  <a:srgbClr val="FFFF00"/>
                </a:solidFill>
              </a:rPr>
              <a:t>Смутой воспользовались враги Руси и появление в этих условиях Лжедмитрия (1605-1606) было вполне закономерным, как и появление нового Орла.</a:t>
            </a:r>
            <a:endParaRPr lang="ru-RU" sz="2800">
              <a:solidFill>
                <a:srgbClr val="FFFF00"/>
              </a:solidFill>
            </a:endParaRPr>
          </a:p>
        </p:txBody>
      </p:sp>
      <p:pic>
        <p:nvPicPr>
          <p:cNvPr id="20483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38" y="1785938"/>
            <a:ext cx="3971925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219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smtClean="0">
                <a:solidFill>
                  <a:srgbClr val="FFFF00"/>
                </a:solidFill>
              </a:rPr>
              <a:t>Надо сказать, что на некоторых печатях изображался другой, явно не русский Орел.</a:t>
            </a:r>
            <a:endParaRPr lang="ru-RU" sz="3200">
              <a:solidFill>
                <a:srgbClr val="FFFF00"/>
              </a:solidFill>
            </a:endParaRPr>
          </a:p>
        </p:txBody>
      </p:sp>
      <p:pic>
        <p:nvPicPr>
          <p:cNvPr id="21507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2071688"/>
            <a:ext cx="379095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70496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smtClean="0">
                <a:solidFill>
                  <a:srgbClr val="FFFF00"/>
                </a:solidFill>
              </a:rPr>
              <a:t>Шаткую попытку установить новую династию в лице Василия Шуйского (1606-1610), живописцы из приказной избы отразили в Орле лишенного всех державных атрибутов .</a:t>
            </a:r>
            <a:endParaRPr lang="ru-RU" sz="2800">
              <a:solidFill>
                <a:srgbClr val="FFFF00"/>
              </a:solidFill>
            </a:endParaRPr>
          </a:p>
        </p:txBody>
      </p:sp>
      <p:pic>
        <p:nvPicPr>
          <p:cNvPr id="22531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0" y="2143125"/>
            <a:ext cx="3781425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404664"/>
            <a:ext cx="8301608" cy="208823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smtClean="0">
                <a:solidFill>
                  <a:srgbClr val="FFFF00"/>
                </a:solidFill>
              </a:rPr>
              <a:t>Русская история довольно мало говорит о царе Владиславе I </a:t>
            </a:r>
            <a:r>
              <a:rPr lang="ru-RU" sz="2800" err="1" smtClean="0">
                <a:solidFill>
                  <a:srgbClr val="FFFF00"/>
                </a:solidFill>
              </a:rPr>
              <a:t>Сигизмундовиче</a:t>
            </a:r>
            <a:r>
              <a:rPr lang="ru-RU" sz="2800" smtClean="0">
                <a:solidFill>
                  <a:srgbClr val="FFFF00"/>
                </a:solidFill>
              </a:rPr>
              <a:t> (1610-1612), правда, он не был коронован на Руси, но указы издавал, на монетах чеканилось его изображение и Русский Государственный Орел имел при нем свои формы.</a:t>
            </a:r>
            <a:endParaRPr lang="ru-RU" sz="2800">
              <a:solidFill>
                <a:srgbClr val="FFFF00"/>
              </a:solidFill>
            </a:endParaRPr>
          </a:p>
        </p:txBody>
      </p:sp>
      <p:pic>
        <p:nvPicPr>
          <p:cNvPr id="23555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313" y="2571750"/>
            <a:ext cx="3852862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smtClean="0">
                <a:solidFill>
                  <a:srgbClr val="2DF40C"/>
                </a:solidFill>
              </a:rPr>
              <a:t>История развития государственного герба России</a:t>
            </a: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b="1" smtClean="0">
                <a:solidFill>
                  <a:srgbClr val="FFC000"/>
                </a:solidFill>
              </a:rPr>
              <a:t>XV век</a:t>
            </a:r>
            <a:endParaRPr lang="ru-RU" sz="2400">
              <a:solidFill>
                <a:srgbClr val="FFC000"/>
              </a:solidFill>
            </a:endParaRPr>
          </a:p>
        </p:txBody>
      </p:sp>
      <p:pic>
        <p:nvPicPr>
          <p:cNvPr id="6147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25" y="1285875"/>
            <a:ext cx="607218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1636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rgbClr val="FFFF00"/>
                </a:solidFill>
              </a:rPr>
              <a:t> </a:t>
            </a:r>
            <a:r>
              <a:rPr b="1" smtClean="0">
                <a:solidFill>
                  <a:srgbClr val="FFFF00"/>
                </a:solidFill>
              </a:rPr>
              <a:t>XVII </a:t>
            </a:r>
            <a:r>
              <a:rPr lang="ru-RU" b="1" smtClean="0">
                <a:solidFill>
                  <a:srgbClr val="FFFF00"/>
                </a:solidFill>
              </a:rPr>
              <a:t>век</a:t>
            </a:r>
            <a:endParaRPr lang="ru-RU">
              <a:solidFill>
                <a:srgbClr val="FFFF00"/>
              </a:solidFill>
            </a:endParaRPr>
          </a:p>
        </p:txBody>
      </p:sp>
      <p:pic>
        <p:nvPicPr>
          <p:cNvPr id="24579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1428750"/>
            <a:ext cx="5157788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27646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smtClean="0">
                <a:solidFill>
                  <a:srgbClr val="FFFF00"/>
                </a:solidFill>
              </a:rPr>
              <a:t>С 1613 года по решению Земского собора в России стала править династия Романовых. При первом царе этой династии - Михаиле Федоровиче (1613-1645) прозванный в народе "Тишайшим" - Государственный герб несколько меняется. </a:t>
            </a:r>
            <a:endParaRPr lang="ru-RU" sz="2800">
              <a:solidFill>
                <a:srgbClr val="FFFF00"/>
              </a:solidFill>
            </a:endParaRPr>
          </a:p>
        </p:txBody>
      </p:sp>
      <p:pic>
        <p:nvPicPr>
          <p:cNvPr id="25603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25" y="2643188"/>
            <a:ext cx="3786188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19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rgbClr val="FFFF00"/>
                </a:solidFill>
              </a:rPr>
              <a:t>На торжествах появляется новый, невиданный трехглавый Орел. </a:t>
            </a:r>
            <a:endParaRPr lang="ru-RU">
              <a:solidFill>
                <a:srgbClr val="FFFF00"/>
              </a:solidFill>
            </a:endParaRPr>
          </a:p>
        </p:txBody>
      </p:sp>
      <p:pic>
        <p:nvPicPr>
          <p:cNvPr id="26627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88" y="1928813"/>
            <a:ext cx="358140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19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rgbClr val="FFFF00"/>
                </a:solidFill>
              </a:rPr>
              <a:t>Фактическое царствование Софьи вызвало к жизни нового Орла.</a:t>
            </a:r>
            <a:endParaRPr lang="ru-RU">
              <a:solidFill>
                <a:srgbClr val="FFFF00"/>
              </a:solidFill>
            </a:endParaRPr>
          </a:p>
        </p:txBody>
      </p:sp>
      <p:pic>
        <p:nvPicPr>
          <p:cNvPr id="27651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5" y="1785938"/>
            <a:ext cx="4292600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19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smtClean="0">
                <a:solidFill>
                  <a:srgbClr val="FFFF00"/>
                </a:solidFill>
              </a:rPr>
              <a:t>После новой вспышки смуты - Стрелецкого бунта появляется новый Орел.</a:t>
            </a:r>
            <a:endParaRPr lang="ru-RU" sz="3200">
              <a:solidFill>
                <a:srgbClr val="FFFF00"/>
              </a:solidFill>
            </a:endParaRPr>
          </a:p>
        </p:txBody>
      </p:sp>
      <p:pic>
        <p:nvPicPr>
          <p:cNvPr id="28675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0" y="1857375"/>
            <a:ext cx="32893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smtClean="0">
                <a:solidFill>
                  <a:srgbClr val="FFFF00"/>
                </a:solidFill>
              </a:rPr>
              <a:t>Начало XVIII века</a:t>
            </a:r>
            <a:endParaRPr lang="ru-RU">
              <a:solidFill>
                <a:srgbClr val="FFFF00"/>
              </a:solidFill>
            </a:endParaRPr>
          </a:p>
        </p:txBody>
      </p:sp>
      <p:pic>
        <p:nvPicPr>
          <p:cNvPr id="29699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88" y="1643063"/>
            <a:ext cx="4498975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219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rgbClr val="FFFF00"/>
                </a:solidFill>
              </a:rPr>
              <a:t>Государственный Герб резко меняет свои формы. </a:t>
            </a:r>
            <a:endParaRPr lang="ru-RU">
              <a:solidFill>
                <a:srgbClr val="FFFF00"/>
              </a:solidFill>
            </a:endParaRPr>
          </a:p>
        </p:txBody>
      </p:sp>
      <p:pic>
        <p:nvPicPr>
          <p:cNvPr id="30723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88" y="1785938"/>
            <a:ext cx="3873500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219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smtClean="0">
                <a:solidFill>
                  <a:srgbClr val="FFFF00"/>
                </a:solidFill>
              </a:rPr>
              <a:t>Столица переносится в Санкт - Петербург и Орел приобретает новые атрибуты.</a:t>
            </a:r>
            <a:endParaRPr lang="ru-RU" sz="3200">
              <a:solidFill>
                <a:srgbClr val="FFFF00"/>
              </a:solidFill>
            </a:endParaRPr>
          </a:p>
        </p:txBody>
      </p:sp>
      <p:pic>
        <p:nvPicPr>
          <p:cNvPr id="31747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63" y="2214563"/>
            <a:ext cx="3276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smtClean="0">
                <a:solidFill>
                  <a:srgbClr val="FFFF00"/>
                </a:solidFill>
              </a:rPr>
              <a:t>Этого орла Петр нарисовал совсем еще мальчиком для знамени Потешного полка.</a:t>
            </a:r>
            <a:endParaRPr lang="ru-RU" sz="3200">
              <a:solidFill>
                <a:srgbClr val="FFFF00"/>
              </a:solidFill>
            </a:endParaRPr>
          </a:p>
        </p:txBody>
      </p:sp>
      <p:pic>
        <p:nvPicPr>
          <p:cNvPr id="32771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313" y="1857375"/>
            <a:ext cx="3835400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smtClean="0">
                <a:solidFill>
                  <a:srgbClr val="FFFF00"/>
                </a:solidFill>
              </a:rPr>
              <a:t>Середина XVIII века</a:t>
            </a:r>
            <a:endParaRPr lang="ru-RU">
              <a:solidFill>
                <a:srgbClr val="FFFF00"/>
              </a:solidFill>
            </a:endParaRPr>
          </a:p>
        </p:txBody>
      </p:sp>
      <p:pic>
        <p:nvPicPr>
          <p:cNvPr id="33795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1628775"/>
            <a:ext cx="4613275" cy="459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13359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smtClean="0">
                <a:solidFill>
                  <a:srgbClr val="FFFF00"/>
                </a:solidFill>
              </a:rPr>
              <a:t>Двуглавый орел Византии олицетворял собой Римско-Византийскую империю, охватывающею Восток и Запад.</a:t>
            </a:r>
            <a:endParaRPr lang="ru-RU" sz="3600">
              <a:solidFill>
                <a:srgbClr val="FFFF00"/>
              </a:solidFill>
            </a:endParaRPr>
          </a:p>
        </p:txBody>
      </p:sp>
      <p:pic>
        <p:nvPicPr>
          <p:cNvPr id="7171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88" y="2571750"/>
            <a:ext cx="403860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smtClean="0">
                <a:solidFill>
                  <a:srgbClr val="FFFF00"/>
                </a:solidFill>
              </a:rPr>
              <a:t>В короткое царствование Екатерины I (1725-1727) Орел снова изменяет свои формы.</a:t>
            </a:r>
            <a:endParaRPr lang="ru-RU" sz="3200">
              <a:solidFill>
                <a:srgbClr val="FFFF00"/>
              </a:solidFill>
            </a:endParaRPr>
          </a:p>
        </p:txBody>
      </p:sp>
      <p:pic>
        <p:nvPicPr>
          <p:cNvPr id="34819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63" y="1857375"/>
            <a:ext cx="40798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19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rgbClr val="FFFF00"/>
                </a:solidFill>
              </a:rPr>
              <a:t>Ко дню коронации Императрицы появился новый Орел.</a:t>
            </a:r>
            <a:endParaRPr lang="ru-RU">
              <a:solidFill>
                <a:srgbClr val="FFFF00"/>
              </a:solidFill>
            </a:endParaRPr>
          </a:p>
        </p:txBody>
      </p:sp>
      <p:pic>
        <p:nvPicPr>
          <p:cNvPr id="35843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313" y="2071688"/>
            <a:ext cx="372110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1927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smtClean="0">
                <a:solidFill>
                  <a:srgbClr val="FFFF00"/>
                </a:solidFill>
              </a:rPr>
              <a:t>После смерти Екатерины I в короткое царствование Петра II (1727-1730) - внука Петра I, Орел практически не изменился.</a:t>
            </a:r>
            <a:endParaRPr lang="ru-RU" sz="3200">
              <a:solidFill>
                <a:srgbClr val="FFFF00"/>
              </a:solidFill>
            </a:endParaRPr>
          </a:p>
        </p:txBody>
      </p:sp>
      <p:pic>
        <p:nvPicPr>
          <p:cNvPr id="36867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5" y="2286000"/>
            <a:ext cx="4013200" cy="425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3352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smtClean="0">
                <a:solidFill>
                  <a:srgbClr val="FFFF00"/>
                </a:solidFill>
              </a:rPr>
              <a:t>Впрочем и правление Анны Иоанновны (1730-1740) и Ивана VI (1740-1741)- правнука Петра I, не вызывает практически никакого изменения Орла.</a:t>
            </a:r>
            <a:endParaRPr lang="ru-RU" sz="2800">
              <a:solidFill>
                <a:srgbClr val="FFFF00"/>
              </a:solidFill>
            </a:endParaRPr>
          </a:p>
        </p:txBody>
      </p:sp>
      <p:pic>
        <p:nvPicPr>
          <p:cNvPr id="37891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2060575"/>
            <a:ext cx="3695700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7640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smtClean="0">
                <a:solidFill>
                  <a:srgbClr val="FFFF00"/>
                </a:solidFill>
              </a:rPr>
              <a:t>Восшествие на престол Императрицы Елизаветы (1740-1761) влечет за собой кардинальное изменение Орла.</a:t>
            </a:r>
            <a:endParaRPr lang="ru-RU" sz="3200">
              <a:solidFill>
                <a:srgbClr val="FFFF00"/>
              </a:solidFill>
            </a:endParaRPr>
          </a:p>
        </p:txBody>
      </p:sp>
      <p:pic>
        <p:nvPicPr>
          <p:cNvPr id="38915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2214563"/>
            <a:ext cx="3524250" cy="398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219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rgbClr val="FFFF00"/>
                </a:solidFill>
              </a:rPr>
              <a:t>Орел меняется, приобретая могучие и грандиозные формы.</a:t>
            </a:r>
            <a:endParaRPr lang="ru-RU">
              <a:solidFill>
                <a:srgbClr val="FFFF00"/>
              </a:solidFill>
            </a:endParaRPr>
          </a:p>
        </p:txBody>
      </p:sp>
      <p:pic>
        <p:nvPicPr>
          <p:cNvPr id="39939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28875" y="2071688"/>
            <a:ext cx="3886200" cy="394335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rgbClr val="FFFF00"/>
                </a:solidFill>
              </a:rPr>
              <a:t>Наиболее интересная форма Орла.</a:t>
            </a:r>
            <a:endParaRPr lang="ru-RU">
              <a:solidFill>
                <a:srgbClr val="FFFF00"/>
              </a:solidFill>
            </a:endParaRPr>
          </a:p>
        </p:txBody>
      </p:sp>
      <p:pic>
        <p:nvPicPr>
          <p:cNvPr id="40963" name="Рисунок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88" y="1571625"/>
            <a:ext cx="4587875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6208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80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Флаг</a:t>
            </a:r>
            <a:endParaRPr lang="ru-RU" sz="800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987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714500"/>
            <a:ext cx="8191500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3011" name="Picture 2" descr="E:\583px-Coat_of_arms_of_the_Soviet_Union_1946-1956_svg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46325" y="1524000"/>
            <a:ext cx="4451350" cy="4572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4035" name="Picture 2" descr="E:\87733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97113" y="1524000"/>
            <a:ext cx="4549775" cy="4572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84784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smtClean="0">
                <a:solidFill>
                  <a:srgbClr val="FFFF00"/>
                </a:solidFill>
              </a:rPr>
              <a:t>Орел изображенный на стяге Софьи Палеолог имел не Императорский а только цесарский венец. </a:t>
            </a:r>
            <a:endParaRPr lang="ru-RU" sz="3200">
              <a:solidFill>
                <a:srgbClr val="FFFF0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071678"/>
            <a:ext cx="3590925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5059" name="Picture 2" descr="E:\13670901266072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43250" y="2852738"/>
            <a:ext cx="2857500" cy="191452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6083" name="Picture 2" descr="E:\A8A44562-0674-C928-723B-CD9C13F4231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752600"/>
            <a:ext cx="8229600" cy="4114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7107" name="Picture 2" descr="E:\Emblem_of_the_Russian_SFSR_(1918-1920).svg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0" y="1524000"/>
            <a:ext cx="4572000" cy="4572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smtClean="0">
                <a:solidFill>
                  <a:srgbClr val="FFFF00"/>
                </a:solidFill>
              </a:rPr>
              <a:t>Двуглавого Орла, Иван III в 1472 г. возлагает на обе главы Цесарские венцы.</a:t>
            </a:r>
            <a:endParaRPr lang="ru-RU" sz="3200">
              <a:solidFill>
                <a:srgbClr val="FFFF00"/>
              </a:solidFill>
            </a:endParaRPr>
          </a:p>
        </p:txBody>
      </p:sp>
      <p:pic>
        <p:nvPicPr>
          <p:cNvPr id="9219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313" y="2071688"/>
            <a:ext cx="4067175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99084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smtClean="0">
                <a:solidFill>
                  <a:srgbClr val="FFFF00"/>
                </a:solidFill>
              </a:rPr>
              <a:t>В 1480 Царь Московский становится Самодержцем, т.е. независимым и самостоятельным. Это обстоятельство находит свое отражение в видоизменении Орла, в лапах его появляется меч и православный крест.</a:t>
            </a:r>
            <a:endParaRPr lang="ru-RU" sz="3200">
              <a:solidFill>
                <a:srgbClr val="FFFF00"/>
              </a:solidFill>
            </a:endParaRPr>
          </a:p>
        </p:txBody>
      </p:sp>
      <p:pic>
        <p:nvPicPr>
          <p:cNvPr id="10243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3141663"/>
            <a:ext cx="371951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56222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smtClean="0">
                <a:solidFill>
                  <a:srgbClr val="FFFF00"/>
                </a:solidFill>
              </a:rPr>
              <a:t>Рухнувшая Византийская империя делает Русского Орла приемником Византийского и сын Ивана III, Василий III (1505-1533)возлагает на обе главы Орла одну общую самодержавную Шапку Мономаха.</a:t>
            </a:r>
            <a:endParaRPr lang="ru-RU" sz="3200">
              <a:solidFill>
                <a:srgbClr val="FFFF00"/>
              </a:solidFill>
            </a:endParaRPr>
          </a:p>
        </p:txBody>
      </p:sp>
      <p:pic>
        <p:nvPicPr>
          <p:cNvPr id="11267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2786063"/>
            <a:ext cx="3933825" cy="345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219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rgbClr val="FFFF00"/>
                </a:solidFill>
              </a:rPr>
              <a:t>Здесь Русский Орел претерпевает весьма комическое видоизменение.</a:t>
            </a:r>
            <a:endParaRPr lang="ru-RU">
              <a:solidFill>
                <a:srgbClr val="FFFF00"/>
              </a:solidFill>
            </a:endParaRPr>
          </a:p>
        </p:txBody>
      </p:sp>
      <p:pic>
        <p:nvPicPr>
          <p:cNvPr id="12291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5" y="2143125"/>
            <a:ext cx="3776663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219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smtClean="0">
                <a:solidFill>
                  <a:srgbClr val="FFFF00"/>
                </a:solidFill>
              </a:rPr>
              <a:t>Середина XVI века</a:t>
            </a:r>
            <a:r>
              <a:rPr lang="ru-RU" smtClean="0"/>
              <a:t/>
            </a:r>
            <a:br>
              <a:rPr lang="ru-RU" smtClean="0"/>
            </a:br>
            <a:endParaRPr lang="ru-RU"/>
          </a:p>
        </p:txBody>
      </p:sp>
      <p:pic>
        <p:nvPicPr>
          <p:cNvPr id="13315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1268413"/>
            <a:ext cx="47625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159</TotalTime>
  <Words>547</Words>
  <Application>Microsoft Office PowerPoint</Application>
  <PresentationFormat>Экран (4:3)</PresentationFormat>
  <Paragraphs>41</Paragraphs>
  <Slides>42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7" baseType="lpstr">
      <vt:lpstr>Arial</vt:lpstr>
      <vt:lpstr>Constantia</vt:lpstr>
      <vt:lpstr>Wingdings 2</vt:lpstr>
      <vt:lpstr>Calibri</vt:lpstr>
      <vt:lpstr>Бумажная</vt:lpstr>
      <vt:lpstr>Государственная символика нашего государства</vt:lpstr>
      <vt:lpstr>История развития государственного герба России XV век</vt:lpstr>
      <vt:lpstr>Двуглавый орел Византии олицетворял собой Римско-Византийскую империю, охватывающею Восток и Запад.</vt:lpstr>
      <vt:lpstr>Орел изображенный на стяге Софьи Палеолог имел не Императорский а только цесарский венец. </vt:lpstr>
      <vt:lpstr>Двуглавого Орла, Иван III в 1472 г. возлагает на обе главы Цесарские венцы.</vt:lpstr>
      <vt:lpstr>В 1480 Царь Московский становится Самодержцем, т.е. независимым и самостоятельным. Это обстоятельство находит свое отражение в видоизменении Орла, в лапах его появляется меч и православный крест.</vt:lpstr>
      <vt:lpstr>Рухнувшая Византийская империя делает Русского Орла приемником Византийского и сын Ивана III, Василий III (1505-1533)возлагает на обе главы Орла одну общую самодержавную Шапку Мономаха.</vt:lpstr>
      <vt:lpstr>Здесь Русский Орел претерпевает весьма комическое видоизменение.</vt:lpstr>
      <vt:lpstr>Середина XVI века </vt:lpstr>
      <vt:lpstr>Ивану IV исполняется 16 лет, и он коронуется на царство и сразу же Орел претерпевает весьма существенное изменение. </vt:lpstr>
      <vt:lpstr>Орел среагировал на происходящие события очередным изменением. </vt:lpstr>
      <vt:lpstr>Возвращение Ивана Грозного на трон вызывает появление нового Орла. </vt:lpstr>
      <vt:lpstr>Конец XVI - начало XVII века</vt:lpstr>
      <vt:lpstr>Известен и другой герб Федора Ивановича, который несколько отличается от вышеуказанного. </vt:lpstr>
      <vt:lpstr>Сменивший Федора Ивановича Борис Годунов (1587-1605) мог бы явиться родоначальником новой династии. Занятие им престола было вполне легально, но народная молва не хотела видеть в нем законного Царя, считая его цареубийцей. И Орел  отражает это общественное мнение. </vt:lpstr>
      <vt:lpstr>Смутой воспользовались враги Руси и появление в этих условиях Лжедмитрия (1605-1606) было вполне закономерным, как и появление нового Орла.</vt:lpstr>
      <vt:lpstr>Надо сказать, что на некоторых печатях изображался другой, явно не русский Орел.</vt:lpstr>
      <vt:lpstr>Шаткую попытку установить новую династию в лице Василия Шуйского (1606-1610), живописцы из приказной избы отразили в Орле лишенного всех державных атрибутов .</vt:lpstr>
      <vt:lpstr>Русская история довольно мало говорит о царе Владиславе I Сигизмундовиче (1610-1612), правда, он не был коронован на Руси, но указы издавал, на монетах чеканилось его изображение и Русский Государственный Орел имел при нем свои формы.</vt:lpstr>
      <vt:lpstr> XVII век</vt:lpstr>
      <vt:lpstr>С 1613 года по решению Земского собора в России стала править династия Романовых. При первом царе этой династии - Михаиле Федоровиче (1613-1645) прозванный в народе "Тишайшим" - Государственный герб несколько меняется. </vt:lpstr>
      <vt:lpstr>На торжествах появляется новый, невиданный трехглавый Орел. </vt:lpstr>
      <vt:lpstr>Фактическое царствование Софьи вызвало к жизни нового Орла.</vt:lpstr>
      <vt:lpstr>После новой вспышки смуты - Стрелецкого бунта появляется новый Орел.</vt:lpstr>
      <vt:lpstr>Начало XVIII века</vt:lpstr>
      <vt:lpstr>Государственный Герб резко меняет свои формы. </vt:lpstr>
      <vt:lpstr>Столица переносится в Санкт - Петербург и Орел приобретает новые атрибуты.</vt:lpstr>
      <vt:lpstr>Этого орла Петр нарисовал совсем еще мальчиком для знамени Потешного полка.</vt:lpstr>
      <vt:lpstr>Середина XVIII века</vt:lpstr>
      <vt:lpstr>В короткое царствование Екатерины I (1725-1727) Орел снова изменяет свои формы.</vt:lpstr>
      <vt:lpstr>Ко дню коронации Императрицы появился новый Орел.</vt:lpstr>
      <vt:lpstr>После смерти Екатерины I в короткое царствование Петра II (1727-1730) - внука Петра I, Орел практически не изменился.</vt:lpstr>
      <vt:lpstr>Впрочем и правление Анны Иоанновны (1730-1740) и Ивана VI (1740-1741)- правнука Петра I, не вызывает практически никакого изменения Орла.</vt:lpstr>
      <vt:lpstr>Восшествие на престол Императрицы Елизаветы (1740-1761) влечет за собой кардинальное изменение Орла.</vt:lpstr>
      <vt:lpstr>Орел меняется, приобретая могучие и грандиозные формы.</vt:lpstr>
      <vt:lpstr>Наиболее интересная форма Орла.</vt:lpstr>
      <vt:lpstr>Флаг</vt:lpstr>
      <vt:lpstr>Слайд 38</vt:lpstr>
      <vt:lpstr>Слайд 39</vt:lpstr>
      <vt:lpstr>Слайд 40</vt:lpstr>
      <vt:lpstr>Слайд 41</vt:lpstr>
      <vt:lpstr>Слайд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Государственная символика нашего государства</dc:title>
  <cp:lastModifiedBy>user</cp:lastModifiedBy>
  <cp:revision>20</cp:revision>
  <dcterms:modified xsi:type="dcterms:W3CDTF">2014-10-09T14:40:31Z</dcterms:modified>
</cp:coreProperties>
</file>