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4" name="Picture 2" descr="2006_christmas_photo_wallpaper_1600XMAS_501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5" name="Rectangle 3"/>
          <p:cNvSpPr>
            <a:spLocks noGrp="1" noChangeArrowheads="1"/>
          </p:cNvSpPr>
          <p:nvPr>
            <p:ph type="ctrTitle"/>
          </p:nvPr>
        </p:nvSpPr>
        <p:spPr>
          <a:xfrm>
            <a:off x="395288" y="1700213"/>
            <a:ext cx="7772400" cy="1470025"/>
          </a:xfrm>
        </p:spPr>
        <p:txBody>
          <a:bodyPr/>
          <a:lstStyle>
            <a:lvl1pPr>
              <a:defRPr b="0"/>
            </a:lvl1pPr>
          </a:lstStyle>
          <a:p>
            <a:r>
              <a:rPr lang="ru-RU" smtClean="0"/>
              <a:t>Образец заголовка</a:t>
            </a:r>
            <a:endParaRPr lang="ru-RU"/>
          </a:p>
        </p:txBody>
      </p:sp>
      <p:sp>
        <p:nvSpPr>
          <p:cNvPr id="3076" name="Rectangle 4"/>
          <p:cNvSpPr>
            <a:spLocks noGrp="1" noChangeArrowheads="1"/>
          </p:cNvSpPr>
          <p:nvPr>
            <p:ph type="subTitle" idx="1"/>
          </p:nvPr>
        </p:nvSpPr>
        <p:spPr>
          <a:xfrm>
            <a:off x="979488"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3077" name="Rectangle 5"/>
          <p:cNvSpPr>
            <a:spLocks noGrp="1" noChangeArrowheads="1"/>
          </p:cNvSpPr>
          <p:nvPr>
            <p:ph type="dt" sz="half" idx="2"/>
          </p:nvPr>
        </p:nvSpPr>
        <p:spPr/>
        <p:txBody>
          <a:bodyPr/>
          <a:lstStyle>
            <a:lvl1pPr>
              <a:defRPr/>
            </a:lvl1pPr>
          </a:lstStyle>
          <a:p>
            <a:endParaRPr lang="ru-RU"/>
          </a:p>
        </p:txBody>
      </p:sp>
      <p:sp>
        <p:nvSpPr>
          <p:cNvPr id="3078" name="Rectangle 6"/>
          <p:cNvSpPr>
            <a:spLocks noGrp="1" noChangeArrowheads="1"/>
          </p:cNvSpPr>
          <p:nvPr>
            <p:ph type="ftr" sz="quarter" idx="3"/>
          </p:nvPr>
        </p:nvSpPr>
        <p:spPr/>
        <p:txBody>
          <a:bodyPr/>
          <a:lstStyle>
            <a:lvl1pPr>
              <a:defRPr/>
            </a:lvl1pPr>
          </a:lstStyle>
          <a:p>
            <a:endParaRPr lang="ru-RU"/>
          </a:p>
        </p:txBody>
      </p:sp>
      <p:sp>
        <p:nvSpPr>
          <p:cNvPr id="3079" name="Rectangle 7"/>
          <p:cNvSpPr>
            <a:spLocks noGrp="1" noChangeArrowheads="1"/>
          </p:cNvSpPr>
          <p:nvPr>
            <p:ph type="sldNum" sz="quarter" idx="4"/>
          </p:nvPr>
        </p:nvSpPr>
        <p:spPr/>
        <p:txBody>
          <a:bodyPr/>
          <a:lstStyle>
            <a:lvl1pPr>
              <a:defRPr/>
            </a:lvl1pPr>
          </a:lstStyle>
          <a:p>
            <a:fld id="{7F45BBEA-1066-4693-BA1F-2836C7B99F70}"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56B68AD-7DA1-4A93-B589-1E91B8F6A109}"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05C58B3-A572-45A9-97F9-C9326DCA645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DB6764-B9DB-458B-93BC-B4CF1401CE16}"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1E1112-1CE4-44FC-9CD7-9560702BC83E}"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4D71C74-D685-4AF2-956C-E98BC1EA144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8E159CD-79A9-46A5-A837-99BCA115B640}"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546FC21-64EE-4765-A7AC-F0C555CB6D0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97035AD-8E0B-4491-B897-AAA2E916EA3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CD5E961-4DF3-4826-87D7-475F12654F63}"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D7862DC-19FD-4100-BA0A-B34225814B6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2006_christmas_photo_wallpaper_1600XMAS_5010"/>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32" name="Rectangle 8"/>
          <p:cNvSpPr>
            <a:spLocks noChangeArrowheads="1"/>
          </p:cNvSpPr>
          <p:nvPr/>
        </p:nvSpPr>
        <p:spPr bwMode="auto">
          <a:xfrm>
            <a:off x="0" y="0"/>
            <a:ext cx="9144000" cy="6858000"/>
          </a:xfrm>
          <a:prstGeom prst="rect">
            <a:avLst/>
          </a:prstGeom>
          <a:gradFill rotWithShape="1">
            <a:gsLst>
              <a:gs pos="0">
                <a:schemeClr val="bg1"/>
              </a:gs>
              <a:gs pos="100000">
                <a:schemeClr val="bg1">
                  <a:alpha val="50000"/>
                </a:schemeClr>
              </a:gs>
            </a:gsLst>
            <a:lin ang="2700000" scaled="1"/>
          </a:gradFill>
          <a:ln w="9525">
            <a:noFill/>
            <a:miter lim="800000"/>
            <a:headEnd/>
            <a:tailEnd/>
          </a:ln>
          <a:effectLst/>
        </p:spPr>
        <p:txBody>
          <a:bodyPr wrap="none" anchor="ctr"/>
          <a:lstStyle/>
          <a:p>
            <a:endParaRPr lang="ru-RU"/>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085EA8-ECCD-4885-BDEA-46A00B150D6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rgbClr val="FF3399"/>
          </a:solidFill>
          <a:latin typeface="+mj-lt"/>
          <a:ea typeface="+mj-ea"/>
          <a:cs typeface="+mj-cs"/>
        </a:defRPr>
      </a:lvl1pPr>
      <a:lvl2pPr algn="ctr" rtl="0" eaLnBrk="1" fontAlgn="base" hangingPunct="1">
        <a:spcBef>
          <a:spcPct val="0"/>
        </a:spcBef>
        <a:spcAft>
          <a:spcPct val="0"/>
        </a:spcAft>
        <a:defRPr sz="4400" b="1">
          <a:solidFill>
            <a:srgbClr val="FF3399"/>
          </a:solidFill>
          <a:latin typeface="Arial" charset="0"/>
        </a:defRPr>
      </a:lvl2pPr>
      <a:lvl3pPr algn="ctr" rtl="0" eaLnBrk="1" fontAlgn="base" hangingPunct="1">
        <a:spcBef>
          <a:spcPct val="0"/>
        </a:spcBef>
        <a:spcAft>
          <a:spcPct val="0"/>
        </a:spcAft>
        <a:defRPr sz="4400" b="1">
          <a:solidFill>
            <a:srgbClr val="FF3399"/>
          </a:solidFill>
          <a:latin typeface="Arial" charset="0"/>
        </a:defRPr>
      </a:lvl3pPr>
      <a:lvl4pPr algn="ctr" rtl="0" eaLnBrk="1" fontAlgn="base" hangingPunct="1">
        <a:spcBef>
          <a:spcPct val="0"/>
        </a:spcBef>
        <a:spcAft>
          <a:spcPct val="0"/>
        </a:spcAft>
        <a:defRPr sz="4400" b="1">
          <a:solidFill>
            <a:srgbClr val="FF3399"/>
          </a:solidFill>
          <a:latin typeface="Arial" charset="0"/>
        </a:defRPr>
      </a:lvl4pPr>
      <a:lvl5pPr algn="ctr" rtl="0" eaLnBrk="1" fontAlgn="base" hangingPunct="1">
        <a:spcBef>
          <a:spcPct val="0"/>
        </a:spcBef>
        <a:spcAft>
          <a:spcPct val="0"/>
        </a:spcAft>
        <a:defRPr sz="4400" b="1">
          <a:solidFill>
            <a:srgbClr val="FF3399"/>
          </a:solidFill>
          <a:latin typeface="Arial" charset="0"/>
        </a:defRPr>
      </a:lvl5pPr>
      <a:lvl6pPr marL="457200" algn="ctr" rtl="0" eaLnBrk="1" fontAlgn="base" hangingPunct="1">
        <a:spcBef>
          <a:spcPct val="0"/>
        </a:spcBef>
        <a:spcAft>
          <a:spcPct val="0"/>
        </a:spcAft>
        <a:defRPr sz="4400" b="1">
          <a:solidFill>
            <a:srgbClr val="FF3399"/>
          </a:solidFill>
          <a:latin typeface="Arial" charset="0"/>
        </a:defRPr>
      </a:lvl6pPr>
      <a:lvl7pPr marL="914400" algn="ctr" rtl="0" eaLnBrk="1" fontAlgn="base" hangingPunct="1">
        <a:spcBef>
          <a:spcPct val="0"/>
        </a:spcBef>
        <a:spcAft>
          <a:spcPct val="0"/>
        </a:spcAft>
        <a:defRPr sz="4400" b="1">
          <a:solidFill>
            <a:srgbClr val="FF3399"/>
          </a:solidFill>
          <a:latin typeface="Arial" charset="0"/>
        </a:defRPr>
      </a:lvl7pPr>
      <a:lvl8pPr marL="1371600" algn="ctr" rtl="0" eaLnBrk="1" fontAlgn="base" hangingPunct="1">
        <a:spcBef>
          <a:spcPct val="0"/>
        </a:spcBef>
        <a:spcAft>
          <a:spcPct val="0"/>
        </a:spcAft>
        <a:defRPr sz="4400" b="1">
          <a:solidFill>
            <a:srgbClr val="FF3399"/>
          </a:solidFill>
          <a:latin typeface="Arial" charset="0"/>
        </a:defRPr>
      </a:lvl8pPr>
      <a:lvl9pPr marL="1828800" algn="ctr" rtl="0" eaLnBrk="1" fontAlgn="base" hangingPunct="1">
        <a:spcBef>
          <a:spcPct val="0"/>
        </a:spcBef>
        <a:spcAft>
          <a:spcPct val="0"/>
        </a:spcAft>
        <a:defRPr sz="4400" b="1">
          <a:solidFill>
            <a:srgbClr val="FF3399"/>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256094" cy="2651720"/>
          </a:xfrm>
        </p:spPr>
        <p:txBody>
          <a:bodyPr>
            <a:normAutofit fontScale="90000"/>
          </a:bodyPr>
          <a:lstStyle/>
          <a:p>
            <a:r>
              <a:rPr lang="en-US" sz="6600" dirty="0" smtClean="0">
                <a:solidFill>
                  <a:schemeClr val="tx1"/>
                </a:solidFill>
                <a:latin typeface="Comic Sans MS" pitchFamily="66" charset="0"/>
              </a:rPr>
              <a:t>Christmas Traditions</a:t>
            </a:r>
            <a:r>
              <a:rPr lang="en-US" dirty="0" smtClean="0">
                <a:solidFill>
                  <a:schemeClr val="tx1"/>
                </a:solidFill>
              </a:rPr>
              <a:t/>
            </a:r>
            <a:br>
              <a:rPr lang="en-US" dirty="0" smtClean="0">
                <a:solidFill>
                  <a:schemeClr val="tx1"/>
                </a:solidFill>
              </a:rPr>
            </a:br>
            <a:endParaRPr lang="ru-RU" dirty="0">
              <a:solidFill>
                <a:schemeClr val="tx1"/>
              </a:solidFill>
            </a:endParaRPr>
          </a:p>
        </p:txBody>
      </p:sp>
      <p:pic>
        <p:nvPicPr>
          <p:cNvPr id="4" name="Рисунок 3" descr="dedmoroz16-600x354.png"/>
          <p:cNvPicPr>
            <a:picLocks noChangeAspect="1"/>
          </p:cNvPicPr>
          <p:nvPr/>
        </p:nvPicPr>
        <p:blipFill>
          <a:blip r:embed="rId2" cstate="print"/>
          <a:stretch>
            <a:fillRect/>
          </a:stretch>
        </p:blipFill>
        <p:spPr>
          <a:xfrm>
            <a:off x="971600" y="2060848"/>
            <a:ext cx="4896544" cy="2888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rPr>
              <a:t>Prezentacii.com</a:t>
            </a:r>
            <a:endParaRPr lang="ru-RU" sz="2000" b="1" dirty="0">
              <a:solidFill>
                <a:schemeClr val="bg1"/>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smtClean="0">
                <a:solidFill>
                  <a:schemeClr val="tx1"/>
                </a:solidFill>
                <a:latin typeface="Comic Sans MS" pitchFamily="66" charset="0"/>
              </a:rPr>
              <a:t>Christmas Stockings</a:t>
            </a:r>
            <a:endParaRPr lang="ru-RU" sz="4400" dirty="0">
              <a:solidFill>
                <a:schemeClr val="tx1"/>
              </a:solidFill>
              <a:latin typeface="Comic Sans MS" pitchFamily="66" charset="0"/>
            </a:endParaRPr>
          </a:p>
        </p:txBody>
      </p:sp>
      <p:pic>
        <p:nvPicPr>
          <p:cNvPr id="5" name="Содержимое 4" descr="6a00e5549125f788330120a73d775c970b-500wi.jpg"/>
          <p:cNvPicPr>
            <a:picLocks noGrp="1" noChangeAspect="1"/>
          </p:cNvPicPr>
          <p:nvPr>
            <p:ph sz="half" idx="1"/>
          </p:nvPr>
        </p:nvPicPr>
        <p:blipFill>
          <a:blip r:embed="rId2" cstate="print"/>
          <a:stretch>
            <a:fillRect/>
          </a:stretch>
        </p:blipFill>
        <p:spPr>
          <a:xfrm>
            <a:off x="467544" y="1700808"/>
            <a:ext cx="4038600" cy="3634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644008" y="1340768"/>
            <a:ext cx="4042792" cy="4785395"/>
          </a:xfrm>
        </p:spPr>
        <p:txBody>
          <a:bodyPr>
            <a:normAutofit fontScale="85000" lnSpcReduction="10000"/>
          </a:bodyPr>
          <a:lstStyle/>
          <a:p>
            <a:r>
              <a:rPr lang="en-US" dirty="0" smtClean="0"/>
              <a:t>Christmas Stockings Many families will hang large brightly colored Christmas stockings over the fireplace or on the walls of their homes during Christmastime in the hopes that Santa Claus will fill them with toys, treats, and goodies. In fact, families have been hanging stockings for as long as there have been stockings!</a:t>
            </a:r>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tx1"/>
                </a:solidFill>
                <a:latin typeface="Comic Sans MS" pitchFamily="66" charset="0"/>
              </a:rPr>
              <a:t>History of the Christmas Tree </a:t>
            </a:r>
            <a:r>
              <a:rPr lang="en-US" dirty="0" smtClean="0">
                <a:solidFill>
                  <a:schemeClr val="tx1"/>
                </a:solidFill>
              </a:rPr>
              <a:t/>
            </a:r>
            <a:br>
              <a:rPr lang="en-US" dirty="0" smtClean="0">
                <a:solidFill>
                  <a:schemeClr val="tx1"/>
                </a:solidFill>
              </a:rPr>
            </a:br>
            <a:endParaRPr lang="ru-RU" dirty="0">
              <a:solidFill>
                <a:schemeClr val="tx1"/>
              </a:solidFill>
            </a:endParaRPr>
          </a:p>
        </p:txBody>
      </p:sp>
      <p:sp>
        <p:nvSpPr>
          <p:cNvPr id="3" name="Содержимое 2"/>
          <p:cNvSpPr>
            <a:spLocks noGrp="1"/>
          </p:cNvSpPr>
          <p:nvPr>
            <p:ph sz="half" idx="1"/>
          </p:nvPr>
        </p:nvSpPr>
        <p:spPr>
          <a:xfrm>
            <a:off x="395536" y="1124744"/>
            <a:ext cx="4100264" cy="5001419"/>
          </a:xfrm>
        </p:spPr>
        <p:txBody>
          <a:bodyPr>
            <a:normAutofit fontScale="77500" lnSpcReduction="20000"/>
          </a:bodyPr>
          <a:lstStyle/>
          <a:p>
            <a:r>
              <a:rPr lang="en-US" dirty="0" smtClean="0">
                <a:latin typeface="Comic Sans MS" pitchFamily="66" charset="0"/>
              </a:rPr>
              <a:t>The tradition of having an evergreen tree become a symbol of Christmas goes back past recorded written history.</a:t>
            </a:r>
          </a:p>
          <a:p>
            <a:r>
              <a:rPr lang="en-US" dirty="0" smtClean="0">
                <a:latin typeface="Comic Sans MS" pitchFamily="66" charset="0"/>
              </a:rPr>
              <a:t>The Druids in ancient England &amp; </a:t>
            </a:r>
            <a:r>
              <a:rPr lang="en-US" dirty="0" err="1" smtClean="0">
                <a:latin typeface="Comic Sans MS" pitchFamily="66" charset="0"/>
              </a:rPr>
              <a:t>Gual</a:t>
            </a:r>
            <a:r>
              <a:rPr lang="en-US" dirty="0" smtClean="0">
                <a:latin typeface="Comic Sans MS" pitchFamily="66" charset="0"/>
              </a:rPr>
              <a:t> and the Romans in Europe both used evergreen branches to decorate their homes and public buildings to celebrate the Winter Solstice. Over the years, these traditions were adopted by Christians, who incorporated them as part of their Christmas holiday celebration.</a:t>
            </a:r>
          </a:p>
          <a:p>
            <a:endParaRPr lang="ru-RU" dirty="0"/>
          </a:p>
        </p:txBody>
      </p:sp>
      <p:pic>
        <p:nvPicPr>
          <p:cNvPr id="5" name="Содержимое 4" descr="tumblr_lb3qbvOzJw1qerghvo1_400.jpg"/>
          <p:cNvPicPr>
            <a:picLocks noGrp="1" noChangeAspect="1"/>
          </p:cNvPicPr>
          <p:nvPr>
            <p:ph sz="half" idx="2"/>
          </p:nvPr>
        </p:nvPicPr>
        <p:blipFill>
          <a:blip r:embed="rId2" cstate="print"/>
          <a:stretch>
            <a:fillRect/>
          </a:stretch>
        </p:blipFill>
        <p:spPr>
          <a:xfrm>
            <a:off x="5004048" y="1268760"/>
            <a:ext cx="3399501"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tx1"/>
                </a:solidFill>
                <a:latin typeface="Comic Sans MS" pitchFamily="66" charset="0"/>
              </a:rPr>
              <a:t>Mistletoe</a:t>
            </a:r>
            <a:r>
              <a:rPr lang="en-US" dirty="0" smtClean="0">
                <a:solidFill>
                  <a:srgbClr val="FFFF00"/>
                </a:solidFill>
                <a:latin typeface="Comic Sans MS" pitchFamily="66" charset="0"/>
              </a:rPr>
              <a:t> </a:t>
            </a:r>
            <a:br>
              <a:rPr lang="en-US" dirty="0" smtClean="0">
                <a:solidFill>
                  <a:srgbClr val="FFFF00"/>
                </a:solidFill>
                <a:latin typeface="Comic Sans MS" pitchFamily="66" charset="0"/>
              </a:rPr>
            </a:br>
            <a:endParaRPr lang="ru-RU" dirty="0">
              <a:solidFill>
                <a:srgbClr val="FFFF00"/>
              </a:solidFill>
              <a:latin typeface="Comic Sans MS" pitchFamily="66" charset="0"/>
            </a:endParaRPr>
          </a:p>
        </p:txBody>
      </p:sp>
      <p:sp>
        <p:nvSpPr>
          <p:cNvPr id="3" name="Содержимое 2"/>
          <p:cNvSpPr>
            <a:spLocks noGrp="1"/>
          </p:cNvSpPr>
          <p:nvPr>
            <p:ph sz="half" idx="1"/>
          </p:nvPr>
        </p:nvSpPr>
        <p:spPr>
          <a:xfrm>
            <a:off x="395536" y="1268760"/>
            <a:ext cx="4100264" cy="4857403"/>
          </a:xfrm>
        </p:spPr>
        <p:txBody>
          <a:bodyPr>
            <a:normAutofit fontScale="77500" lnSpcReduction="20000"/>
          </a:bodyPr>
          <a:lstStyle/>
          <a:p>
            <a:r>
              <a:rPr lang="en-US" dirty="0" smtClean="0">
                <a:latin typeface="Comic Sans MS" pitchFamily="66" charset="0"/>
              </a:rPr>
              <a:t>Mistletoe was often hung over the entrances to homes of the pagans in Scandinavian countries to keep out evil spirits. An old Scandinavian myth tells of the seemingly invulnerable god, Balder, who was struck down by a dart made from mistletoe. The tears of this mother, </a:t>
            </a:r>
            <a:r>
              <a:rPr lang="en-US" dirty="0" err="1" smtClean="0">
                <a:latin typeface="Comic Sans MS" pitchFamily="66" charset="0"/>
              </a:rPr>
              <a:t>Frigga</a:t>
            </a:r>
            <a:r>
              <a:rPr lang="en-US" dirty="0" smtClean="0">
                <a:latin typeface="Comic Sans MS" pitchFamily="66" charset="0"/>
              </a:rPr>
              <a:t>, became the white berries of the mistletoe, and it was decreed that the plant must never again be used as a weapon.</a:t>
            </a:r>
            <a:endParaRPr lang="ru-RU" dirty="0">
              <a:latin typeface="Comic Sans MS" pitchFamily="66" charset="0"/>
            </a:endParaRPr>
          </a:p>
        </p:txBody>
      </p:sp>
      <p:pic>
        <p:nvPicPr>
          <p:cNvPr id="5" name="Содержимое 4" descr="CNNmistletoe.jpg"/>
          <p:cNvPicPr>
            <a:picLocks noGrp="1" noChangeAspect="1"/>
          </p:cNvPicPr>
          <p:nvPr>
            <p:ph sz="half" idx="2"/>
          </p:nvPr>
        </p:nvPicPr>
        <p:blipFill>
          <a:blip r:embed="rId2" cstate="print"/>
          <a:stretch>
            <a:fillRect/>
          </a:stretch>
        </p:blipFill>
        <p:spPr>
          <a:xfrm>
            <a:off x="4572000" y="1268760"/>
            <a:ext cx="3538736" cy="2897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d0bed0bcd0b5d0bbd0b0.jpg"/>
          <p:cNvPicPr>
            <a:picLocks noChangeAspect="1"/>
          </p:cNvPicPr>
          <p:nvPr/>
        </p:nvPicPr>
        <p:blipFill>
          <a:blip r:embed="rId3" cstate="print"/>
          <a:stretch>
            <a:fillRect/>
          </a:stretch>
        </p:blipFill>
        <p:spPr>
          <a:xfrm>
            <a:off x="5292080" y="3501008"/>
            <a:ext cx="3339455" cy="2592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Christmas Gifting</a:t>
            </a:r>
            <a:endParaRPr lang="en-US" dirty="0">
              <a:solidFill>
                <a:schemeClr val="tx1"/>
              </a:solidFill>
            </a:endParaRPr>
          </a:p>
        </p:txBody>
      </p:sp>
      <p:pic>
        <p:nvPicPr>
          <p:cNvPr id="5" name="Содержимое 4" descr="1260789665860-christmas gifts.jpg"/>
          <p:cNvPicPr>
            <a:picLocks noGrp="1" noChangeAspect="1"/>
          </p:cNvPicPr>
          <p:nvPr>
            <p:ph sz="half" idx="1"/>
          </p:nvPr>
        </p:nvPicPr>
        <p:blipFill>
          <a:blip r:embed="rId2" cstate="print"/>
          <a:stretch>
            <a:fillRect/>
          </a:stretch>
        </p:blipFill>
        <p:spPr>
          <a:xfrm>
            <a:off x="539552" y="1484784"/>
            <a:ext cx="2664296" cy="213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p:txBody>
          <a:bodyPr>
            <a:normAutofit fontScale="85000" lnSpcReduction="20000"/>
          </a:bodyPr>
          <a:lstStyle/>
          <a:p>
            <a:r>
              <a:rPr lang="en-US" dirty="0" smtClean="0"/>
              <a:t>The idea of presenting people you love with gifts is as old as the human race. The idea of exchanging gifts at Christmas time originated with the birth of Jesus, when three wise men traveled to deliver gifts of gold, frankincense, and myrrh to the newborn baby. Shepherds in the fields also came to give gifts to the newborn baby Jesus.</a:t>
            </a:r>
            <a:endParaRPr lang="ru-RU" dirty="0" smtClean="0"/>
          </a:p>
          <a:p>
            <a:endParaRPr lang="ru-RU" dirty="0"/>
          </a:p>
        </p:txBody>
      </p:sp>
      <p:pic>
        <p:nvPicPr>
          <p:cNvPr id="6" name="Рисунок 5" descr="christmas-gifts-for-kids.jpg.png"/>
          <p:cNvPicPr>
            <a:picLocks noChangeAspect="1"/>
          </p:cNvPicPr>
          <p:nvPr/>
        </p:nvPicPr>
        <p:blipFill>
          <a:blip r:embed="rId3" cstate="print"/>
          <a:stretch>
            <a:fillRect/>
          </a:stretch>
        </p:blipFill>
        <p:spPr>
          <a:xfrm>
            <a:off x="1835696" y="3429000"/>
            <a:ext cx="3158755" cy="2294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tx1"/>
                </a:solidFill>
                <a:latin typeface="Comic Sans MS" pitchFamily="66" charset="0"/>
              </a:rPr>
              <a:t>The Three Wise Men or Kings </a:t>
            </a:r>
            <a:r>
              <a:rPr lang="en-US" dirty="0" smtClean="0">
                <a:solidFill>
                  <a:schemeClr val="tx1"/>
                </a:solidFill>
              </a:rPr>
              <a:t/>
            </a:r>
            <a:br>
              <a:rPr lang="en-US" dirty="0" smtClean="0">
                <a:solidFill>
                  <a:schemeClr val="tx1"/>
                </a:solidFill>
              </a:rPr>
            </a:br>
            <a:endParaRPr lang="ru-RU" dirty="0">
              <a:solidFill>
                <a:schemeClr val="tx1"/>
              </a:solidFill>
            </a:endParaRPr>
          </a:p>
        </p:txBody>
      </p:sp>
      <p:sp>
        <p:nvSpPr>
          <p:cNvPr id="3" name="Содержимое 2"/>
          <p:cNvSpPr>
            <a:spLocks noGrp="1"/>
          </p:cNvSpPr>
          <p:nvPr>
            <p:ph sz="half" idx="1"/>
          </p:nvPr>
        </p:nvSpPr>
        <p:spPr>
          <a:xfrm>
            <a:off x="467544" y="1196752"/>
            <a:ext cx="4028256" cy="4785395"/>
          </a:xfrm>
        </p:spPr>
        <p:txBody>
          <a:bodyPr>
            <a:noAutofit/>
          </a:bodyPr>
          <a:lstStyle/>
          <a:p>
            <a:r>
              <a:rPr lang="en-US" sz="1600" b="1" dirty="0" smtClean="0">
                <a:latin typeface="Comic Sans MS" pitchFamily="66" charset="0"/>
              </a:rPr>
              <a:t>The Three Wise </a:t>
            </a:r>
            <a:r>
              <a:rPr lang="en-US" sz="1600" dirty="0" smtClean="0">
                <a:latin typeface="Comic Sans MS" pitchFamily="66" charset="0"/>
              </a:rPr>
              <a:t>were always a part of the Nativity scene. The story of a visit of wise men to the Christ Child is told in the bible in </a:t>
            </a:r>
            <a:r>
              <a:rPr lang="en-US" sz="1600" dirty="0" err="1" smtClean="0">
                <a:latin typeface="Comic Sans MS" pitchFamily="66" charset="0"/>
              </a:rPr>
              <a:t>St.Mathhew</a:t>
            </a:r>
            <a:r>
              <a:rPr lang="en-US" sz="1600" dirty="0" smtClean="0">
                <a:latin typeface="Comic Sans MS" pitchFamily="66" charset="0"/>
              </a:rPr>
              <a:t> 2:1 tells us: "...Now when Jesus was born in Bethlehem of Judaea in the days of Herod the king, behold, there came wise men from the east to Jerusalem . . ." This Bible passage doesn't state how many wise men actually came from the east nor does it mention their names or their method of travel. It is only assumed they traveled by camel and they could have easily traveled by foot. The Bible doesn't claim these men to be kings, however it is speculated they were at least learned men and perhaps even astrologers.</a:t>
            </a:r>
            <a:endParaRPr lang="ru-RU" sz="1600" dirty="0">
              <a:latin typeface="Comic Sans MS" pitchFamily="66" charset="0"/>
            </a:endParaRPr>
          </a:p>
        </p:txBody>
      </p:sp>
      <p:pic>
        <p:nvPicPr>
          <p:cNvPr id="5" name="Содержимое 4" descr="5252115269_57ac138bb1.jpg"/>
          <p:cNvPicPr>
            <a:picLocks noGrp="1" noChangeAspect="1"/>
          </p:cNvPicPr>
          <p:nvPr>
            <p:ph sz="half" idx="2"/>
          </p:nvPr>
        </p:nvPicPr>
        <p:blipFill>
          <a:blip r:embed="rId2" cstate="print"/>
          <a:stretch>
            <a:fillRect/>
          </a:stretch>
        </p:blipFill>
        <p:spPr>
          <a:xfrm>
            <a:off x="4648200" y="1839835"/>
            <a:ext cx="4038600" cy="4046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19256" cy="940966"/>
          </a:xfrm>
        </p:spPr>
        <p:txBody>
          <a:bodyPr>
            <a:normAutofit fontScale="90000"/>
          </a:bodyPr>
          <a:lstStyle/>
          <a:p>
            <a:r>
              <a:rPr lang="en-US" sz="4400" dirty="0" smtClean="0">
                <a:solidFill>
                  <a:schemeClr val="tx1"/>
                </a:solidFill>
                <a:latin typeface="Comic Sans MS" pitchFamily="66" charset="0"/>
              </a:rPr>
              <a:t>The Candy Canes of Christmas</a:t>
            </a:r>
            <a:r>
              <a:rPr lang="en-US" i="1" dirty="0" smtClean="0">
                <a:solidFill>
                  <a:schemeClr val="tx1"/>
                </a:solidFill>
              </a:rPr>
              <a:t/>
            </a:r>
            <a:br>
              <a:rPr lang="en-US" i="1" dirty="0" smtClean="0">
                <a:solidFill>
                  <a:schemeClr val="tx1"/>
                </a:solidFill>
              </a:rPr>
            </a:br>
            <a:endParaRPr lang="ru-RU" dirty="0">
              <a:solidFill>
                <a:schemeClr val="tx1"/>
              </a:solidFill>
            </a:endParaRPr>
          </a:p>
        </p:txBody>
      </p:sp>
      <p:sp>
        <p:nvSpPr>
          <p:cNvPr id="3" name="Содержимое 2"/>
          <p:cNvSpPr>
            <a:spLocks noGrp="1"/>
          </p:cNvSpPr>
          <p:nvPr>
            <p:ph sz="half" idx="1"/>
          </p:nvPr>
        </p:nvSpPr>
        <p:spPr>
          <a:xfrm>
            <a:off x="467544" y="1412776"/>
            <a:ext cx="4028256" cy="4713387"/>
          </a:xfrm>
        </p:spPr>
        <p:txBody>
          <a:bodyPr>
            <a:normAutofit fontScale="77500" lnSpcReduction="20000"/>
          </a:bodyPr>
          <a:lstStyle/>
          <a:p>
            <a:r>
              <a:rPr lang="en-US" dirty="0" smtClean="0"/>
              <a:t/>
            </a:r>
            <a:br>
              <a:rPr lang="en-US" dirty="0" smtClean="0"/>
            </a:br>
            <a:r>
              <a:rPr lang="en-US" dirty="0" smtClean="0"/>
              <a:t>Candy cane sweet treats made primarily from boiled sugar seem to have first appeared in Europe in the late 1600’s to early 1700’s.  They were made in many different colors (most often white) and shapes (most often straight sticks), evolving to the familiar cane or upside down J shape with the red and white stripes in the early 1900’s.</a:t>
            </a:r>
            <a:endParaRPr lang="ru-RU" dirty="0"/>
          </a:p>
        </p:txBody>
      </p:sp>
      <p:pic>
        <p:nvPicPr>
          <p:cNvPr id="5" name="Содержимое 4" descr="Christmas-Balls-Wallpapers-10.jpg"/>
          <p:cNvPicPr>
            <a:picLocks noGrp="1" noChangeAspect="1"/>
          </p:cNvPicPr>
          <p:nvPr>
            <p:ph sz="half" idx="2"/>
          </p:nvPr>
        </p:nvPicPr>
        <p:blipFill>
          <a:blip r:embed="rId2" cstate="print"/>
          <a:stretch>
            <a:fillRect/>
          </a:stretch>
        </p:blipFill>
        <p:spPr>
          <a:xfrm>
            <a:off x="4788024" y="1772816"/>
            <a:ext cx="3322712" cy="2525516"/>
          </a:xfrm>
        </p:spPr>
      </p:pic>
      <p:pic>
        <p:nvPicPr>
          <p:cNvPr id="6" name="Рисунок 5" descr="cndycan.gif"/>
          <p:cNvPicPr>
            <a:picLocks noChangeAspect="1"/>
          </p:cNvPicPr>
          <p:nvPr/>
        </p:nvPicPr>
        <p:blipFill>
          <a:blip r:embed="rId3" cstate="print"/>
          <a:stretch>
            <a:fillRect/>
          </a:stretch>
        </p:blipFill>
        <p:spPr>
          <a:xfrm>
            <a:off x="5292080" y="3429000"/>
            <a:ext cx="3332782" cy="25647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1417638"/>
          </a:xfrm>
        </p:spPr>
        <p:txBody>
          <a:bodyPr>
            <a:noAutofit/>
          </a:bodyPr>
          <a:lstStyle/>
          <a:p>
            <a:r>
              <a:rPr lang="en-US" sz="4400" dirty="0" smtClean="0">
                <a:solidFill>
                  <a:schemeClr val="tx1"/>
                </a:solidFill>
              </a:rPr>
              <a:t>Christmas Carols and Caroling </a:t>
            </a:r>
            <a:br>
              <a:rPr lang="en-US" sz="4400" dirty="0" smtClean="0">
                <a:solidFill>
                  <a:schemeClr val="tx1"/>
                </a:solidFill>
              </a:rPr>
            </a:br>
            <a:endParaRPr lang="ru-RU" sz="4400" dirty="0">
              <a:solidFill>
                <a:schemeClr val="tx1"/>
              </a:solidFill>
            </a:endParaRPr>
          </a:p>
        </p:txBody>
      </p:sp>
      <p:pic>
        <p:nvPicPr>
          <p:cNvPr id="5" name="Содержимое 4" descr="6a00d8341c84c753ef0105362d7668970b-800wi.jpg"/>
          <p:cNvPicPr>
            <a:picLocks noGrp="1" noChangeAspect="1"/>
          </p:cNvPicPr>
          <p:nvPr>
            <p:ph sz="half" idx="1"/>
          </p:nvPr>
        </p:nvPicPr>
        <p:blipFill>
          <a:blip r:embed="rId2" cstate="print"/>
          <a:stretch>
            <a:fillRect/>
          </a:stretch>
        </p:blipFill>
        <p:spPr>
          <a:xfrm>
            <a:off x="1043608" y="1556792"/>
            <a:ext cx="2225040" cy="2353056"/>
          </a:xfrm>
          <a:prstGeom prst="rect">
            <a:avLst/>
          </a:prstGeom>
          <a:ln>
            <a:noFill/>
          </a:ln>
          <a:effectLst>
            <a:softEdge rad="112500"/>
          </a:effectLst>
        </p:spPr>
      </p:pic>
      <p:sp>
        <p:nvSpPr>
          <p:cNvPr id="4" name="Содержимое 3"/>
          <p:cNvSpPr>
            <a:spLocks noGrp="1"/>
          </p:cNvSpPr>
          <p:nvPr>
            <p:ph sz="half" idx="2"/>
          </p:nvPr>
        </p:nvSpPr>
        <p:spPr/>
        <p:txBody>
          <a:bodyPr>
            <a:normAutofit fontScale="85000" lnSpcReduction="20000"/>
          </a:bodyPr>
          <a:lstStyle/>
          <a:p>
            <a:r>
              <a:rPr lang="en-US" dirty="0" smtClean="0">
                <a:effectLst>
                  <a:outerShdw blurRad="38100" dist="38100" dir="2700000" algn="tl">
                    <a:srgbClr val="000000">
                      <a:alpha val="43137"/>
                    </a:srgbClr>
                  </a:outerShdw>
                </a:effectLst>
                <a:latin typeface="Comic Sans MS" pitchFamily="66" charset="0"/>
              </a:rPr>
              <a:t>Christmas carols and caroling in the old world was a mix of singing and dancing and was practiced for all festivals throughout the year. When Christmas was firmly established to be celebrated on December 25</a:t>
            </a:r>
            <a:r>
              <a:rPr lang="en-US" baseline="30000" dirty="0" smtClean="0">
                <a:effectLst>
                  <a:outerShdw blurRad="38100" dist="38100" dir="2700000" algn="tl">
                    <a:srgbClr val="000000">
                      <a:alpha val="43137"/>
                    </a:srgbClr>
                  </a:outerShdw>
                </a:effectLst>
                <a:latin typeface="Comic Sans MS" pitchFamily="66" charset="0"/>
              </a:rPr>
              <a:t>th</a:t>
            </a:r>
            <a:r>
              <a:rPr lang="en-US" dirty="0" smtClean="0">
                <a:effectLst>
                  <a:outerShdw blurRad="38100" dist="38100" dir="2700000" algn="tl">
                    <a:srgbClr val="000000">
                      <a:alpha val="43137"/>
                    </a:srgbClr>
                  </a:outerShdw>
                </a:effectLst>
                <a:latin typeface="Comic Sans MS" pitchFamily="66" charset="0"/>
              </a:rPr>
              <a:t>, many of the existing carols (or songs) were sung on that day and new ones written to celebrate Christmas.</a:t>
            </a:r>
            <a:endParaRPr lang="ru-RU" dirty="0">
              <a:effectLst>
                <a:outerShdw blurRad="38100" dist="38100" dir="2700000" algn="tl">
                  <a:srgbClr val="000000">
                    <a:alpha val="43137"/>
                  </a:srgbClr>
                </a:outerShdw>
              </a:effectLst>
              <a:latin typeface="Comic Sans MS" pitchFamily="66" charset="0"/>
            </a:endParaRPr>
          </a:p>
        </p:txBody>
      </p:sp>
      <p:pic>
        <p:nvPicPr>
          <p:cNvPr id="6" name="Рисунок 5" descr="2005_Carols.jpg"/>
          <p:cNvPicPr>
            <a:picLocks noChangeAspect="1"/>
          </p:cNvPicPr>
          <p:nvPr/>
        </p:nvPicPr>
        <p:blipFill>
          <a:blip r:embed="rId3" cstate="print"/>
          <a:stretch>
            <a:fillRect/>
          </a:stretch>
        </p:blipFill>
        <p:spPr>
          <a:xfrm>
            <a:off x="1979712" y="3933056"/>
            <a:ext cx="2875436" cy="191148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en-US" sz="4400" dirty="0" smtClean="0">
                <a:effectLst>
                  <a:outerShdw blurRad="38100" dist="38100" dir="2700000" algn="tl">
                    <a:srgbClr val="000000">
                      <a:alpha val="43137"/>
                    </a:srgbClr>
                  </a:outerShdw>
                </a:effectLst>
                <a:latin typeface="Comic Sans MS" pitchFamily="66" charset="0"/>
              </a:rPr>
              <a:t>THANK YOU VERY MUCH</a:t>
            </a:r>
          </a:p>
          <a:p>
            <a:pPr algn="ctr"/>
            <a:endParaRPr lang="ru-RU" sz="4400" dirty="0">
              <a:solidFill>
                <a:srgbClr val="FFFF00"/>
              </a:solidFill>
              <a:effectLst>
                <a:outerShdw blurRad="38100" dist="38100" dir="2700000" algn="tl">
                  <a:srgbClr val="000000">
                    <a:alpha val="43137"/>
                  </a:srgbClr>
                </a:outerShdw>
              </a:effectLst>
              <a:latin typeface="Comic Sans MS" pitchFamily="66" charset="0"/>
            </a:endParaRPr>
          </a:p>
        </p:txBody>
      </p:sp>
      <p:pic>
        <p:nvPicPr>
          <p:cNvPr id="4" name="Рисунок 3" descr="christmas-candles-ornaments-554x554.jpg"/>
          <p:cNvPicPr>
            <a:picLocks noChangeAspect="1"/>
          </p:cNvPicPr>
          <p:nvPr/>
        </p:nvPicPr>
        <p:blipFill>
          <a:blip r:embed="rId2" cstate="print"/>
          <a:stretch>
            <a:fillRect/>
          </a:stretch>
        </p:blipFill>
        <p:spPr>
          <a:xfrm>
            <a:off x="2771800" y="2420888"/>
            <a:ext cx="3646536" cy="3646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Content</a:t>
            </a:r>
            <a:r>
              <a:rPr lang="ru-RU" dirty="0" smtClean="0">
                <a:solidFill>
                  <a:srgbClr val="FFFF00"/>
                </a:solidFill>
              </a:rPr>
              <a:t>:</a:t>
            </a:r>
            <a:endParaRPr lang="ru-RU" dirty="0">
              <a:solidFill>
                <a:srgbClr val="FFFF00"/>
              </a:solidFill>
            </a:endParaRPr>
          </a:p>
        </p:txBody>
      </p:sp>
      <p:sp>
        <p:nvSpPr>
          <p:cNvPr id="3" name="Содержимое 2"/>
          <p:cNvSpPr>
            <a:spLocks noGrp="1"/>
          </p:cNvSpPr>
          <p:nvPr>
            <p:ph idx="1"/>
          </p:nvPr>
        </p:nvSpPr>
        <p:spPr/>
        <p:txBody>
          <a:bodyPr>
            <a:normAutofit fontScale="62500" lnSpcReduction="20000"/>
          </a:bodyPr>
          <a:lstStyle/>
          <a:p>
            <a:r>
              <a:rPr lang="en-US" sz="3100" b="1" dirty="0" smtClean="0">
                <a:latin typeface="Comic Sans MS" pitchFamily="66" charset="0"/>
              </a:rPr>
              <a:t>Santa Claus</a:t>
            </a:r>
          </a:p>
          <a:p>
            <a:r>
              <a:rPr lang="en-US" sz="3100" b="1" dirty="0" smtClean="0">
                <a:latin typeface="Comic Sans MS" pitchFamily="66" charset="0"/>
              </a:rPr>
              <a:t>Winter Festivals &amp; Traditions</a:t>
            </a:r>
          </a:p>
          <a:p>
            <a:r>
              <a:rPr lang="en-US" sz="3100" b="1" dirty="0" smtClean="0">
                <a:latin typeface="Comic Sans MS" pitchFamily="66" charset="0"/>
              </a:rPr>
              <a:t>Fruitcake</a:t>
            </a:r>
          </a:p>
          <a:p>
            <a:r>
              <a:rPr lang="en-US" sz="3100" b="1" dirty="0" smtClean="0">
                <a:latin typeface="Comic Sans MS" pitchFamily="66" charset="0"/>
              </a:rPr>
              <a:t>Poinsettias</a:t>
            </a:r>
          </a:p>
          <a:p>
            <a:r>
              <a:rPr lang="en-US" sz="3100" b="1" dirty="0" smtClean="0">
                <a:latin typeface="Comic Sans MS" pitchFamily="66" charset="0"/>
              </a:rPr>
              <a:t>Christmas lights</a:t>
            </a:r>
          </a:p>
          <a:p>
            <a:r>
              <a:rPr lang="en-US" sz="3100" b="1" dirty="0" smtClean="0">
                <a:latin typeface="Comic Sans MS" pitchFamily="66" charset="0"/>
              </a:rPr>
              <a:t>Christmas Stockings</a:t>
            </a:r>
          </a:p>
          <a:p>
            <a:r>
              <a:rPr lang="en-US" sz="3100" b="1" dirty="0" smtClean="0">
                <a:latin typeface="Comic Sans MS" pitchFamily="66" charset="0"/>
              </a:rPr>
              <a:t>History of the Christmas Tree </a:t>
            </a:r>
          </a:p>
          <a:p>
            <a:r>
              <a:rPr lang="en-US" sz="3100" b="1" dirty="0" smtClean="0">
                <a:latin typeface="Comic Sans MS" pitchFamily="66" charset="0"/>
              </a:rPr>
              <a:t>Mistletoe </a:t>
            </a:r>
          </a:p>
          <a:p>
            <a:r>
              <a:rPr lang="en-US" sz="3100" b="1" dirty="0" smtClean="0">
                <a:latin typeface="Comic Sans MS" pitchFamily="66" charset="0"/>
              </a:rPr>
              <a:t>Christmas Gifting</a:t>
            </a:r>
          </a:p>
          <a:p>
            <a:r>
              <a:rPr lang="en-US" sz="3100" b="1" dirty="0" smtClean="0">
                <a:latin typeface="Comic Sans MS" pitchFamily="66" charset="0"/>
              </a:rPr>
              <a:t>The Three Wise Men or Kings </a:t>
            </a:r>
          </a:p>
          <a:p>
            <a:r>
              <a:rPr lang="en-US" sz="3100" b="1" dirty="0" smtClean="0">
                <a:latin typeface="Comic Sans MS" pitchFamily="66" charset="0"/>
              </a:rPr>
              <a:t>The Candy Canes of Christmas </a:t>
            </a:r>
          </a:p>
          <a:p>
            <a:r>
              <a:rPr lang="en-US" sz="3100" b="1" dirty="0" smtClean="0">
                <a:latin typeface="Comic Sans MS" pitchFamily="66" charset="0"/>
              </a:rPr>
              <a:t>Christmas Carols and Caroling </a:t>
            </a:r>
            <a:br>
              <a:rPr lang="en-US" sz="3100" b="1" dirty="0" smtClean="0">
                <a:latin typeface="Comic Sans MS" pitchFamily="66" charset="0"/>
              </a:rPr>
            </a:br>
            <a:r>
              <a:rPr lang="en-US" sz="3100" b="1" dirty="0" smtClean="0">
                <a:latin typeface="Comic Sans MS" pitchFamily="66" charset="0"/>
              </a:rPr>
              <a:t/>
            </a:r>
            <a:br>
              <a:rPr lang="en-US" sz="3100" b="1" dirty="0" smtClean="0">
                <a:latin typeface="Comic Sans MS" pitchFamily="66" charset="0"/>
              </a:rPr>
            </a:br>
            <a:endParaRPr lang="en-US" sz="3100" b="1" dirty="0" smtClean="0">
              <a:latin typeface="Comic Sans MS" pitchFamily="66" charset="0"/>
            </a:endParaRPr>
          </a:p>
          <a:p>
            <a:endParaRPr lang="en-US" dirty="0" smtClean="0">
              <a:latin typeface="Comic Sans MS" pitchFamily="66" charset="0"/>
            </a:endParaRPr>
          </a:p>
          <a:p>
            <a:endParaRPr lang="en-US" dirty="0" smtClean="0">
              <a:solidFill>
                <a:srgbClr val="FFFF00"/>
              </a:solidFill>
              <a:latin typeface="Comic Sans MS" pitchFamily="66" charset="0"/>
            </a:endParaRPr>
          </a:p>
          <a:p>
            <a:endParaRPr lang="en-US" dirty="0" smtClean="0">
              <a:solidFill>
                <a:srgbClr val="FFFF00"/>
              </a:solidFill>
            </a:endParaRPr>
          </a:p>
          <a:p>
            <a:endParaRPr lang="en-US" dirty="0" smtClean="0">
              <a:solidFill>
                <a:srgbClr val="FFFF00"/>
              </a:solidFill>
              <a:latin typeface="Comic Sans MS" pitchFamily="66" charset="0"/>
            </a:endParaRPr>
          </a:p>
          <a:p>
            <a:endParaRPr lang="ru-RU" dirty="0"/>
          </a:p>
        </p:txBody>
      </p:sp>
      <p:pic>
        <p:nvPicPr>
          <p:cNvPr id="5" name="Рисунок 4" descr="2600568_0_24dd6_9ebba18e_xl.jpeg"/>
          <p:cNvPicPr>
            <a:picLocks noChangeAspect="1"/>
          </p:cNvPicPr>
          <p:nvPr/>
        </p:nvPicPr>
        <p:blipFill>
          <a:blip r:embed="rId2" cstate="print"/>
          <a:stretch>
            <a:fillRect/>
          </a:stretch>
        </p:blipFill>
        <p:spPr>
          <a:xfrm>
            <a:off x="6084168" y="404664"/>
            <a:ext cx="1533550" cy="1349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latin typeface="Comic Sans MS" pitchFamily="66" charset="0"/>
              </a:rPr>
              <a:t>Santa Claus</a:t>
            </a:r>
            <a:endParaRPr lang="ru-RU" dirty="0">
              <a:solidFill>
                <a:schemeClr val="tx1"/>
              </a:solidFill>
              <a:latin typeface="Comic Sans MS" pitchFamily="66" charset="0"/>
            </a:endParaRPr>
          </a:p>
        </p:txBody>
      </p:sp>
      <p:sp>
        <p:nvSpPr>
          <p:cNvPr id="3" name="Содержимое 2"/>
          <p:cNvSpPr>
            <a:spLocks noGrp="1"/>
          </p:cNvSpPr>
          <p:nvPr>
            <p:ph sz="half" idx="1"/>
          </p:nvPr>
        </p:nvSpPr>
        <p:spPr>
          <a:xfrm>
            <a:off x="395536" y="1412776"/>
            <a:ext cx="4100264" cy="4713387"/>
          </a:xfrm>
        </p:spPr>
        <p:txBody>
          <a:bodyPr>
            <a:normAutofit fontScale="92500" lnSpcReduction="20000"/>
          </a:bodyPr>
          <a:lstStyle/>
          <a:p>
            <a:r>
              <a:rPr lang="en-US" b="1" dirty="0" smtClean="0"/>
              <a:t>Santa Claus</a:t>
            </a:r>
            <a:r>
              <a:rPr lang="en-US" dirty="0" smtClean="0"/>
              <a:t>, also known as </a:t>
            </a:r>
            <a:r>
              <a:rPr lang="en-US" b="1" dirty="0" smtClean="0"/>
              <a:t>Saint Nicholas, Father Christmas, Kris Kringle</a:t>
            </a:r>
            <a:r>
              <a:rPr lang="en-US" dirty="0" smtClean="0"/>
              <a:t>, or simply "</a:t>
            </a:r>
            <a:r>
              <a:rPr lang="en-US" b="1" dirty="0" smtClean="0"/>
              <a:t>Santa</a:t>
            </a:r>
            <a:r>
              <a:rPr lang="en-US" dirty="0" smtClean="0"/>
              <a:t>", is an old man who, in many brings gifts to the homes of the good children during the late evening and overnight hours of Christmas Eve, December 24.</a:t>
            </a:r>
            <a:endParaRPr lang="ru-RU" dirty="0"/>
          </a:p>
        </p:txBody>
      </p:sp>
      <p:pic>
        <p:nvPicPr>
          <p:cNvPr id="5" name="Содержимое 4" descr="77992680.jpg"/>
          <p:cNvPicPr>
            <a:picLocks noGrp="1" noChangeAspect="1"/>
          </p:cNvPicPr>
          <p:nvPr>
            <p:ph sz="half" idx="2"/>
          </p:nvPr>
        </p:nvPicPr>
        <p:blipFill>
          <a:blip r:embed="rId2" cstate="print"/>
          <a:stretch>
            <a:fillRect/>
          </a:stretch>
        </p:blipFill>
        <p:spPr>
          <a:xfrm>
            <a:off x="4572000" y="1556792"/>
            <a:ext cx="4038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erphki14.jpg"/>
          <p:cNvPicPr>
            <a:picLocks noGrp="1" noChangeAspect="1"/>
          </p:cNvPicPr>
          <p:nvPr>
            <p:ph sz="half" idx="1"/>
          </p:nvPr>
        </p:nvPicPr>
        <p:blipFill>
          <a:blip r:embed="rId2" cstate="print"/>
          <a:stretch>
            <a:fillRect/>
          </a:stretch>
        </p:blipFill>
        <p:spPr>
          <a:xfrm>
            <a:off x="395536" y="548680"/>
            <a:ext cx="4100512" cy="2796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572000" y="404664"/>
            <a:ext cx="4114800" cy="5721499"/>
          </a:xfrm>
        </p:spPr>
        <p:txBody>
          <a:bodyPr>
            <a:normAutofit fontScale="92500"/>
          </a:bodyPr>
          <a:lstStyle/>
          <a:p>
            <a:r>
              <a:rPr lang="en-US" dirty="0" smtClean="0"/>
              <a:t>Santa Claus is generally depicted as a plump, jolly, white-bearded man wearing a red coat with white collar and cuffs, white-cuffed red trousers, and black leather belt and boots </a:t>
            </a:r>
            <a:r>
              <a:rPr lang="ru-RU" dirty="0" smtClean="0"/>
              <a:t>.</a:t>
            </a:r>
          </a:p>
          <a:p>
            <a:r>
              <a:rPr lang="en-US" dirty="0" smtClean="0"/>
              <a:t>Santa Claus lives at the NORTH  POLE, with a large number of magical elves, and nine (originally eight) flying reindeer.</a:t>
            </a:r>
            <a:endParaRPr lang="ru-RU" dirty="0" smtClean="0"/>
          </a:p>
          <a:p>
            <a:endParaRPr lang="ru-RU" dirty="0"/>
          </a:p>
        </p:txBody>
      </p:sp>
      <p:pic>
        <p:nvPicPr>
          <p:cNvPr id="6" name="Рисунок 5" descr="elves.jpg"/>
          <p:cNvPicPr>
            <a:picLocks noChangeAspect="1"/>
          </p:cNvPicPr>
          <p:nvPr/>
        </p:nvPicPr>
        <p:blipFill>
          <a:blip r:embed="rId3" cstate="print"/>
          <a:stretch>
            <a:fillRect/>
          </a:stretch>
        </p:blipFill>
        <p:spPr>
          <a:xfrm>
            <a:off x="683568" y="3645024"/>
            <a:ext cx="3340596" cy="2307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tx1"/>
                </a:solidFill>
                <a:latin typeface="Comic Sans MS" pitchFamily="66" charset="0"/>
              </a:rPr>
              <a:t>Winter Festivals &amp; Traditions </a:t>
            </a:r>
            <a:br>
              <a:rPr lang="en-US" dirty="0" smtClean="0">
                <a:solidFill>
                  <a:schemeClr val="tx1"/>
                </a:solidFill>
                <a:latin typeface="Comic Sans MS" pitchFamily="66" charset="0"/>
              </a:rPr>
            </a:br>
            <a:endParaRPr lang="ru-RU" dirty="0">
              <a:solidFill>
                <a:schemeClr val="tx1"/>
              </a:solidFill>
              <a:latin typeface="Comic Sans MS" pitchFamily="66" charset="0"/>
            </a:endParaRPr>
          </a:p>
        </p:txBody>
      </p:sp>
      <p:sp>
        <p:nvSpPr>
          <p:cNvPr id="3" name="Содержимое 2"/>
          <p:cNvSpPr>
            <a:spLocks noGrp="1"/>
          </p:cNvSpPr>
          <p:nvPr>
            <p:ph idx="1"/>
          </p:nvPr>
        </p:nvSpPr>
        <p:spPr>
          <a:xfrm>
            <a:off x="467544" y="1268760"/>
            <a:ext cx="8219256" cy="5040600"/>
          </a:xfrm>
        </p:spPr>
        <p:txBody>
          <a:bodyPr>
            <a:noAutofit/>
          </a:bodyPr>
          <a:lstStyle/>
          <a:p>
            <a:r>
              <a:rPr lang="en-US" sz="1800" dirty="0" smtClean="0">
                <a:latin typeface="Comic Sans MS" pitchFamily="66" charset="0"/>
              </a:rPr>
              <a:t>November 1.......................................   All Saints Day</a:t>
            </a:r>
            <a:br>
              <a:rPr lang="en-US" sz="1800" dirty="0" smtClean="0">
                <a:latin typeface="Comic Sans MS" pitchFamily="66" charset="0"/>
              </a:rPr>
            </a:br>
            <a:r>
              <a:rPr lang="en-US" sz="1800" dirty="0" smtClean="0">
                <a:latin typeface="Comic Sans MS" pitchFamily="66" charset="0"/>
              </a:rPr>
              <a:t>November 11.....................................   St. Martin's Day (Germany)</a:t>
            </a:r>
            <a:br>
              <a:rPr lang="en-US" sz="1800" dirty="0" smtClean="0">
                <a:latin typeface="Comic Sans MS" pitchFamily="66" charset="0"/>
              </a:rPr>
            </a:br>
            <a:r>
              <a:rPr lang="en-US" sz="1800" dirty="0" smtClean="0">
                <a:latin typeface="Comic Sans MS" pitchFamily="66" charset="0"/>
              </a:rPr>
              <a:t>Last Thursday in November................   Thanksgiving Day (USA)</a:t>
            </a:r>
            <a:br>
              <a:rPr lang="en-US" sz="1800" dirty="0" smtClean="0">
                <a:latin typeface="Comic Sans MS" pitchFamily="66" charset="0"/>
              </a:rPr>
            </a:br>
            <a:r>
              <a:rPr lang="en-US" sz="1800" dirty="0" smtClean="0">
                <a:latin typeface="Comic Sans MS" pitchFamily="66" charset="0"/>
              </a:rPr>
              <a:t>Fourth Sunday before Christmas........   Advent begins </a:t>
            </a:r>
            <a:br>
              <a:rPr lang="en-US" sz="1800" dirty="0" smtClean="0">
                <a:latin typeface="Comic Sans MS" pitchFamily="66" charset="0"/>
              </a:rPr>
            </a:br>
            <a:r>
              <a:rPr lang="en-US" sz="1800" dirty="0" smtClean="0">
                <a:latin typeface="Comic Sans MS" pitchFamily="66" charset="0"/>
              </a:rPr>
              <a:t>December 6 ......................................   St. Nicholas Day</a:t>
            </a:r>
            <a:br>
              <a:rPr lang="en-US" sz="1800" dirty="0" smtClean="0">
                <a:latin typeface="Comic Sans MS" pitchFamily="66" charset="0"/>
              </a:rPr>
            </a:br>
            <a:r>
              <a:rPr lang="en-US" sz="1800" dirty="0" smtClean="0">
                <a:latin typeface="Comic Sans MS" pitchFamily="66" charset="0"/>
              </a:rPr>
              <a:t>December 8.......................................   </a:t>
            </a:r>
            <a:r>
              <a:rPr lang="en-US" sz="1800" dirty="0" err="1" smtClean="0">
                <a:latin typeface="Comic Sans MS" pitchFamily="66" charset="0"/>
              </a:rPr>
              <a:t>Bodhi</a:t>
            </a:r>
            <a:r>
              <a:rPr lang="en-US" sz="1800" dirty="0" smtClean="0">
                <a:latin typeface="Comic Sans MS" pitchFamily="66" charset="0"/>
              </a:rPr>
              <a:t> Day in the Buddhists' faith</a:t>
            </a:r>
            <a:br>
              <a:rPr lang="en-US" sz="1800" dirty="0" smtClean="0">
                <a:latin typeface="Comic Sans MS" pitchFamily="66" charset="0"/>
              </a:rPr>
            </a:br>
            <a:r>
              <a:rPr lang="en-US" sz="1800" dirty="0" smtClean="0">
                <a:latin typeface="Comic Sans MS" pitchFamily="66" charset="0"/>
              </a:rPr>
              <a:t>December 10.....................................   </a:t>
            </a:r>
            <a:r>
              <a:rPr lang="en-US" sz="1800" dirty="0" err="1" smtClean="0">
                <a:latin typeface="Comic Sans MS" pitchFamily="66" charset="0"/>
              </a:rPr>
              <a:t>Hannukah</a:t>
            </a:r>
            <a:r>
              <a:rPr lang="en-US" sz="1800" dirty="0" smtClean="0">
                <a:latin typeface="Comic Sans MS" pitchFamily="66" charset="0"/>
              </a:rPr>
              <a:t> begins (date varies)</a:t>
            </a:r>
            <a:br>
              <a:rPr lang="en-US" sz="1800" dirty="0" smtClean="0">
                <a:latin typeface="Comic Sans MS" pitchFamily="66" charset="0"/>
              </a:rPr>
            </a:br>
            <a:r>
              <a:rPr lang="en-US" sz="1800" dirty="0" smtClean="0">
                <a:latin typeface="Comic Sans MS" pitchFamily="66" charset="0"/>
              </a:rPr>
              <a:t>December 13.....................................   Santa Lucia's Day (Italy, Sweden)</a:t>
            </a:r>
            <a:br>
              <a:rPr lang="en-US" sz="1800" dirty="0" smtClean="0">
                <a:latin typeface="Comic Sans MS" pitchFamily="66" charset="0"/>
              </a:rPr>
            </a:br>
            <a:r>
              <a:rPr lang="en-US" sz="1800" dirty="0" smtClean="0">
                <a:latin typeface="Comic Sans MS" pitchFamily="66" charset="0"/>
              </a:rPr>
              <a:t>December 15 - 16 ............................    </a:t>
            </a:r>
            <a:r>
              <a:rPr lang="en-US" sz="1800" dirty="0" err="1" smtClean="0">
                <a:latin typeface="Comic Sans MS" pitchFamily="66" charset="0"/>
              </a:rPr>
              <a:t>Posados</a:t>
            </a:r>
            <a:r>
              <a:rPr lang="en-US" sz="1800" dirty="0" smtClean="0">
                <a:latin typeface="Comic Sans MS" pitchFamily="66" charset="0"/>
              </a:rPr>
              <a:t> or Novena begins</a:t>
            </a:r>
            <a:br>
              <a:rPr lang="en-US" sz="1800" dirty="0" smtClean="0">
                <a:latin typeface="Comic Sans MS" pitchFamily="66" charset="0"/>
              </a:rPr>
            </a:br>
            <a:r>
              <a:rPr lang="en-US" sz="1800" dirty="0" smtClean="0">
                <a:latin typeface="Comic Sans MS" pitchFamily="66" charset="0"/>
              </a:rPr>
              <a:t>December 17 ....................................   </a:t>
            </a:r>
            <a:r>
              <a:rPr lang="en-US" sz="1800" dirty="0" err="1" smtClean="0">
                <a:latin typeface="Comic Sans MS" pitchFamily="66" charset="0"/>
              </a:rPr>
              <a:t>Hannukah</a:t>
            </a:r>
            <a:r>
              <a:rPr lang="en-US" sz="1800" dirty="0" smtClean="0">
                <a:latin typeface="Comic Sans MS" pitchFamily="66" charset="0"/>
              </a:rPr>
              <a:t> ends (date varies)</a:t>
            </a:r>
            <a:br>
              <a:rPr lang="en-US" sz="1800" dirty="0" smtClean="0">
                <a:latin typeface="Comic Sans MS" pitchFamily="66" charset="0"/>
              </a:rPr>
            </a:br>
            <a:r>
              <a:rPr lang="en-US" sz="1800" dirty="0" smtClean="0">
                <a:latin typeface="Comic Sans MS" pitchFamily="66" charset="0"/>
              </a:rPr>
              <a:t>December 19.....................................   St. Nicholas Day (Julian Calendar)</a:t>
            </a:r>
            <a:br>
              <a:rPr lang="en-US" sz="1800" dirty="0" smtClean="0">
                <a:latin typeface="Comic Sans MS" pitchFamily="66" charset="0"/>
              </a:rPr>
            </a:br>
            <a:r>
              <a:rPr lang="en-US" sz="1800" dirty="0" smtClean="0">
                <a:latin typeface="Comic Sans MS" pitchFamily="66" charset="0"/>
              </a:rPr>
              <a:t>December 20 ....................................   St. </a:t>
            </a:r>
            <a:r>
              <a:rPr lang="en-US" sz="1800" dirty="0" err="1" smtClean="0">
                <a:latin typeface="Comic Sans MS" pitchFamily="66" charset="0"/>
              </a:rPr>
              <a:t>Ignatious</a:t>
            </a:r>
            <a:r>
              <a:rPr lang="en-US" sz="1800" dirty="0" smtClean="0">
                <a:latin typeface="Comic Sans MS" pitchFamily="66" charset="0"/>
              </a:rPr>
              <a:t>' Day in Romania</a:t>
            </a:r>
            <a:br>
              <a:rPr lang="en-US" sz="1800" dirty="0" smtClean="0">
                <a:latin typeface="Comic Sans MS" pitchFamily="66" charset="0"/>
              </a:rPr>
            </a:br>
            <a:r>
              <a:rPr lang="en-US" sz="1800" dirty="0" smtClean="0">
                <a:latin typeface="Comic Sans MS" pitchFamily="66" charset="0"/>
              </a:rPr>
              <a:t>December 20/21................................   Winter Solstice</a:t>
            </a:r>
            <a:br>
              <a:rPr lang="en-US" sz="1800" dirty="0" smtClean="0">
                <a:latin typeface="Comic Sans MS" pitchFamily="66" charset="0"/>
              </a:rPr>
            </a:br>
            <a:r>
              <a:rPr lang="en-US" sz="1800" dirty="0" smtClean="0">
                <a:latin typeface="Comic Sans MS" pitchFamily="66" charset="0"/>
              </a:rPr>
              <a:t>December 21.....................................   St. Thomas' Day</a:t>
            </a:r>
            <a:br>
              <a:rPr lang="en-US" sz="1800" dirty="0" smtClean="0">
                <a:latin typeface="Comic Sans MS" pitchFamily="66" charset="0"/>
              </a:rPr>
            </a:br>
            <a:r>
              <a:rPr lang="en-US" sz="1800" dirty="0" smtClean="0">
                <a:latin typeface="Comic Sans MS" pitchFamily="66" charset="0"/>
              </a:rPr>
              <a:t>December 23.....................................   Little Christmas in Denmark</a:t>
            </a:r>
            <a:br>
              <a:rPr lang="en-US" sz="1800" dirty="0" smtClean="0">
                <a:latin typeface="Comic Sans MS" pitchFamily="66" charset="0"/>
              </a:rPr>
            </a:br>
            <a:r>
              <a:rPr lang="en-US" sz="1800" dirty="0" smtClean="0">
                <a:latin typeface="Comic Sans MS" pitchFamily="66" charset="0"/>
              </a:rPr>
              <a:t>December 24.....................................   Christmas Eve</a:t>
            </a:r>
            <a:endParaRPr lang="ru-RU" sz="18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850106"/>
          </a:xfrm>
        </p:spPr>
        <p:txBody>
          <a:bodyPr>
            <a:normAutofit fontScale="90000"/>
          </a:bodyPr>
          <a:lstStyle/>
          <a:p>
            <a:r>
              <a:rPr lang="en-US" sz="3100" dirty="0" smtClean="0">
                <a:solidFill>
                  <a:schemeClr val="tx1"/>
                </a:solidFill>
              </a:rPr>
              <a:t>December 25..........................  Christmas Day</a:t>
            </a:r>
            <a:r>
              <a:rPr lang="en-US" dirty="0" smtClean="0">
                <a:solidFill>
                  <a:schemeClr val="tx1"/>
                </a:solidFill>
              </a:rPr>
              <a:t/>
            </a:r>
            <a:br>
              <a:rPr lang="en-US"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539552" y="1052736"/>
            <a:ext cx="8147248" cy="5256624"/>
          </a:xfrm>
        </p:spPr>
        <p:txBody>
          <a:bodyPr>
            <a:normAutofit fontScale="55000" lnSpcReduction="20000"/>
          </a:bodyPr>
          <a:lstStyle/>
          <a:p>
            <a:r>
              <a:rPr lang="en-US" dirty="0" smtClean="0">
                <a:latin typeface="Comic Sans MS" pitchFamily="66" charset="0"/>
              </a:rPr>
              <a:t>December 26.....................................   St. Stephen's Day,</a:t>
            </a:r>
            <a:br>
              <a:rPr lang="en-US" dirty="0" smtClean="0">
                <a:latin typeface="Comic Sans MS" pitchFamily="66" charset="0"/>
              </a:rPr>
            </a:br>
            <a:r>
              <a:rPr lang="en-US" dirty="0" smtClean="0">
                <a:latin typeface="Comic Sans MS" pitchFamily="66" charset="0"/>
              </a:rPr>
              <a:t>December 26.....................................   Boxing Day in England</a:t>
            </a:r>
            <a:br>
              <a:rPr lang="en-US" dirty="0" smtClean="0">
                <a:latin typeface="Comic Sans MS" pitchFamily="66" charset="0"/>
              </a:rPr>
            </a:br>
            <a:r>
              <a:rPr lang="en-US" dirty="0" smtClean="0">
                <a:latin typeface="Comic Sans MS" pitchFamily="66" charset="0"/>
              </a:rPr>
              <a:t>December 26.....................................   Kwanzaa Begins</a:t>
            </a:r>
            <a:br>
              <a:rPr lang="en-US" dirty="0" smtClean="0">
                <a:latin typeface="Comic Sans MS" pitchFamily="66" charset="0"/>
              </a:rPr>
            </a:br>
            <a:r>
              <a:rPr lang="en-US" dirty="0" smtClean="0">
                <a:latin typeface="Comic Sans MS" pitchFamily="66" charset="0"/>
              </a:rPr>
              <a:t>December 27.....................................   St. John's Day, Mother Night</a:t>
            </a:r>
            <a:br>
              <a:rPr lang="en-US" dirty="0" smtClean="0">
                <a:latin typeface="Comic Sans MS" pitchFamily="66" charset="0"/>
              </a:rPr>
            </a:br>
            <a:r>
              <a:rPr lang="en-US" dirty="0" smtClean="0">
                <a:latin typeface="Comic Sans MS" pitchFamily="66" charset="0"/>
              </a:rPr>
              <a:t>December 28 ....................................   Holy Innocents Day</a:t>
            </a:r>
            <a:br>
              <a:rPr lang="en-US" dirty="0" smtClean="0">
                <a:latin typeface="Comic Sans MS" pitchFamily="66" charset="0"/>
              </a:rPr>
            </a:br>
            <a:r>
              <a:rPr lang="en-US" dirty="0" smtClean="0">
                <a:latin typeface="Comic Sans MS" pitchFamily="66" charset="0"/>
              </a:rPr>
              <a:t>December 30 ....................................   Bringing in the Boar</a:t>
            </a:r>
            <a:br>
              <a:rPr lang="en-US" dirty="0" smtClean="0">
                <a:latin typeface="Comic Sans MS" pitchFamily="66" charset="0"/>
              </a:rPr>
            </a:br>
            <a:r>
              <a:rPr lang="en-US" dirty="0" smtClean="0">
                <a:latin typeface="Comic Sans MS" pitchFamily="66" charset="0"/>
              </a:rPr>
              <a:t>December 31 ....................................   New Year's Eve, St. Sylvester's Eve,</a:t>
            </a:r>
            <a:br>
              <a:rPr lang="en-US" dirty="0" smtClean="0">
                <a:latin typeface="Comic Sans MS" pitchFamily="66" charset="0"/>
              </a:rPr>
            </a:br>
            <a:r>
              <a:rPr lang="en-US" dirty="0" smtClean="0">
                <a:latin typeface="Comic Sans MS" pitchFamily="66" charset="0"/>
              </a:rPr>
              <a:t>December 31 ....................................   </a:t>
            </a:r>
            <a:r>
              <a:rPr lang="en-US" dirty="0" err="1" smtClean="0">
                <a:latin typeface="Comic Sans MS" pitchFamily="66" charset="0"/>
              </a:rPr>
              <a:t>Hogmanay</a:t>
            </a:r>
            <a:r>
              <a:rPr lang="en-US" dirty="0" smtClean="0">
                <a:latin typeface="Comic Sans MS" pitchFamily="66" charset="0"/>
              </a:rPr>
              <a:t> in Scotland</a:t>
            </a:r>
            <a:br>
              <a:rPr lang="en-US" dirty="0" smtClean="0">
                <a:latin typeface="Comic Sans MS" pitchFamily="66" charset="0"/>
              </a:rPr>
            </a:br>
            <a:r>
              <a:rPr lang="en-US" dirty="0" smtClean="0">
                <a:latin typeface="Comic Sans MS" pitchFamily="66" charset="0"/>
              </a:rPr>
              <a:t>January 1...........................................   New Year's Day, St. Basil's Day</a:t>
            </a:r>
            <a:br>
              <a:rPr lang="en-US" dirty="0" smtClean="0">
                <a:latin typeface="Comic Sans MS" pitchFamily="66" charset="0"/>
              </a:rPr>
            </a:br>
            <a:r>
              <a:rPr lang="en-US" dirty="0" smtClean="0">
                <a:latin typeface="Comic Sans MS" pitchFamily="66" charset="0"/>
              </a:rPr>
              <a:t>January 2 ..........................................   Snow Day, </a:t>
            </a:r>
            <a:r>
              <a:rPr lang="en-US" dirty="0" err="1" smtClean="0">
                <a:latin typeface="Comic Sans MS" pitchFamily="66" charset="0"/>
              </a:rPr>
              <a:t>Holde's</a:t>
            </a:r>
            <a:r>
              <a:rPr lang="en-US" dirty="0" smtClean="0">
                <a:latin typeface="Comic Sans MS" pitchFamily="66" charset="0"/>
              </a:rPr>
              <a:t> Day</a:t>
            </a:r>
            <a:br>
              <a:rPr lang="en-US" dirty="0" smtClean="0">
                <a:latin typeface="Comic Sans MS" pitchFamily="66" charset="0"/>
              </a:rPr>
            </a:br>
            <a:r>
              <a:rPr lang="en-US" dirty="0" smtClean="0">
                <a:latin typeface="Comic Sans MS" pitchFamily="66" charset="0"/>
              </a:rPr>
              <a:t>January 3...........................................   Evergreen Day</a:t>
            </a:r>
            <a:br>
              <a:rPr lang="en-US" dirty="0" smtClean="0">
                <a:latin typeface="Comic Sans MS" pitchFamily="66" charset="0"/>
              </a:rPr>
            </a:br>
            <a:r>
              <a:rPr lang="en-US" dirty="0" smtClean="0">
                <a:latin typeface="Comic Sans MS" pitchFamily="66" charset="0"/>
              </a:rPr>
              <a:t>January 4 ..........................................   St. Distaff's Day</a:t>
            </a:r>
            <a:br>
              <a:rPr lang="en-US" dirty="0" smtClean="0">
                <a:latin typeface="Comic Sans MS" pitchFamily="66" charset="0"/>
              </a:rPr>
            </a:br>
            <a:r>
              <a:rPr lang="en-US" dirty="0" smtClean="0">
                <a:latin typeface="Comic Sans MS" pitchFamily="66" charset="0"/>
              </a:rPr>
              <a:t>January 5 ..........................................   Epiphany Eve</a:t>
            </a:r>
            <a:br>
              <a:rPr lang="en-US" dirty="0" smtClean="0">
                <a:latin typeface="Comic Sans MS" pitchFamily="66" charset="0"/>
              </a:rPr>
            </a:br>
            <a:r>
              <a:rPr lang="en-US" dirty="0" smtClean="0">
                <a:latin typeface="Comic Sans MS" pitchFamily="66" charset="0"/>
              </a:rPr>
              <a:t>January 6 ..........................................   Epiphany, Three Kings Day, Twelfth Night</a:t>
            </a:r>
            <a:br>
              <a:rPr lang="en-US" dirty="0" smtClean="0">
                <a:latin typeface="Comic Sans MS" pitchFamily="66" charset="0"/>
              </a:rPr>
            </a:br>
            <a:r>
              <a:rPr lang="en-US" dirty="0" smtClean="0">
                <a:latin typeface="Comic Sans MS" pitchFamily="66" charset="0"/>
              </a:rPr>
              <a:t>January 7 ..........................................   Russian Christmas</a:t>
            </a:r>
            <a:br>
              <a:rPr lang="en-US" dirty="0" smtClean="0">
                <a:latin typeface="Comic Sans MS" pitchFamily="66" charset="0"/>
              </a:rPr>
            </a:br>
            <a:r>
              <a:rPr lang="en-US" dirty="0" smtClean="0">
                <a:latin typeface="Comic Sans MS" pitchFamily="66" charset="0"/>
              </a:rPr>
              <a:t>First Monday after Epiphany...............   Plough Monday in England's traditions</a:t>
            </a:r>
            <a:br>
              <a:rPr lang="en-US" dirty="0" smtClean="0">
                <a:latin typeface="Comic Sans MS" pitchFamily="66" charset="0"/>
              </a:rPr>
            </a:br>
            <a:r>
              <a:rPr lang="en-US" dirty="0" smtClean="0">
                <a:latin typeface="Comic Sans MS" pitchFamily="66" charset="0"/>
              </a:rPr>
              <a:t>January 13 ........................................   Twentieth Day,</a:t>
            </a:r>
            <a:br>
              <a:rPr lang="en-US" dirty="0" smtClean="0">
                <a:latin typeface="Comic Sans MS" pitchFamily="66" charset="0"/>
              </a:rPr>
            </a:br>
            <a:r>
              <a:rPr lang="en-US" dirty="0" smtClean="0">
                <a:latin typeface="Comic Sans MS" pitchFamily="66" charset="0"/>
              </a:rPr>
              <a:t>January 13 ........................................   St. Knut's Day in </a:t>
            </a:r>
            <a:r>
              <a:rPr lang="en-US" dirty="0" err="1" smtClean="0">
                <a:latin typeface="Comic Sans MS" pitchFamily="66" charset="0"/>
              </a:rPr>
              <a:t>Scandanavia</a:t>
            </a:r>
            <a:endParaRPr lang="ru-RU"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dirty="0" smtClean="0">
                <a:solidFill>
                  <a:schemeClr val="tx1"/>
                </a:solidFill>
              </a:rPr>
              <a:t>Fruitcake </a:t>
            </a:r>
            <a:br>
              <a:rPr lang="en-US" sz="4400" dirty="0" smtClean="0">
                <a:solidFill>
                  <a:schemeClr val="tx1"/>
                </a:solidFill>
              </a:rPr>
            </a:br>
            <a:endParaRPr lang="ru-RU" sz="4400" dirty="0">
              <a:solidFill>
                <a:schemeClr val="tx1"/>
              </a:solidFill>
            </a:endParaRPr>
          </a:p>
        </p:txBody>
      </p:sp>
      <p:sp>
        <p:nvSpPr>
          <p:cNvPr id="3" name="Содержимое 2"/>
          <p:cNvSpPr>
            <a:spLocks noGrp="1"/>
          </p:cNvSpPr>
          <p:nvPr>
            <p:ph idx="1"/>
          </p:nvPr>
        </p:nvSpPr>
        <p:spPr>
          <a:xfrm>
            <a:off x="467544" y="1124744"/>
            <a:ext cx="8219256" cy="5184616"/>
          </a:xfrm>
        </p:spPr>
        <p:txBody>
          <a:bodyPr/>
          <a:lstStyle/>
          <a:p>
            <a:r>
              <a:rPr lang="en-US" dirty="0" smtClean="0"/>
              <a:t>Fruitcake is for many families the giving and receiving of a favorite, though often ridiculed, traditional food. Fruitcake is considered to be a part of many families' Christmas traditions just as important as having a Christmas tree.</a:t>
            </a:r>
            <a:endParaRPr lang="ru-RU" dirty="0" smtClean="0"/>
          </a:p>
          <a:p>
            <a:endParaRPr lang="ru-RU" dirty="0">
              <a:solidFill>
                <a:srgbClr val="FFFF00"/>
              </a:solidFill>
            </a:endParaRPr>
          </a:p>
        </p:txBody>
      </p:sp>
      <p:pic>
        <p:nvPicPr>
          <p:cNvPr id="4" name="Рисунок 3" descr="597435440.jpg"/>
          <p:cNvPicPr>
            <a:picLocks noChangeAspect="1"/>
          </p:cNvPicPr>
          <p:nvPr/>
        </p:nvPicPr>
        <p:blipFill>
          <a:blip r:embed="rId2" cstate="print"/>
          <a:stretch>
            <a:fillRect/>
          </a:stretch>
        </p:blipFill>
        <p:spPr>
          <a:xfrm>
            <a:off x="3131840" y="3573016"/>
            <a:ext cx="3233936" cy="2425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latin typeface="Comic Sans MS" pitchFamily="66" charset="0"/>
              </a:rPr>
              <a:t>Poinsettias</a:t>
            </a:r>
            <a:endParaRPr lang="ru-RU" dirty="0">
              <a:solidFill>
                <a:schemeClr val="tx1"/>
              </a:solidFill>
              <a:latin typeface="Comic Sans MS" pitchFamily="66" charset="0"/>
            </a:endParaRPr>
          </a:p>
        </p:txBody>
      </p:sp>
      <p:sp>
        <p:nvSpPr>
          <p:cNvPr id="3" name="Содержимое 2"/>
          <p:cNvSpPr>
            <a:spLocks noGrp="1"/>
          </p:cNvSpPr>
          <p:nvPr>
            <p:ph sz="half" idx="1"/>
          </p:nvPr>
        </p:nvSpPr>
        <p:spPr/>
        <p:txBody>
          <a:bodyPr>
            <a:normAutofit fontScale="85000" lnSpcReduction="20000"/>
          </a:bodyPr>
          <a:lstStyle/>
          <a:p>
            <a:r>
              <a:rPr lang="en-US" dirty="0" smtClean="0"/>
              <a:t>Poinsettias are believed to have originated in central and south America and were recorded, described, and revered by the ancient Aztec peoples. This flowering plant eventually became a symbol of Christmas to the Mexican culture and it became  a tradition to use poinsettia plants to decorate during Christmas time.</a:t>
            </a:r>
            <a:endParaRPr lang="ru-RU" dirty="0" smtClean="0"/>
          </a:p>
          <a:p>
            <a:endParaRPr lang="ru-RU" dirty="0"/>
          </a:p>
        </p:txBody>
      </p:sp>
      <p:pic>
        <p:nvPicPr>
          <p:cNvPr id="5" name="Содержимое 4" descr="k7244-16.jpg"/>
          <p:cNvPicPr>
            <a:picLocks noGrp="1" noChangeAspect="1"/>
          </p:cNvPicPr>
          <p:nvPr>
            <p:ph sz="half" idx="2"/>
          </p:nvPr>
        </p:nvPicPr>
        <p:blipFill>
          <a:blip r:embed="rId2" cstate="print"/>
          <a:stretch>
            <a:fillRect/>
          </a:stretch>
        </p:blipFill>
        <p:spPr>
          <a:xfrm>
            <a:off x="4644008" y="1916832"/>
            <a:ext cx="4038600" cy="268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latin typeface="Comic Sans MS" pitchFamily="66" charset="0"/>
              </a:rPr>
              <a:t>Christmas lights</a:t>
            </a:r>
            <a:endParaRPr lang="ru-RU" dirty="0">
              <a:solidFill>
                <a:schemeClr val="tx1"/>
              </a:solidFill>
              <a:latin typeface="Comic Sans MS" pitchFamily="66" charset="0"/>
            </a:endParaRPr>
          </a:p>
        </p:txBody>
      </p:sp>
      <p:sp>
        <p:nvSpPr>
          <p:cNvPr id="3" name="Содержимое 2"/>
          <p:cNvSpPr>
            <a:spLocks noGrp="1"/>
          </p:cNvSpPr>
          <p:nvPr>
            <p:ph sz="half" idx="1"/>
          </p:nvPr>
        </p:nvSpPr>
        <p:spPr>
          <a:xfrm>
            <a:off x="467544" y="1340768"/>
            <a:ext cx="4028256" cy="4785395"/>
          </a:xfrm>
        </p:spPr>
        <p:txBody>
          <a:bodyPr>
            <a:normAutofit fontScale="77500" lnSpcReduction="20000"/>
          </a:bodyPr>
          <a:lstStyle/>
          <a:p>
            <a:r>
              <a:rPr lang="en-US" dirty="0" smtClean="0"/>
              <a:t>Christmas lights at one time were candles, chosen because their twinkling appearance reminded families of the twinkling of moon light through the branches of fir trees in the forest. Despite the safety precautions taken by these early Christmas light users, mixing live flame with highly flammable Christmas trees resulted in a very dangerous situation and many fires resulted.</a:t>
            </a:r>
            <a:endParaRPr lang="ru-RU" dirty="0" smtClean="0"/>
          </a:p>
          <a:p>
            <a:endParaRPr lang="ru-RU" dirty="0"/>
          </a:p>
        </p:txBody>
      </p:sp>
      <p:pic>
        <p:nvPicPr>
          <p:cNvPr id="5" name="Содержимое 4" descr="orfika.ru.jpg"/>
          <p:cNvPicPr>
            <a:picLocks noGrp="1" noChangeAspect="1"/>
          </p:cNvPicPr>
          <p:nvPr>
            <p:ph sz="half" idx="2"/>
          </p:nvPr>
        </p:nvPicPr>
        <p:blipFill>
          <a:blip r:embed="rId2" cstate="print"/>
          <a:stretch>
            <a:fillRect/>
          </a:stretch>
        </p:blipFill>
        <p:spPr>
          <a:xfrm>
            <a:off x="5004048" y="1484784"/>
            <a:ext cx="2242592" cy="2242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faucher_family_christmas.jpg"/>
          <p:cNvPicPr>
            <a:picLocks noChangeAspect="1"/>
          </p:cNvPicPr>
          <p:nvPr/>
        </p:nvPicPr>
        <p:blipFill>
          <a:blip r:embed="rId3" cstate="print"/>
          <a:stretch>
            <a:fillRect/>
          </a:stretch>
        </p:blipFill>
        <p:spPr>
          <a:xfrm>
            <a:off x="5724128" y="3717032"/>
            <a:ext cx="2665479" cy="1999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новый год - елка">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новый год - елка</Template>
  <TotalTime>3</TotalTime>
  <Words>808</Words>
  <Application>Microsoft Office PowerPoint</Application>
  <PresentationFormat>Экран (4:3)</PresentationFormat>
  <Paragraphs>48</Paragraphs>
  <Slides>17</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17</vt:i4>
      </vt:variant>
    </vt:vector>
  </HeadingPairs>
  <TitlesOfParts>
    <vt:vector size="19" baseType="lpstr">
      <vt:lpstr>Arial</vt:lpstr>
      <vt:lpstr>новый год - елка</vt:lpstr>
      <vt:lpstr>Christmas Traditions </vt:lpstr>
      <vt:lpstr>Content:</vt:lpstr>
      <vt:lpstr>Santa Claus</vt:lpstr>
      <vt:lpstr>Слайд 4</vt:lpstr>
      <vt:lpstr>Winter Festivals &amp; Traditions  </vt:lpstr>
      <vt:lpstr>December 25..........................  Christmas Day </vt:lpstr>
      <vt:lpstr>Fruitcake  </vt:lpstr>
      <vt:lpstr>Poinsettias</vt:lpstr>
      <vt:lpstr>Christmas lights</vt:lpstr>
      <vt:lpstr>Christmas Stockings</vt:lpstr>
      <vt:lpstr>History of the Christmas Tree  </vt:lpstr>
      <vt:lpstr>Mistletoe  </vt:lpstr>
      <vt:lpstr>Christmas Gifting</vt:lpstr>
      <vt:lpstr>The Three Wise Men or Kings  </vt:lpstr>
      <vt:lpstr>The Candy Canes of Christmas </vt:lpstr>
      <vt:lpstr>Christmas Carols and Caroling  </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 </dc:title>
  <dc:creator>Лера</dc:creator>
  <cp:lastModifiedBy>Лера</cp:lastModifiedBy>
  <cp:revision>1</cp:revision>
  <dcterms:created xsi:type="dcterms:W3CDTF">2012-11-23T13:33:27Z</dcterms:created>
  <dcterms:modified xsi:type="dcterms:W3CDTF">2012-11-23T13:37:17Z</dcterms:modified>
</cp:coreProperties>
</file>