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A6DA3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Проверка  Д/З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Рассказ о древнейшем человеке</a:t>
            </a:r>
            <a:endParaRPr lang="ru-RU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rgbClr val="00B050"/>
            </a:solidFill>
          </a:ln>
        </p:spPr>
        <p:txBody>
          <a:bodyPr/>
          <a:lstStyle/>
          <a:p>
            <a:pPr>
              <a:buNone/>
            </a:pPr>
            <a:r>
              <a:rPr lang="ru-RU" dirty="0" smtClean="0"/>
              <a:t>-Где и когда появился первобытный человек?</a:t>
            </a:r>
          </a:p>
          <a:p>
            <a:pPr>
              <a:buNone/>
            </a:pPr>
            <a:r>
              <a:rPr lang="ru-RU" dirty="0" smtClean="0"/>
              <a:t>-Как он выглядел?</a:t>
            </a:r>
          </a:p>
          <a:p>
            <a:pPr>
              <a:buFontTx/>
              <a:buChar char="-"/>
            </a:pPr>
            <a:r>
              <a:rPr lang="ru-RU" dirty="0" smtClean="0"/>
              <a:t>Чем отличался от современного человека? И от животных?</a:t>
            </a:r>
          </a:p>
          <a:p>
            <a:pPr>
              <a:buFontTx/>
              <a:buChar char="-"/>
            </a:pPr>
            <a:r>
              <a:rPr lang="ru-RU" dirty="0" smtClean="0"/>
              <a:t>Каким был его образ жизни?(места обитания, окружающая среда?, орудия труда, основные занятия и т.д.)</a:t>
            </a:r>
          </a:p>
          <a:p>
            <a:pPr>
              <a:buFontTx/>
              <a:buChar char="-"/>
            </a:pPr>
            <a:r>
              <a:rPr lang="ru-RU" dirty="0" smtClean="0"/>
              <a:t>Составить рассказ по рис. с. 10,11,12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ПРИЕМ-КЛАСТЕР</a:t>
            </a:r>
            <a:endParaRPr lang="ru-RU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00958" y="1600200"/>
            <a:ext cx="1185842" cy="45259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643174" y="2214554"/>
            <a:ext cx="3357586" cy="25003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FFC000"/>
                </a:solidFill>
              </a:rPr>
              <a:t>БОРЬБА </a:t>
            </a:r>
          </a:p>
          <a:p>
            <a:pPr algn="ctr"/>
            <a:r>
              <a:rPr lang="ru-RU" sz="2800" dirty="0" smtClean="0">
                <a:solidFill>
                  <a:srgbClr val="FFC000"/>
                </a:solidFill>
              </a:rPr>
              <a:t>ЗА</a:t>
            </a:r>
          </a:p>
          <a:p>
            <a:pPr algn="ctr"/>
            <a:r>
              <a:rPr lang="ru-RU" sz="2800" dirty="0" smtClean="0">
                <a:solidFill>
                  <a:srgbClr val="FFC000"/>
                </a:solidFill>
              </a:rPr>
              <a:t> ВЫЖИВАНИЕ</a:t>
            </a:r>
            <a:endParaRPr lang="ru-RU" sz="2800" dirty="0">
              <a:solidFill>
                <a:srgbClr val="FFC000"/>
              </a:solidFill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rot="10800000">
            <a:off x="1571604" y="2500306"/>
            <a:ext cx="1143008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5786446" y="2285992"/>
            <a:ext cx="71438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4" idx="0"/>
          </p:cNvCxnSpPr>
          <p:nvPr/>
        </p:nvCxnSpPr>
        <p:spPr>
          <a:xfrm rot="16200000" flipV="1">
            <a:off x="3839761" y="1732347"/>
            <a:ext cx="928694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715008" y="4214818"/>
            <a:ext cx="85725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3929058" y="5214950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0800000" flipV="1">
            <a:off x="1785918" y="4143380"/>
            <a:ext cx="114300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Скругленный прямоугольник 21"/>
          <p:cNvSpPr/>
          <p:nvPr/>
        </p:nvSpPr>
        <p:spPr>
          <a:xfrm>
            <a:off x="428596" y="1785926"/>
            <a:ext cx="1214446" cy="78581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огонь</a:t>
            </a:r>
            <a:endParaRPr lang="ru-RU" sz="2800" dirty="0">
              <a:solidFill>
                <a:srgbClr val="FF0000"/>
              </a:solidFill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 rot="16200000" flipV="1">
            <a:off x="571472" y="1500174"/>
            <a:ext cx="357190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5400000">
            <a:off x="561948" y="2652706"/>
            <a:ext cx="295276" cy="2762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5400000" flipH="1" flipV="1">
            <a:off x="1412057" y="1588283"/>
            <a:ext cx="338142" cy="19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5400000">
            <a:off x="1089396" y="2768200"/>
            <a:ext cx="429423" cy="36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rot="10800000">
            <a:off x="0" y="1928802"/>
            <a:ext cx="500034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Скругленный прямоугольник 37"/>
          <p:cNvSpPr/>
          <p:nvPr/>
        </p:nvSpPr>
        <p:spPr>
          <a:xfrm>
            <a:off x="3643306" y="928670"/>
            <a:ext cx="1571636" cy="78581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жилища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6500826" y="1643050"/>
            <a:ext cx="1428760" cy="85725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одежда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6500826" y="4143380"/>
            <a:ext cx="2214578" cy="107157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Новые орудия труда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3857620" y="5715016"/>
            <a:ext cx="1785950" cy="78581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охота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142844" y="4000504"/>
            <a:ext cx="1643074" cy="114300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Родовая община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274638"/>
            <a:ext cx="6400816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Домашнее   задание</a:t>
            </a:r>
            <a:endParaRPr lang="ru-RU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u="sng" dirty="0" smtClean="0"/>
              <a:t>Докажите </a:t>
            </a:r>
            <a:r>
              <a:rPr lang="ru-RU" dirty="0" smtClean="0"/>
              <a:t>наличие связи между развитием орудий труда и  жизнью  первобытного человека( жизнью и бытом)</a:t>
            </a:r>
          </a:p>
          <a:p>
            <a:r>
              <a:rPr lang="ru-RU" dirty="0" smtClean="0"/>
              <a:t>П.Т. № …</a:t>
            </a:r>
          </a:p>
          <a:p>
            <a:r>
              <a:rPr lang="ru-RU" dirty="0" smtClean="0"/>
              <a:t>Использую карту , Интернет-ресурсы, другие источники, </a:t>
            </a:r>
            <a:r>
              <a:rPr lang="ru-RU" u="sng" dirty="0" smtClean="0"/>
              <a:t>изобразите</a:t>
            </a:r>
            <a:r>
              <a:rPr lang="ru-RU" dirty="0" smtClean="0"/>
              <a:t> ленту эволюции </a:t>
            </a:r>
            <a:r>
              <a:rPr lang="ru-RU" u="sng" dirty="0" smtClean="0"/>
              <a:t>основных занятий человека.</a:t>
            </a:r>
          </a:p>
          <a:p>
            <a:r>
              <a:rPr lang="ru-RU" dirty="0" smtClean="0"/>
              <a:t>На основе рисунков к параграфу </a:t>
            </a:r>
            <a:r>
              <a:rPr lang="ru-RU" u="sng" dirty="0" smtClean="0"/>
              <a:t>составьте рассказ</a:t>
            </a:r>
            <a:r>
              <a:rPr lang="ru-RU" dirty="0" smtClean="0"/>
              <a:t> и озаглавьте его.</a:t>
            </a:r>
            <a:endParaRPr lang="ru-RU" dirty="0"/>
          </a:p>
        </p:txBody>
      </p:sp>
      <p:pic>
        <p:nvPicPr>
          <p:cNvPr id="23554" name="Picture 2" descr="http://st.depositphotos.com/1967477/2538/v/950/depositphotos_25389947-Smiley-emoticon-with-ok-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285728"/>
            <a:ext cx="1668574" cy="11080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6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Вызов </a:t>
            </a:r>
            <a:endParaRPr lang="ru-RU" sz="6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Долгое время собирательство было основным промыслом древнейшего человека, а охота – лишь вспомогательным. Как вы думаете почему?</a:t>
            </a:r>
          </a:p>
          <a:p>
            <a:pPr>
              <a:buFontTx/>
              <a:buChar char="-"/>
            </a:pPr>
            <a:r>
              <a:rPr lang="ru-RU" u="sng" dirty="0" smtClean="0"/>
              <a:t>назовите причины?</a:t>
            </a:r>
          </a:p>
          <a:p>
            <a:pPr>
              <a:buFontTx/>
              <a:buChar char="-"/>
            </a:pPr>
            <a:r>
              <a:rPr lang="ru-RU" dirty="0" smtClean="0"/>
              <a:t>Позднее наоборот, ОХОТА стала важнейшим  занятием, дающее им возможность выживать…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6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</a:t>
            </a:r>
            <a:endParaRPr lang="ru-RU" sz="6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FFC000"/>
                </a:solidFill>
              </a:rPr>
              <a:t>БОРЬБА ЗА ВЫЖИВАНИЕ!</a:t>
            </a:r>
          </a:p>
          <a:p>
            <a:r>
              <a:rPr lang="ru-RU" sz="4400" dirty="0" smtClean="0"/>
              <a:t>Что помогало выживать людям в  ЛЕДНИКОВЫЙ ПЕРИОД?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ПРИЕМ-КЛАСТЕР</a:t>
            </a:r>
            <a:endParaRPr lang="ru-RU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00958" y="1600200"/>
            <a:ext cx="1185842" cy="45259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643174" y="2214554"/>
            <a:ext cx="3357586" cy="25003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FFC000"/>
                </a:solidFill>
              </a:rPr>
              <a:t>БОРЬБА </a:t>
            </a:r>
          </a:p>
          <a:p>
            <a:pPr algn="ctr"/>
            <a:r>
              <a:rPr lang="ru-RU" sz="2800" dirty="0" smtClean="0">
                <a:solidFill>
                  <a:srgbClr val="FFC000"/>
                </a:solidFill>
              </a:rPr>
              <a:t>ЗА</a:t>
            </a:r>
          </a:p>
          <a:p>
            <a:pPr algn="ctr"/>
            <a:r>
              <a:rPr lang="ru-RU" sz="2800" dirty="0" smtClean="0">
                <a:solidFill>
                  <a:srgbClr val="FFC000"/>
                </a:solidFill>
              </a:rPr>
              <a:t> ВЫЖИВАНИЕ</a:t>
            </a:r>
            <a:endParaRPr lang="ru-RU" sz="2800" dirty="0">
              <a:solidFill>
                <a:srgbClr val="FFC000"/>
              </a:solidFill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rot="10800000">
            <a:off x="1571604" y="2500306"/>
            <a:ext cx="1143008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5786446" y="2285992"/>
            <a:ext cx="71438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4" idx="0"/>
          </p:cNvCxnSpPr>
          <p:nvPr/>
        </p:nvCxnSpPr>
        <p:spPr>
          <a:xfrm rot="16200000" flipV="1">
            <a:off x="3839761" y="1732347"/>
            <a:ext cx="928694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715008" y="4214818"/>
            <a:ext cx="85725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3929058" y="5214950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0800000" flipV="1">
            <a:off x="1785918" y="4143380"/>
            <a:ext cx="114300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Скругленный прямоугольник 21"/>
          <p:cNvSpPr/>
          <p:nvPr/>
        </p:nvSpPr>
        <p:spPr>
          <a:xfrm>
            <a:off x="428596" y="2071678"/>
            <a:ext cx="1143008" cy="50006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 стрелкой 23"/>
          <p:cNvCxnSpPr/>
          <p:nvPr/>
        </p:nvCxnSpPr>
        <p:spPr>
          <a:xfrm rot="16200000" flipV="1">
            <a:off x="642910" y="1857364"/>
            <a:ext cx="357190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5400000">
            <a:off x="276196" y="2581268"/>
            <a:ext cx="295276" cy="2762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5400000" flipH="1" flipV="1">
            <a:off x="1321571" y="1874035"/>
            <a:ext cx="338142" cy="19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22" idx="2"/>
          </p:cNvCxnSpPr>
          <p:nvPr/>
        </p:nvCxnSpPr>
        <p:spPr>
          <a:xfrm rot="5400000">
            <a:off x="785786" y="278605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rot="16200000" flipV="1">
            <a:off x="214282" y="1785926"/>
            <a:ext cx="28575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Скругленный прямоугольник 37"/>
          <p:cNvSpPr/>
          <p:nvPr/>
        </p:nvSpPr>
        <p:spPr>
          <a:xfrm>
            <a:off x="3786182" y="785794"/>
            <a:ext cx="1143008" cy="50006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6500826" y="2000240"/>
            <a:ext cx="1143008" cy="50006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6572264" y="4500570"/>
            <a:ext cx="1143008" cy="50006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3857620" y="5715016"/>
            <a:ext cx="1143008" cy="50006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642910" y="4000504"/>
            <a:ext cx="1143008" cy="50006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8229600" cy="1143000"/>
          </a:xfrm>
        </p:spPr>
        <p:txBody>
          <a:bodyPr/>
          <a:lstStyle/>
          <a:p>
            <a:r>
              <a:rPr lang="ru-RU" dirty="0" smtClean="0"/>
              <a:t>РОДОВАЯ ОБЩИНА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A6DA3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Родовая община- </a:t>
            </a:r>
            <a:r>
              <a:rPr lang="ru-RU" dirty="0" smtClean="0"/>
              <a:t>это постоянный коллектив </a:t>
            </a:r>
            <a:r>
              <a:rPr lang="ru-RU" dirty="0" smtClean="0">
                <a:solidFill>
                  <a:srgbClr val="A6DA32"/>
                </a:solidFill>
              </a:rPr>
              <a:t>род</a:t>
            </a:r>
            <a:r>
              <a:rPr lang="ru-RU" dirty="0" smtClean="0"/>
              <a:t>ственников (</a:t>
            </a:r>
            <a:r>
              <a:rPr lang="ru-RU" dirty="0" smtClean="0">
                <a:solidFill>
                  <a:srgbClr val="A6DA32"/>
                </a:solidFill>
              </a:rPr>
              <a:t>род</a:t>
            </a:r>
            <a:r>
              <a:rPr lang="ru-RU" dirty="0" smtClean="0"/>
              <a:t>ичей, со</a:t>
            </a:r>
            <a:r>
              <a:rPr lang="ru-RU" dirty="0" smtClean="0">
                <a:solidFill>
                  <a:srgbClr val="A6DA32"/>
                </a:solidFill>
              </a:rPr>
              <a:t>род</a:t>
            </a:r>
            <a:r>
              <a:rPr lang="ru-RU" dirty="0" smtClean="0"/>
              <a:t>ичей), которые жили, трудились и вели хозяйство со</a:t>
            </a:r>
            <a:r>
              <a:rPr lang="ru-RU" dirty="0" smtClean="0">
                <a:solidFill>
                  <a:srgbClr val="A6DA32"/>
                </a:solidFill>
              </a:rPr>
              <a:t>общ</a:t>
            </a:r>
            <a:r>
              <a:rPr lang="ru-RU" dirty="0" smtClean="0"/>
              <a:t>а. </a:t>
            </a:r>
          </a:p>
          <a:p>
            <a:pPr>
              <a:buNone/>
            </a:pPr>
            <a:r>
              <a:rPr lang="ru-RU" dirty="0" smtClean="0"/>
              <a:t>Все чем они владели было </a:t>
            </a:r>
            <a:r>
              <a:rPr lang="ru-RU" dirty="0" smtClean="0">
                <a:solidFill>
                  <a:srgbClr val="A6DA32"/>
                </a:solidFill>
              </a:rPr>
              <a:t>общ</a:t>
            </a:r>
            <a:r>
              <a:rPr lang="ru-RU" dirty="0" smtClean="0"/>
              <a:t>им: жилище, костер, запасы дров, еда, орудия труда и т.д.</a:t>
            </a:r>
          </a:p>
          <a:p>
            <a:pPr>
              <a:buNone/>
            </a:pPr>
            <a:r>
              <a:rPr lang="ru-RU" dirty="0" smtClean="0"/>
              <a:t>Все родичи имели право на долю в охотничьей добыче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Поразмыслите и определите </a:t>
            </a:r>
            <a:r>
              <a:rPr lang="ru-RU" u="sng" dirty="0" smtClean="0"/>
              <a:t>причины</a:t>
            </a:r>
            <a:r>
              <a:rPr lang="ru-RU" dirty="0" smtClean="0"/>
              <a:t> появления родовых общин</a:t>
            </a:r>
            <a:br>
              <a:rPr lang="ru-RU" dirty="0" smtClean="0"/>
            </a:br>
            <a:r>
              <a:rPr lang="ru-RU" dirty="0" smtClean="0">
                <a:solidFill>
                  <a:srgbClr val="00B0F0"/>
                </a:solidFill>
              </a:rPr>
              <a:t>(работа в парах)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ru-RU" dirty="0" smtClean="0"/>
              <a:t>Укажите, с каким видом древнейшего человека связывают появление родовой общины?</a:t>
            </a:r>
          </a:p>
          <a:p>
            <a:pPr marL="514350" indent="-514350">
              <a:buAutoNum type="arabicParenR"/>
            </a:pPr>
            <a:r>
              <a:rPr lang="ru-RU" dirty="0" smtClean="0"/>
              <a:t>Почему в это время воспитание детей стало важным делом общины?</a:t>
            </a:r>
          </a:p>
          <a:p>
            <a:pPr marL="514350" indent="-514350">
              <a:buAutoNum type="arabicParenR"/>
            </a:pPr>
            <a:r>
              <a:rPr lang="ru-RU" dirty="0" smtClean="0"/>
              <a:t>Почему женщину почитали как хранительницу очага?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Прародительницы-хранительницы очага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43834" y="1600200"/>
            <a:ext cx="1042966" cy="452596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http://arthistorymusic.ru/wp-content/uploads/2012/03/r3_2_1_paleolithic_female_figurine_kostenk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142984"/>
            <a:ext cx="2266950" cy="3771901"/>
          </a:xfrm>
          <a:prstGeom prst="rect">
            <a:avLst/>
          </a:prstGeom>
          <a:noFill/>
        </p:spPr>
      </p:pic>
      <p:pic>
        <p:nvPicPr>
          <p:cNvPr id="1028" name="Picture 4" descr="http://drevisk.claw.ru/imgsm/024-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1428736"/>
            <a:ext cx="1962150" cy="3333750"/>
          </a:xfrm>
          <a:prstGeom prst="rect">
            <a:avLst/>
          </a:prstGeom>
          <a:noFill/>
        </p:spPr>
      </p:pic>
      <p:pic>
        <p:nvPicPr>
          <p:cNvPr id="1030" name="Picture 6" descr="http://akelevnm.narod2.ru/olderfiles/1/vener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16" y="1571612"/>
            <a:ext cx="3000396" cy="49598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72396" y="1600200"/>
            <a:ext cx="1114404" cy="452596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482" name="Picture 2" descr="http://images.myshared.ru/204389/slide_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3346" y="285728"/>
            <a:ext cx="8286808" cy="62151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6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</a:t>
            </a:r>
            <a:endParaRPr lang="ru-RU" sz="6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БОРЬБА ЗА ВЫЖИВАНИЕ!</a:t>
            </a:r>
          </a:p>
          <a:p>
            <a:r>
              <a:rPr lang="ru-RU" sz="4400" dirty="0" smtClean="0"/>
              <a:t>Что помогало выживать людям в ПЕРИОД изменения климата?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279</Words>
  <PresentationFormat>Экран (4:3)</PresentationFormat>
  <Paragraphs>44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Проверка  Д/З Рассказ о древнейшем человеке</vt:lpstr>
      <vt:lpstr>Вызов </vt:lpstr>
      <vt:lpstr>Проблема</vt:lpstr>
      <vt:lpstr> ПРИЕМ-КЛАСТЕР</vt:lpstr>
      <vt:lpstr>РОДОВАЯ ОБЩИНА</vt:lpstr>
      <vt:lpstr> Поразмыслите и определите причины появления родовых общин (работа в парах)</vt:lpstr>
      <vt:lpstr> Прародительницы-хранительницы очага</vt:lpstr>
      <vt:lpstr>Слайд 8</vt:lpstr>
      <vt:lpstr>Проблема</vt:lpstr>
      <vt:lpstr> ПРИЕМ-КЛАСТЕР</vt:lpstr>
      <vt:lpstr>Домашнее  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Проверка  Д/З Рассказ о древнейшем человеке</dc:title>
  <dc:creator>comp</dc:creator>
  <cp:lastModifiedBy>comp</cp:lastModifiedBy>
  <cp:revision>10</cp:revision>
  <dcterms:created xsi:type="dcterms:W3CDTF">2014-09-06T10:06:45Z</dcterms:created>
  <dcterms:modified xsi:type="dcterms:W3CDTF">2014-10-14T15:50:44Z</dcterms:modified>
</cp:coreProperties>
</file>