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  <p:sldId id="281" r:id="rId14"/>
    <p:sldId id="283" r:id="rId15"/>
    <p:sldId id="285" r:id="rId16"/>
    <p:sldId id="287" r:id="rId17"/>
    <p:sldId id="289" r:id="rId18"/>
    <p:sldId id="291" r:id="rId19"/>
    <p:sldId id="293" r:id="rId20"/>
    <p:sldId id="295" r:id="rId21"/>
    <p:sldId id="297" r:id="rId22"/>
    <p:sldId id="29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616A7-11EB-4699-A0A8-70517D9E1987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95A2D-0F2C-4DA0-8C40-1ACC9C8A2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44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rgbClr val="CC00FF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rgbClr val="CC00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rgbClr val="CC00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rgbClr val="CC00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rgbClr val="CC00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CC00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CC00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CC00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CC00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DB5677-4910-4F40-B094-222B7BB32645}" type="slidenum">
              <a:rPr lang="ru-RU" altLang="ru-RU" sz="1200" smtClean="0"/>
              <a:pPr eaLnBrk="1" hangingPunct="1"/>
              <a:t>11</a:t>
            </a:fld>
            <a:endParaRPr lang="ru-RU" altLang="ru-RU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2577-2A44-4ACB-9D70-18489C42E8E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EA4B-3229-4043-8ECC-DCDF09E5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8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2577-2A44-4ACB-9D70-18489C42E8E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EA4B-3229-4043-8ECC-DCDF09E5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79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2577-2A44-4ACB-9D70-18489C42E8E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EA4B-3229-4043-8ECC-DCDF09E5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36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491EA-FA65-410A-9703-1AE8605810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00137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2577-2A44-4ACB-9D70-18489C42E8E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EA4B-3229-4043-8ECC-DCDF09E5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9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2577-2A44-4ACB-9D70-18489C42E8E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EA4B-3229-4043-8ECC-DCDF09E5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1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2577-2A44-4ACB-9D70-18489C42E8E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EA4B-3229-4043-8ECC-DCDF09E5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49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2577-2A44-4ACB-9D70-18489C42E8E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EA4B-3229-4043-8ECC-DCDF09E5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92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2577-2A44-4ACB-9D70-18489C42E8E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EA4B-3229-4043-8ECC-DCDF09E5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07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2577-2A44-4ACB-9D70-18489C42E8E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EA4B-3229-4043-8ECC-DCDF09E5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33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2577-2A44-4ACB-9D70-18489C42E8E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EA4B-3229-4043-8ECC-DCDF09E5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63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2577-2A44-4ACB-9D70-18489C42E8E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EA4B-3229-4043-8ECC-DCDF09E5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8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E2577-2A44-4ACB-9D70-18489C42E8E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BEA4B-3229-4043-8ECC-DCDF09E5A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9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7.wav"/><Relationship Id="rId7" Type="http://schemas.openxmlformats.org/officeDocument/2006/relationships/image" Target="../media/image4.png"/><Relationship Id="rId12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11" Type="http://schemas.openxmlformats.org/officeDocument/2006/relationships/slide" Target="slide14.xml"/><Relationship Id="rId5" Type="http://schemas.openxmlformats.org/officeDocument/2006/relationships/image" Target="../media/image2.png"/><Relationship Id="rId10" Type="http://schemas.openxmlformats.org/officeDocument/2006/relationships/slide" Target="slide13.xml"/><Relationship Id="rId4" Type="http://schemas.openxmlformats.org/officeDocument/2006/relationships/image" Target="../media/image1.png"/><Relationship Id="rId9" Type="http://schemas.openxmlformats.org/officeDocument/2006/relationships/audio" Target="../media/audio5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audio" Target="../media/audio7.wav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audio" Target="../media/audio3.wav"/><Relationship Id="rId11" Type="http://schemas.openxmlformats.org/officeDocument/2006/relationships/image" Target="../media/image4.png"/><Relationship Id="rId5" Type="http://schemas.openxmlformats.org/officeDocument/2006/relationships/audio" Target="../media/audio2.wav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3.png"/><Relationship Id="rId4" Type="http://schemas.openxmlformats.org/officeDocument/2006/relationships/audio" Target="../media/audio1.wav"/><Relationship Id="rId9" Type="http://schemas.openxmlformats.org/officeDocument/2006/relationships/image" Target="../media/image2.png"/><Relationship Id="rId1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11" Type="http://schemas.openxmlformats.org/officeDocument/2006/relationships/oleObject" Target="../embeddings/oleObject8.bin"/><Relationship Id="rId5" Type="http://schemas.openxmlformats.org/officeDocument/2006/relationships/slide" Target="slide7.xml"/><Relationship Id="rId10" Type="http://schemas.openxmlformats.org/officeDocument/2006/relationships/image" Target="../media/image5.png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slide" Target="slide19.xml"/><Relationship Id="rId3" Type="http://schemas.openxmlformats.org/officeDocument/2006/relationships/audio" Target="../media/audio8.wav"/><Relationship Id="rId7" Type="http://schemas.openxmlformats.org/officeDocument/2006/relationships/image" Target="../media/image2.png"/><Relationship Id="rId12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slide" Target="slide17.xml"/><Relationship Id="rId5" Type="http://schemas.openxmlformats.org/officeDocument/2006/relationships/slide" Target="slide7.xml"/><Relationship Id="rId15" Type="http://schemas.openxmlformats.org/officeDocument/2006/relationships/slide" Target="slide9.xml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png"/><Relationship Id="rId1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11" Type="http://schemas.openxmlformats.org/officeDocument/2006/relationships/image" Target="../media/image14.wmf"/><Relationship Id="rId5" Type="http://schemas.openxmlformats.org/officeDocument/2006/relationships/image" Target="../media/image1.png"/><Relationship Id="rId10" Type="http://schemas.openxmlformats.org/officeDocument/2006/relationships/oleObject" Target="../embeddings/oleObject9.bin"/><Relationship Id="rId4" Type="http://schemas.openxmlformats.org/officeDocument/2006/relationships/audio" Target="../media/audio2.wav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oleObject" Target="../embeddings/oleObject11.bin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.png"/><Relationship Id="rId10" Type="http://schemas.openxmlformats.org/officeDocument/2006/relationships/slide" Target="slide14.xml"/><Relationship Id="rId4" Type="http://schemas.openxmlformats.org/officeDocument/2006/relationships/audio" Target="../media/audio2.wav"/><Relationship Id="rId9" Type="http://schemas.openxmlformats.org/officeDocument/2006/relationships/image" Target="../media/image5.png"/><Relationship Id="rId1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oleObject" Target="../embeddings/oleObject13.bin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.png"/><Relationship Id="rId10" Type="http://schemas.openxmlformats.org/officeDocument/2006/relationships/slide" Target="slide14.xml"/><Relationship Id="rId4" Type="http://schemas.openxmlformats.org/officeDocument/2006/relationships/audio" Target="../media/audio2.wav"/><Relationship Id="rId9" Type="http://schemas.openxmlformats.org/officeDocument/2006/relationships/image" Target="../media/image5.png"/><Relationship Id="rId1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slide" Target="slide14.xml"/><Relationship Id="rId3" Type="http://schemas.openxmlformats.org/officeDocument/2006/relationships/audio" Target="../media/audio1.wav"/><Relationship Id="rId7" Type="http://schemas.openxmlformats.org/officeDocument/2006/relationships/audio" Target="../media/audio7.wav"/><Relationship Id="rId12" Type="http://schemas.openxmlformats.org/officeDocument/2006/relationships/image" Target="../media/image5.png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7.vml"/><Relationship Id="rId6" Type="http://schemas.openxmlformats.org/officeDocument/2006/relationships/audio" Target="../media/audio3.wav"/><Relationship Id="rId11" Type="http://schemas.openxmlformats.org/officeDocument/2006/relationships/image" Target="../media/image4.png"/><Relationship Id="rId5" Type="http://schemas.openxmlformats.org/officeDocument/2006/relationships/audio" Target="../media/audio9.wav"/><Relationship Id="rId15" Type="http://schemas.openxmlformats.org/officeDocument/2006/relationships/image" Target="../media/image19.wmf"/><Relationship Id="rId10" Type="http://schemas.openxmlformats.org/officeDocument/2006/relationships/image" Target="../media/image3.png"/><Relationship Id="rId4" Type="http://schemas.openxmlformats.org/officeDocument/2006/relationships/audio" Target="../media/audio4.wav"/><Relationship Id="rId9" Type="http://schemas.openxmlformats.org/officeDocument/2006/relationships/image" Target="../media/image2.png"/><Relationship Id="rId1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9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22.xml"/><Relationship Id="rId10" Type="http://schemas.openxmlformats.org/officeDocument/2006/relationships/image" Target="../media/image5.png"/><Relationship Id="rId4" Type="http://schemas.openxmlformats.org/officeDocument/2006/relationships/audio" Target="../media/audio10.wav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4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21.xml"/><Relationship Id="rId10" Type="http://schemas.openxmlformats.org/officeDocument/2006/relationships/image" Target="../media/image5.png"/><Relationship Id="rId4" Type="http://schemas.openxmlformats.org/officeDocument/2006/relationships/audio" Target="../media/audio10.wav"/><Relationship Id="rId9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0.wav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slide" Target="slide11.xml"/><Relationship Id="rId4" Type="http://schemas.openxmlformats.org/officeDocument/2006/relationships/audio" Target="../media/audio5.wav"/><Relationship Id="rId9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2.wmf"/><Relationship Id="rId3" Type="http://schemas.openxmlformats.org/officeDocument/2006/relationships/audio" Target="../media/audio1.wav"/><Relationship Id="rId21" Type="http://schemas.openxmlformats.org/officeDocument/2006/relationships/oleObject" Target="../embeddings/oleObject20.bin"/><Relationship Id="rId7" Type="http://schemas.openxmlformats.org/officeDocument/2006/relationships/image" Target="../media/image1.png"/><Relationship Id="rId12" Type="http://schemas.openxmlformats.org/officeDocument/2006/relationships/slide" Target="slide7.xml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8.vml"/><Relationship Id="rId6" Type="http://schemas.openxmlformats.org/officeDocument/2006/relationships/slide" Target="slide13.xml"/><Relationship Id="rId11" Type="http://schemas.openxmlformats.org/officeDocument/2006/relationships/image" Target="../media/image5.png"/><Relationship Id="rId24" Type="http://schemas.openxmlformats.org/officeDocument/2006/relationships/image" Target="../media/image25.wmf"/><Relationship Id="rId5" Type="http://schemas.openxmlformats.org/officeDocument/2006/relationships/audio" Target="../media/audio2.wav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4.png"/><Relationship Id="rId19" Type="http://schemas.openxmlformats.org/officeDocument/2006/relationships/oleObject" Target="../embeddings/oleObject19.bin"/><Relationship Id="rId4" Type="http://schemas.openxmlformats.org/officeDocument/2006/relationships/audio" Target="../media/audio10.wav"/><Relationship Id="rId9" Type="http://schemas.openxmlformats.org/officeDocument/2006/relationships/image" Target="../media/image3.png"/><Relationship Id="rId14" Type="http://schemas.openxmlformats.org/officeDocument/2006/relationships/image" Target="../media/image20.wmf"/><Relationship Id="rId22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audio" Target="../media/audio5.wav"/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12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11" Type="http://schemas.openxmlformats.org/officeDocument/2006/relationships/slide" Target="slide2.xml"/><Relationship Id="rId5" Type="http://schemas.openxmlformats.org/officeDocument/2006/relationships/image" Target="../media/image1.png"/><Relationship Id="rId1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audio" Target="../media/audio4.wav"/><Relationship Id="rId9" Type="http://schemas.openxmlformats.org/officeDocument/2006/relationships/image" Target="../media/image5.png"/><Relationship Id="rId1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6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5.xml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3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5.xml"/><Relationship Id="rId10" Type="http://schemas.openxmlformats.org/officeDocument/2006/relationships/image" Target="../media/image5.png"/><Relationship Id="rId4" Type="http://schemas.openxmlformats.org/officeDocument/2006/relationships/audio" Target="../media/audio7.wav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7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5.xml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4.wav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5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5.bin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12" Type="http://schemas.openxmlformats.org/officeDocument/2006/relationships/oleObject" Target="../embeddings/oleObject2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image" Target="../media/image6.wmf"/><Relationship Id="rId5" Type="http://schemas.openxmlformats.org/officeDocument/2006/relationships/image" Target="../media/image1.png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1.bin"/><Relationship Id="rId19" Type="http://schemas.openxmlformats.org/officeDocument/2006/relationships/image" Target="../media/image10.wmf"/><Relationship Id="rId4" Type="http://schemas.openxmlformats.org/officeDocument/2006/relationships/audio" Target="../media/audio5.wav"/><Relationship Id="rId9" Type="http://schemas.openxmlformats.org/officeDocument/2006/relationships/image" Target="../media/image5.png"/><Relationship Id="rId1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066800"/>
            <a:ext cx="7772400" cy="1219200"/>
          </a:xfrm>
        </p:spPr>
        <p:txBody>
          <a:bodyPr/>
          <a:lstStyle/>
          <a:p>
            <a:pPr eaLnBrk="1" hangingPunct="1"/>
            <a:endParaRPr lang="ru-RU" altLang="ru-RU" b="1" smtClean="0"/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4213" y="765175"/>
            <a:ext cx="6989762" cy="6092825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C00000"/>
                </a:solidFill>
              </a:rPr>
              <a:t>Треугольники</a:t>
            </a: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684213" y="2997200"/>
            <a:ext cx="1905000" cy="3022600"/>
          </a:xfrm>
          <a:prstGeom prst="triangle">
            <a:avLst>
              <a:gd name="adj" fmla="val 48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3077" name="AutoShape 6"/>
          <p:cNvSpPr>
            <a:spLocks noChangeArrowheads="1"/>
          </p:cNvSpPr>
          <p:nvPr/>
        </p:nvSpPr>
        <p:spPr bwMode="auto">
          <a:xfrm>
            <a:off x="7740650" y="765175"/>
            <a:ext cx="1174750" cy="4994275"/>
          </a:xfrm>
          <a:prstGeom prst="rtTriangle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3078" name="AutoShape 7"/>
          <p:cNvSpPr>
            <a:spLocks noChangeArrowheads="1"/>
          </p:cNvSpPr>
          <p:nvPr/>
        </p:nvSpPr>
        <p:spPr bwMode="auto">
          <a:xfrm>
            <a:off x="3921125" y="3541713"/>
            <a:ext cx="2028825" cy="2062162"/>
          </a:xfrm>
          <a:prstGeom prst="flowChartMerge">
            <a:avLst/>
          </a:prstGeom>
          <a:gradFill rotWithShape="0">
            <a:gsLst>
              <a:gs pos="0">
                <a:srgbClr val="6B75F9"/>
              </a:gs>
              <a:gs pos="100000">
                <a:srgbClr val="323673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3079" name="AutoShape 5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4572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64285" name="Text Box 61"/>
          <p:cNvSpPr txBox="1">
            <a:spLocks noChangeArrowheads="1"/>
          </p:cNvSpPr>
          <p:nvPr/>
        </p:nvSpPr>
        <p:spPr bwMode="auto">
          <a:xfrm>
            <a:off x="1295400" y="3711575"/>
            <a:ext cx="73152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ru-RU" altLang="ru-RU" sz="2000">
              <a:solidFill>
                <a:srgbClr val="D60093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ru-RU" altLang="ru-RU" sz="2000">
              <a:solidFill>
                <a:srgbClr val="D6009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5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4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8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6" grpId="0" build="p" autoUpdateAnimBg="0" advAuto="0"/>
      <p:bldP spid="564227" grpId="0" build="p" autoUpdateAnimBg="0" advAuto="0"/>
      <p:bldP spid="56428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3" y="7493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mtClean="0"/>
              <a:t>Окружность, </a:t>
            </a:r>
            <a:br>
              <a:rPr lang="ru-RU" altLang="ru-RU" smtClean="0"/>
            </a:br>
            <a:endParaRPr lang="ru-RU" altLang="ru-RU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FF0000"/>
                </a:solidFill>
              </a:rPr>
              <a:t>Вписанная в </a:t>
            </a:r>
          </a:p>
          <a:p>
            <a:pPr eaLnBrk="1" hangingPunct="1"/>
            <a:r>
              <a:rPr lang="ru-RU" altLang="ru-RU" sz="2400" b="1" smtClean="0">
                <a:solidFill>
                  <a:srgbClr val="FF0000"/>
                </a:solidFill>
              </a:rPr>
              <a:t>треугольник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FF0000"/>
                </a:solidFill>
              </a:rPr>
              <a:t>Описанная около   </a:t>
            </a:r>
          </a:p>
          <a:p>
            <a:pPr eaLnBrk="1" hangingPunct="1"/>
            <a:r>
              <a:rPr lang="ru-RU" altLang="ru-RU" sz="2400" b="1" smtClean="0">
                <a:solidFill>
                  <a:srgbClr val="FF0000"/>
                </a:solidFill>
              </a:rPr>
              <a:t>   треугольника</a:t>
            </a:r>
          </a:p>
        </p:txBody>
      </p:sp>
      <p:sp>
        <p:nvSpPr>
          <p:cNvPr id="12293" name="Oval 14"/>
          <p:cNvSpPr>
            <a:spLocks noChangeArrowheads="1"/>
          </p:cNvSpPr>
          <p:nvPr/>
        </p:nvSpPr>
        <p:spPr bwMode="auto">
          <a:xfrm>
            <a:off x="1066800" y="3886200"/>
            <a:ext cx="1676400" cy="1676400"/>
          </a:xfrm>
          <a:prstGeom prst="ellipse">
            <a:avLst/>
          </a:prstGeom>
          <a:solidFill>
            <a:srgbClr val="53D3D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12294" name="AutoShape 17"/>
          <p:cNvSpPr>
            <a:spLocks noChangeArrowheads="1"/>
          </p:cNvSpPr>
          <p:nvPr/>
        </p:nvSpPr>
        <p:spPr bwMode="auto">
          <a:xfrm>
            <a:off x="533400" y="2819400"/>
            <a:ext cx="2743200" cy="2743200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2295" name="Oval 20"/>
          <p:cNvSpPr>
            <a:spLocks noChangeArrowheads="1"/>
          </p:cNvSpPr>
          <p:nvPr/>
        </p:nvSpPr>
        <p:spPr bwMode="auto">
          <a:xfrm>
            <a:off x="5105400" y="2900363"/>
            <a:ext cx="2895600" cy="2738437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12296" name="AutoShape 21"/>
          <p:cNvSpPr>
            <a:spLocks noChangeArrowheads="1"/>
          </p:cNvSpPr>
          <p:nvPr/>
        </p:nvSpPr>
        <p:spPr bwMode="auto">
          <a:xfrm>
            <a:off x="5486400" y="2895600"/>
            <a:ext cx="2133600" cy="2286000"/>
          </a:xfrm>
          <a:prstGeom prst="triangle">
            <a:avLst>
              <a:gd name="adj" fmla="val 50000"/>
            </a:avLst>
          </a:prstGeom>
          <a:solidFill>
            <a:srgbClr val="F1FD83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77558" name="Line 22"/>
          <p:cNvSpPr>
            <a:spLocks noChangeShapeType="1"/>
          </p:cNvSpPr>
          <p:nvPr/>
        </p:nvSpPr>
        <p:spPr bwMode="auto">
          <a:xfrm flipV="1">
            <a:off x="5486400" y="44958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7571" name="Line 35"/>
          <p:cNvSpPr>
            <a:spLocks noChangeShapeType="1"/>
          </p:cNvSpPr>
          <p:nvPr/>
        </p:nvSpPr>
        <p:spPr bwMode="auto">
          <a:xfrm>
            <a:off x="6553200" y="28194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7572" name="Line 36"/>
          <p:cNvSpPr>
            <a:spLocks noChangeShapeType="1"/>
          </p:cNvSpPr>
          <p:nvPr/>
        </p:nvSpPr>
        <p:spPr bwMode="auto">
          <a:xfrm>
            <a:off x="6553200" y="44958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7573" name="Line 37"/>
          <p:cNvSpPr>
            <a:spLocks noChangeShapeType="1"/>
          </p:cNvSpPr>
          <p:nvPr/>
        </p:nvSpPr>
        <p:spPr bwMode="auto">
          <a:xfrm>
            <a:off x="1143000" y="43434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7575" name="Line 39"/>
          <p:cNvSpPr>
            <a:spLocks noChangeShapeType="1"/>
          </p:cNvSpPr>
          <p:nvPr/>
        </p:nvSpPr>
        <p:spPr bwMode="auto">
          <a:xfrm flipV="1">
            <a:off x="1905000" y="4724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7576" name="Line 40"/>
          <p:cNvSpPr>
            <a:spLocks noChangeShapeType="1"/>
          </p:cNvSpPr>
          <p:nvPr/>
        </p:nvSpPr>
        <p:spPr bwMode="auto">
          <a:xfrm flipV="1">
            <a:off x="1905000" y="43434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7579" name="Text Box 43"/>
          <p:cNvSpPr txBox="1">
            <a:spLocks noChangeArrowheads="1"/>
          </p:cNvSpPr>
          <p:nvPr/>
        </p:nvSpPr>
        <p:spPr bwMode="auto">
          <a:xfrm>
            <a:off x="1965325" y="499427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sz="2400">
                <a:latin typeface="Times New Roman" pitchFamily="18" charset="0"/>
              </a:rPr>
              <a:t>r</a:t>
            </a: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77580" name="Text Box 44"/>
          <p:cNvSpPr txBox="1">
            <a:spLocks noChangeArrowheads="1"/>
          </p:cNvSpPr>
          <p:nvPr/>
        </p:nvSpPr>
        <p:spPr bwMode="auto">
          <a:xfrm>
            <a:off x="1279525" y="446087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sz="2400">
                <a:latin typeface="Times New Roman" pitchFamily="18" charset="0"/>
              </a:rPr>
              <a:t>r</a:t>
            </a: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77581" name="Text Box 45"/>
          <p:cNvSpPr txBox="1">
            <a:spLocks noChangeArrowheads="1"/>
          </p:cNvSpPr>
          <p:nvPr/>
        </p:nvSpPr>
        <p:spPr bwMode="auto">
          <a:xfrm>
            <a:off x="2270125" y="446087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sz="2400">
                <a:latin typeface="Times New Roman" pitchFamily="18" charset="0"/>
              </a:rPr>
              <a:t>r</a:t>
            </a: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77583" name="Text Box 47"/>
          <p:cNvSpPr txBox="1">
            <a:spLocks noChangeArrowheads="1"/>
          </p:cNvSpPr>
          <p:nvPr/>
        </p:nvSpPr>
        <p:spPr bwMode="auto">
          <a:xfrm>
            <a:off x="5927725" y="43846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sz="2400">
                <a:latin typeface="Times New Roman" pitchFamily="18" charset="0"/>
              </a:rPr>
              <a:t>R</a:t>
            </a: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77584" name="Text Box 48"/>
          <p:cNvSpPr txBox="1">
            <a:spLocks noChangeArrowheads="1"/>
          </p:cNvSpPr>
          <p:nvPr/>
        </p:nvSpPr>
        <p:spPr bwMode="auto">
          <a:xfrm>
            <a:off x="6537325" y="36226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sz="2400">
                <a:latin typeface="Times New Roman" pitchFamily="18" charset="0"/>
              </a:rPr>
              <a:t>R</a:t>
            </a: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77585" name="Text Box 49"/>
          <p:cNvSpPr txBox="1">
            <a:spLocks noChangeArrowheads="1"/>
          </p:cNvSpPr>
          <p:nvPr/>
        </p:nvSpPr>
        <p:spPr bwMode="auto">
          <a:xfrm>
            <a:off x="6994525" y="44608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sz="2400">
                <a:latin typeface="Times New Roman" pitchFamily="18" charset="0"/>
              </a:rPr>
              <a:t>R</a:t>
            </a: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77588" name="Text Box 52"/>
          <p:cNvSpPr txBox="1">
            <a:spLocks noChangeArrowheads="1"/>
          </p:cNvSpPr>
          <p:nvPr/>
        </p:nvSpPr>
        <p:spPr bwMode="auto">
          <a:xfrm>
            <a:off x="1736725" y="4156075"/>
            <a:ext cx="4635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ru-RU" sz="2800" b="1" dirty="0">
                <a:solidFill>
                  <a:schemeClr val="tx2">
                    <a:lumMod val="50000"/>
                  </a:schemeClr>
                </a:solidFill>
              </a:rPr>
              <a:t>O</a:t>
            </a:r>
            <a:endParaRPr lang="ru-RU" alt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7591" name="Text Box 55"/>
          <p:cNvSpPr txBox="1">
            <a:spLocks noChangeArrowheads="1"/>
          </p:cNvSpPr>
          <p:nvPr/>
        </p:nvSpPr>
        <p:spPr bwMode="auto">
          <a:xfrm>
            <a:off x="6384925" y="4537075"/>
            <a:ext cx="4635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ru-RU" sz="2800" b="1" dirty="0">
                <a:solidFill>
                  <a:schemeClr val="tx2">
                    <a:lumMod val="50000"/>
                  </a:schemeClr>
                </a:solidFill>
              </a:rPr>
              <a:t>O</a:t>
            </a:r>
            <a:endParaRPr lang="ru-RU" alt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311" name="AutoShape 64">
            <a:hlinkClick r:id="" action="ppaction://hlinkshowjump?jump=nextslide" highlightClick="1">
              <a:snd r:embed="rId9" name="explode.wav"/>
            </a:hlinkClick>
          </p:cNvPr>
          <p:cNvSpPr>
            <a:spLocks noChangeArrowheads="1"/>
          </p:cNvSpPr>
          <p:nvPr/>
        </p:nvSpPr>
        <p:spPr bwMode="auto">
          <a:xfrm>
            <a:off x="609600" y="1981200"/>
            <a:ext cx="381000" cy="6096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2312" name="AutoShape 65">
            <a:hlinkClick r:id="rId10" action="ppaction://hlinksldjump" highlightClick="1">
              <a:snd r:embed="rId9" name="explode.wav"/>
            </a:hlinkClick>
          </p:cNvPr>
          <p:cNvSpPr>
            <a:spLocks noChangeArrowheads="1"/>
          </p:cNvSpPr>
          <p:nvPr/>
        </p:nvSpPr>
        <p:spPr bwMode="auto">
          <a:xfrm>
            <a:off x="4572000" y="1981200"/>
            <a:ext cx="381000" cy="6096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2313" name="AutoShape 6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324600"/>
            <a:ext cx="5334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2314" name="AutoShape 6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6096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44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7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75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775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775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75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77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775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775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58" grpId="0" animBg="1"/>
      <p:bldP spid="577571" grpId="0" animBg="1"/>
      <p:bldP spid="577572" grpId="0" animBg="1"/>
      <p:bldP spid="577573" grpId="0" animBg="1"/>
      <p:bldP spid="577575" grpId="0" animBg="1"/>
      <p:bldP spid="577576" grpId="0" animBg="1"/>
      <p:bldP spid="577579" grpId="0" autoUpdateAnimBg="0"/>
      <p:bldP spid="577580" grpId="0" autoUpdateAnimBg="0"/>
      <p:bldP spid="577581" grpId="0" autoUpdateAnimBg="0"/>
      <p:bldP spid="577583" grpId="0" autoUpdateAnimBg="0"/>
      <p:bldP spid="577584" grpId="0" autoUpdateAnimBg="0"/>
      <p:bldP spid="577585" grpId="0" autoUpdateAnimBg="0"/>
      <p:bldP spid="577588" grpId="0" autoUpdateAnimBg="0"/>
      <p:bldP spid="57759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Окружность, вписанная в треугольник</a:t>
            </a:r>
          </a:p>
        </p:txBody>
      </p:sp>
      <p:sp>
        <p:nvSpPr>
          <p:cNvPr id="579594" name="Oval 10"/>
          <p:cNvSpPr>
            <a:spLocks noChangeArrowheads="1"/>
          </p:cNvSpPr>
          <p:nvPr/>
        </p:nvSpPr>
        <p:spPr bwMode="auto">
          <a:xfrm>
            <a:off x="1295400" y="3581400"/>
            <a:ext cx="18288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79595" name="Line 11"/>
          <p:cNvSpPr>
            <a:spLocks noChangeShapeType="1"/>
          </p:cNvSpPr>
          <p:nvPr/>
        </p:nvSpPr>
        <p:spPr bwMode="auto">
          <a:xfrm flipV="1">
            <a:off x="685800" y="2819400"/>
            <a:ext cx="1371600" cy="2590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596" name="Line 12"/>
          <p:cNvSpPr>
            <a:spLocks noChangeShapeType="1"/>
          </p:cNvSpPr>
          <p:nvPr/>
        </p:nvSpPr>
        <p:spPr bwMode="auto">
          <a:xfrm>
            <a:off x="2057400" y="2819400"/>
            <a:ext cx="2057400" cy="2590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597" name="Line 13"/>
          <p:cNvSpPr>
            <a:spLocks noChangeShapeType="1"/>
          </p:cNvSpPr>
          <p:nvPr/>
        </p:nvSpPr>
        <p:spPr bwMode="auto">
          <a:xfrm>
            <a:off x="685800" y="5410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598" name="Line 14"/>
          <p:cNvSpPr>
            <a:spLocks noChangeShapeType="1"/>
          </p:cNvSpPr>
          <p:nvPr/>
        </p:nvSpPr>
        <p:spPr bwMode="auto">
          <a:xfrm flipV="1">
            <a:off x="685800" y="3962400"/>
            <a:ext cx="228600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00" name="Line 16"/>
          <p:cNvSpPr>
            <a:spLocks noChangeShapeType="1"/>
          </p:cNvSpPr>
          <p:nvPr/>
        </p:nvSpPr>
        <p:spPr bwMode="auto">
          <a:xfrm flipH="1" flipV="1">
            <a:off x="1371600" y="4114800"/>
            <a:ext cx="274320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01" name="Line 17"/>
          <p:cNvSpPr>
            <a:spLocks noChangeShapeType="1"/>
          </p:cNvSpPr>
          <p:nvPr/>
        </p:nvSpPr>
        <p:spPr bwMode="auto">
          <a:xfrm>
            <a:off x="2057400" y="2819400"/>
            <a:ext cx="152400" cy="2590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06" name="Text Box 22"/>
          <p:cNvSpPr txBox="1">
            <a:spLocks noChangeArrowheads="1"/>
          </p:cNvSpPr>
          <p:nvPr/>
        </p:nvSpPr>
        <p:spPr bwMode="auto">
          <a:xfrm>
            <a:off x="974725" y="3851275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а</a:t>
            </a:r>
          </a:p>
        </p:txBody>
      </p:sp>
      <p:sp>
        <p:nvSpPr>
          <p:cNvPr id="579608" name="Text Box 24"/>
          <p:cNvSpPr txBox="1">
            <a:spLocks noChangeArrowheads="1"/>
          </p:cNvSpPr>
          <p:nvPr/>
        </p:nvSpPr>
        <p:spPr bwMode="auto">
          <a:xfrm>
            <a:off x="2193925" y="5451475"/>
            <a:ext cx="3667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ru-RU" sz="3200" b="1" dirty="0">
                <a:solidFill>
                  <a:schemeClr val="tx2">
                    <a:lumMod val="75000"/>
                  </a:schemeClr>
                </a:solidFill>
              </a:rPr>
              <a:t>c</a:t>
            </a:r>
            <a:endParaRPr lang="ru-RU" alt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9609" name="Text Box 25"/>
          <p:cNvSpPr txBox="1">
            <a:spLocks noChangeArrowheads="1"/>
          </p:cNvSpPr>
          <p:nvPr/>
        </p:nvSpPr>
        <p:spPr bwMode="auto">
          <a:xfrm>
            <a:off x="3108325" y="3698875"/>
            <a:ext cx="412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ru-RU" sz="3200" b="1" dirty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ru-RU" alt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9615" name="Oval 31"/>
          <p:cNvSpPr>
            <a:spLocks noChangeArrowheads="1"/>
          </p:cNvSpPr>
          <p:nvPr/>
        </p:nvSpPr>
        <p:spPr bwMode="auto">
          <a:xfrm>
            <a:off x="2133600" y="4419600"/>
            <a:ext cx="76200" cy="76200"/>
          </a:xfrm>
          <a:prstGeom prst="ellipse">
            <a:avLst/>
          </a:prstGeom>
          <a:solidFill>
            <a:srgbClr val="FA42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3326" name="Text Box 32"/>
          <p:cNvSpPr txBox="1">
            <a:spLocks noChangeArrowheads="1"/>
          </p:cNvSpPr>
          <p:nvPr/>
        </p:nvSpPr>
        <p:spPr bwMode="auto">
          <a:xfrm>
            <a:off x="4419600" y="1905000"/>
            <a:ext cx="46275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В любой треугольник можно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 вписать окружность.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 </a:t>
            </a:r>
          </a:p>
        </p:txBody>
      </p:sp>
      <p:sp>
        <p:nvSpPr>
          <p:cNvPr id="579617" name="Text Box 33"/>
          <p:cNvSpPr txBox="1">
            <a:spLocks noChangeArrowheads="1"/>
          </p:cNvSpPr>
          <p:nvPr/>
        </p:nvSpPr>
        <p:spPr bwMode="auto">
          <a:xfrm>
            <a:off x="2346325" y="4232275"/>
            <a:ext cx="4635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</a:rPr>
              <a:t>О</a:t>
            </a:r>
          </a:p>
        </p:txBody>
      </p:sp>
      <p:sp>
        <p:nvSpPr>
          <p:cNvPr id="579618" name="Text Box 34"/>
          <p:cNvSpPr txBox="1">
            <a:spLocks noChangeArrowheads="1"/>
          </p:cNvSpPr>
          <p:nvPr/>
        </p:nvSpPr>
        <p:spPr bwMode="auto">
          <a:xfrm>
            <a:off x="4121150" y="2713038"/>
            <a:ext cx="49530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FF0000"/>
                </a:solidFill>
              </a:rPr>
              <a:t>Центр вписанной окружности</a:t>
            </a:r>
            <a:r>
              <a:rPr lang="ru-RU" altLang="ru-RU" dirty="0">
                <a:solidFill>
                  <a:srgbClr val="FF0000"/>
                </a:solidFill>
              </a:rPr>
              <a:t>-  </a:t>
            </a:r>
          </a:p>
          <a:p>
            <a:pPr>
              <a:defRPr/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</a:rPr>
              <a:t> точка пересечения биссектрис.</a:t>
            </a:r>
          </a:p>
        </p:txBody>
      </p:sp>
      <p:sp>
        <p:nvSpPr>
          <p:cNvPr id="579619" name="Text Box 35"/>
          <p:cNvSpPr txBox="1">
            <a:spLocks noChangeArrowheads="1"/>
          </p:cNvSpPr>
          <p:nvPr/>
        </p:nvSpPr>
        <p:spPr bwMode="auto">
          <a:xfrm>
            <a:off x="4267200" y="3657600"/>
            <a:ext cx="4484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</a:rPr>
              <a:t>Радиус</a:t>
            </a:r>
            <a:r>
              <a:rPr lang="ru-RU" altLang="ru-RU" sz="2400">
                <a:latin typeface="Times New Roman" pitchFamily="18" charset="0"/>
              </a:rPr>
              <a:t> вписанной окружности</a:t>
            </a:r>
            <a:r>
              <a:rPr lang="en-US" altLang="ru-RU" sz="2400">
                <a:latin typeface="Times New Roman" pitchFamily="18" charset="0"/>
              </a:rPr>
              <a:t> </a:t>
            </a:r>
            <a:r>
              <a:rPr lang="en-US" altLang="ru-RU" sz="2800" b="1">
                <a:solidFill>
                  <a:srgbClr val="FF0000"/>
                </a:solidFill>
                <a:latin typeface="Times New Roman" pitchFamily="18" charset="0"/>
              </a:rPr>
              <a:t>r</a:t>
            </a:r>
            <a:endParaRPr lang="ru-RU" altLang="ru-RU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330" name="AutoShape 3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5334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3331" name="Text Box 37"/>
          <p:cNvSpPr txBox="1">
            <a:spLocks noChangeArrowheads="1"/>
          </p:cNvSpPr>
          <p:nvPr/>
        </p:nvSpPr>
        <p:spPr bwMode="auto">
          <a:xfrm>
            <a:off x="2422525" y="575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79624" name="Object 40"/>
          <p:cNvGraphicFramePr>
            <a:graphicFrameLocks noChangeAspect="1"/>
          </p:cNvGraphicFramePr>
          <p:nvPr/>
        </p:nvGraphicFramePr>
        <p:xfrm>
          <a:off x="3810000" y="4267200"/>
          <a:ext cx="1219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Microsoft Equation 3.0" r:id="rId13" imgW="393529" imgH="418918" progId="Equation.3">
                  <p:embed/>
                </p:oleObj>
              </mc:Choice>
              <mc:Fallback>
                <p:oleObj name="Microsoft Equation 3.0" r:id="rId13" imgW="393529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267200"/>
                        <a:ext cx="1219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3" name="Text Box 43"/>
          <p:cNvSpPr txBox="1">
            <a:spLocks noChangeArrowheads="1"/>
          </p:cNvSpPr>
          <p:nvPr/>
        </p:nvSpPr>
        <p:spPr bwMode="auto">
          <a:xfrm>
            <a:off x="4479925" y="6365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79628" name="Object 44"/>
          <p:cNvGraphicFramePr>
            <a:graphicFrameLocks noChangeAspect="1"/>
          </p:cNvGraphicFramePr>
          <p:nvPr/>
        </p:nvGraphicFramePr>
        <p:xfrm>
          <a:off x="5029200" y="5105400"/>
          <a:ext cx="15557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Microsoft Equation 3.0" r:id="rId15" imgW="825500" imgH="393700" progId="Equation.3">
                  <p:embed/>
                </p:oleObj>
              </mc:Choice>
              <mc:Fallback>
                <p:oleObj name="Microsoft Equation 3.0" r:id="rId15" imgW="825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105400"/>
                        <a:ext cx="155575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9629" name="Text Box 45"/>
          <p:cNvSpPr txBox="1">
            <a:spLocks noChangeArrowheads="1"/>
          </p:cNvSpPr>
          <p:nvPr/>
        </p:nvSpPr>
        <p:spPr bwMode="auto">
          <a:xfrm>
            <a:off x="4953000" y="44196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dirty="0">
                <a:solidFill>
                  <a:schemeClr val="tx2">
                    <a:lumMod val="75000"/>
                  </a:schemeClr>
                </a:solidFill>
              </a:rPr>
              <a:t>, где </a:t>
            </a:r>
            <a:r>
              <a:rPr lang="en-US" altLang="ru-RU" dirty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ru-RU" altLang="ru-RU" dirty="0">
                <a:solidFill>
                  <a:schemeClr val="tx2">
                    <a:lumMod val="75000"/>
                  </a:schemeClr>
                </a:solidFill>
              </a:rPr>
              <a:t>-площадь треугольника</a:t>
            </a:r>
          </a:p>
        </p:txBody>
      </p:sp>
      <p:sp>
        <p:nvSpPr>
          <p:cNvPr id="579630" name="Line 46"/>
          <p:cNvSpPr>
            <a:spLocks noChangeShapeType="1"/>
          </p:cNvSpPr>
          <p:nvPr/>
        </p:nvSpPr>
        <p:spPr bwMode="auto">
          <a:xfrm flipH="1">
            <a:off x="1676400" y="4495800"/>
            <a:ext cx="457200" cy="7620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31" name="Text Box 47"/>
          <p:cNvSpPr txBox="1">
            <a:spLocks noChangeArrowheads="1"/>
          </p:cNvSpPr>
          <p:nvPr/>
        </p:nvSpPr>
        <p:spPr bwMode="auto">
          <a:xfrm>
            <a:off x="1736725" y="4918075"/>
            <a:ext cx="3429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  <a:latin typeface="Times New Roman" pitchFamily="18" charset="0"/>
              </a:rPr>
              <a:t>r</a:t>
            </a:r>
            <a:endParaRPr lang="ru-RU" altLang="ru-RU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338" name="Text Box 48"/>
          <p:cNvSpPr txBox="1">
            <a:spLocks noChangeArrowheads="1"/>
          </p:cNvSpPr>
          <p:nvPr/>
        </p:nvSpPr>
        <p:spPr bwMode="auto">
          <a:xfrm>
            <a:off x="6537325" y="5375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9633" name="Text Box 49"/>
          <p:cNvSpPr txBox="1">
            <a:spLocks noChangeArrowheads="1"/>
          </p:cNvSpPr>
          <p:nvPr/>
        </p:nvSpPr>
        <p:spPr bwMode="auto">
          <a:xfrm>
            <a:off x="6689725" y="5222875"/>
            <a:ext cx="23860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dirty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altLang="ru-RU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ru-RU" altLang="ru-RU" dirty="0">
                <a:solidFill>
                  <a:schemeClr val="tx2">
                    <a:lumMod val="75000"/>
                  </a:schemeClr>
                </a:solidFill>
              </a:rPr>
              <a:t>-полупериметр</a:t>
            </a:r>
          </a:p>
        </p:txBody>
      </p:sp>
      <p:sp>
        <p:nvSpPr>
          <p:cNvPr id="579635" name="Line 51"/>
          <p:cNvSpPr>
            <a:spLocks noChangeShapeType="1"/>
          </p:cNvSpPr>
          <p:nvPr/>
        </p:nvSpPr>
        <p:spPr bwMode="auto">
          <a:xfrm>
            <a:off x="1066800" y="5410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36" name="Line 52"/>
          <p:cNvSpPr>
            <a:spLocks noChangeShapeType="1"/>
          </p:cNvSpPr>
          <p:nvPr/>
        </p:nvSpPr>
        <p:spPr bwMode="auto">
          <a:xfrm>
            <a:off x="838200" y="5105400"/>
            <a:ext cx="228600" cy="76200"/>
          </a:xfrm>
          <a:prstGeom prst="line">
            <a:avLst/>
          </a:prstGeom>
          <a:noFill/>
          <a:ln w="57150">
            <a:solidFill>
              <a:srgbClr val="07BF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39" name="Line 55"/>
          <p:cNvSpPr>
            <a:spLocks noChangeShapeType="1"/>
          </p:cNvSpPr>
          <p:nvPr/>
        </p:nvSpPr>
        <p:spPr bwMode="auto">
          <a:xfrm flipH="1">
            <a:off x="1066800" y="5181600"/>
            <a:ext cx="0" cy="228600"/>
          </a:xfrm>
          <a:prstGeom prst="line">
            <a:avLst/>
          </a:prstGeom>
          <a:noFill/>
          <a:ln w="57150">
            <a:solidFill>
              <a:srgbClr val="07BF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45" name="Line 61"/>
          <p:cNvSpPr>
            <a:spLocks noChangeShapeType="1"/>
          </p:cNvSpPr>
          <p:nvPr/>
        </p:nvSpPr>
        <p:spPr bwMode="auto">
          <a:xfrm>
            <a:off x="1828800" y="3200400"/>
            <a:ext cx="304800" cy="152400"/>
          </a:xfrm>
          <a:prstGeom prst="line">
            <a:avLst/>
          </a:prstGeom>
          <a:noFill/>
          <a:ln w="57150">
            <a:solidFill>
              <a:srgbClr val="9E02A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46" name="Line 62"/>
          <p:cNvSpPr>
            <a:spLocks noChangeShapeType="1"/>
          </p:cNvSpPr>
          <p:nvPr/>
        </p:nvSpPr>
        <p:spPr bwMode="auto">
          <a:xfrm flipV="1">
            <a:off x="2057400" y="3124200"/>
            <a:ext cx="304800" cy="228600"/>
          </a:xfrm>
          <a:prstGeom prst="line">
            <a:avLst/>
          </a:prstGeom>
          <a:noFill/>
          <a:ln w="57150">
            <a:solidFill>
              <a:srgbClr val="9E02A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47" name="Line 63"/>
          <p:cNvSpPr>
            <a:spLocks noChangeShapeType="1"/>
          </p:cNvSpPr>
          <p:nvPr/>
        </p:nvSpPr>
        <p:spPr bwMode="auto">
          <a:xfrm>
            <a:off x="1752600" y="3352800"/>
            <a:ext cx="381000" cy="152400"/>
          </a:xfrm>
          <a:prstGeom prst="line">
            <a:avLst/>
          </a:prstGeom>
          <a:noFill/>
          <a:ln w="57150">
            <a:solidFill>
              <a:srgbClr val="9E02A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48" name="Line 64"/>
          <p:cNvSpPr>
            <a:spLocks noChangeShapeType="1"/>
          </p:cNvSpPr>
          <p:nvPr/>
        </p:nvSpPr>
        <p:spPr bwMode="auto">
          <a:xfrm flipV="1">
            <a:off x="2133600" y="3276600"/>
            <a:ext cx="304800" cy="228600"/>
          </a:xfrm>
          <a:prstGeom prst="line">
            <a:avLst/>
          </a:prstGeom>
          <a:noFill/>
          <a:ln w="57150">
            <a:solidFill>
              <a:srgbClr val="9E02A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49" name="Line 65"/>
          <p:cNvSpPr>
            <a:spLocks noChangeShapeType="1"/>
          </p:cNvSpPr>
          <p:nvPr/>
        </p:nvSpPr>
        <p:spPr bwMode="auto">
          <a:xfrm flipV="1">
            <a:off x="3581400" y="5181600"/>
            <a:ext cx="76200" cy="228600"/>
          </a:xfrm>
          <a:prstGeom prst="line">
            <a:avLst/>
          </a:prstGeom>
          <a:noFill/>
          <a:ln w="57150">
            <a:solidFill>
              <a:srgbClr val="FEAA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50" name="Line 66"/>
          <p:cNvSpPr>
            <a:spLocks noChangeShapeType="1"/>
          </p:cNvSpPr>
          <p:nvPr/>
        </p:nvSpPr>
        <p:spPr bwMode="auto">
          <a:xfrm flipV="1">
            <a:off x="3352800" y="5105400"/>
            <a:ext cx="152400" cy="304800"/>
          </a:xfrm>
          <a:prstGeom prst="line">
            <a:avLst/>
          </a:prstGeom>
          <a:noFill/>
          <a:ln w="57150">
            <a:solidFill>
              <a:srgbClr val="FEAA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52" name="Line 68"/>
          <p:cNvSpPr>
            <a:spLocks noChangeShapeType="1"/>
          </p:cNvSpPr>
          <p:nvPr/>
        </p:nvSpPr>
        <p:spPr bwMode="auto">
          <a:xfrm flipV="1">
            <a:off x="3200400" y="5029200"/>
            <a:ext cx="152400" cy="381000"/>
          </a:xfrm>
          <a:prstGeom prst="line">
            <a:avLst/>
          </a:prstGeom>
          <a:noFill/>
          <a:ln w="57150">
            <a:solidFill>
              <a:srgbClr val="FEAA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54" name="Line 70"/>
          <p:cNvSpPr>
            <a:spLocks noChangeShapeType="1"/>
          </p:cNvSpPr>
          <p:nvPr/>
        </p:nvSpPr>
        <p:spPr bwMode="auto">
          <a:xfrm flipV="1">
            <a:off x="3505200" y="4876800"/>
            <a:ext cx="228600" cy="228600"/>
          </a:xfrm>
          <a:prstGeom prst="line">
            <a:avLst/>
          </a:prstGeom>
          <a:noFill/>
          <a:ln w="57150">
            <a:solidFill>
              <a:srgbClr val="FEAA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55" name="Line 71"/>
          <p:cNvSpPr>
            <a:spLocks noChangeShapeType="1"/>
          </p:cNvSpPr>
          <p:nvPr/>
        </p:nvSpPr>
        <p:spPr bwMode="auto">
          <a:xfrm flipV="1">
            <a:off x="3352800" y="4724400"/>
            <a:ext cx="228600" cy="304800"/>
          </a:xfrm>
          <a:prstGeom prst="line">
            <a:avLst/>
          </a:prstGeom>
          <a:noFill/>
          <a:ln w="57150">
            <a:solidFill>
              <a:srgbClr val="FEAA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9656" name="Line 72"/>
          <p:cNvSpPr>
            <a:spLocks noChangeShapeType="1"/>
          </p:cNvSpPr>
          <p:nvPr/>
        </p:nvSpPr>
        <p:spPr bwMode="auto">
          <a:xfrm flipV="1">
            <a:off x="3657600" y="5029200"/>
            <a:ext cx="152400" cy="152400"/>
          </a:xfrm>
          <a:prstGeom prst="line">
            <a:avLst/>
          </a:prstGeom>
          <a:noFill/>
          <a:ln w="57150">
            <a:solidFill>
              <a:srgbClr val="FEAA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727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9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7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9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9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9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9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9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9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5795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5796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7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7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9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7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79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7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79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79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7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7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9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4" dur="500"/>
                                        <p:tgtEl>
                                          <p:spTgt spid="5796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7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7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7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7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7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7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7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7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1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79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79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2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79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7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7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7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31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79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79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79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79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79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79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43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79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79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79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79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1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79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79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79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79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16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79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79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79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79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6" grpId="0" autoUpdateAnimBg="0"/>
      <p:bldP spid="579594" grpId="0" animBg="1" autoUpdateAnimBg="0"/>
      <p:bldP spid="579595" grpId="0" animBg="1"/>
      <p:bldP spid="579596" grpId="0" animBg="1"/>
      <p:bldP spid="579597" grpId="0" animBg="1"/>
      <p:bldP spid="579598" grpId="0" animBg="1"/>
      <p:bldP spid="579600" grpId="0" animBg="1"/>
      <p:bldP spid="579601" grpId="0" animBg="1"/>
      <p:bldP spid="579606" grpId="0" autoUpdateAnimBg="0"/>
      <p:bldP spid="579608" grpId="0" autoUpdateAnimBg="0"/>
      <p:bldP spid="579609" grpId="0" autoUpdateAnimBg="0"/>
      <p:bldP spid="579615" grpId="0" animBg="1"/>
      <p:bldP spid="579617" grpId="0" autoUpdateAnimBg="0"/>
      <p:bldP spid="579618" grpId="0" autoUpdateAnimBg="0"/>
      <p:bldP spid="579619" grpId="0" autoUpdateAnimBg="0"/>
      <p:bldP spid="579629" grpId="0" autoUpdateAnimBg="0"/>
      <p:bldP spid="579630" grpId="0" animBg="1"/>
      <p:bldP spid="579631" grpId="0" autoUpdateAnimBg="0"/>
      <p:bldP spid="579633" grpId="0" autoUpdateAnimBg="0"/>
      <p:bldP spid="579635" grpId="0" animBg="1"/>
      <p:bldP spid="579636" grpId="0" animBg="1"/>
      <p:bldP spid="579639" grpId="0" animBg="1"/>
      <p:bldP spid="579645" grpId="0" animBg="1"/>
      <p:bldP spid="579646" grpId="0" animBg="1"/>
      <p:bldP spid="579647" grpId="0" animBg="1"/>
      <p:bldP spid="579648" grpId="0" animBg="1"/>
      <p:bldP spid="579649" grpId="0" animBg="1"/>
      <p:bldP spid="579650" grpId="0" animBg="1"/>
      <p:bldP spid="579652" grpId="0" animBg="1"/>
      <p:bldP spid="579654" grpId="0" animBg="1"/>
      <p:bldP spid="579655" grpId="0" animBg="1"/>
      <p:bldP spid="5796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Окружность, описанная около треугольника</a:t>
            </a:r>
          </a:p>
        </p:txBody>
      </p:sp>
      <p:sp>
        <p:nvSpPr>
          <p:cNvPr id="576605" name="Rectangle 9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kumimoji="1" lang="ru-RU" altLang="ru-RU" sz="2400" smtClean="0">
              <a:solidFill>
                <a:srgbClr val="9E02AE"/>
              </a:solidFill>
              <a:latin typeface="Times New Roman" pitchFamily="18" charset="0"/>
            </a:endParaRPr>
          </a:p>
        </p:txBody>
      </p:sp>
      <p:sp>
        <p:nvSpPr>
          <p:cNvPr id="14340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5334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6518" name="Oval 6"/>
          <p:cNvSpPr>
            <a:spLocks noChangeArrowheads="1"/>
          </p:cNvSpPr>
          <p:nvPr/>
        </p:nvSpPr>
        <p:spPr bwMode="auto">
          <a:xfrm>
            <a:off x="1066800" y="2590800"/>
            <a:ext cx="3276600" cy="3276600"/>
          </a:xfrm>
          <a:prstGeom prst="ellipse">
            <a:avLst/>
          </a:prstGeom>
          <a:solidFill>
            <a:srgbClr val="F1FD8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76519" name="Line 7"/>
          <p:cNvSpPr>
            <a:spLocks noChangeShapeType="1"/>
          </p:cNvSpPr>
          <p:nvPr/>
        </p:nvSpPr>
        <p:spPr bwMode="auto">
          <a:xfrm flipV="1">
            <a:off x="1143000" y="2667000"/>
            <a:ext cx="1143000" cy="2133600"/>
          </a:xfrm>
          <a:prstGeom prst="line">
            <a:avLst/>
          </a:prstGeom>
          <a:noFill/>
          <a:ln w="28575">
            <a:solidFill>
              <a:srgbClr val="3901C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6520" name="Line 8"/>
          <p:cNvSpPr>
            <a:spLocks noChangeShapeType="1"/>
          </p:cNvSpPr>
          <p:nvPr/>
        </p:nvSpPr>
        <p:spPr bwMode="auto">
          <a:xfrm>
            <a:off x="2286000" y="2667000"/>
            <a:ext cx="1828800" cy="2438400"/>
          </a:xfrm>
          <a:prstGeom prst="line">
            <a:avLst/>
          </a:prstGeom>
          <a:noFill/>
          <a:ln w="28575">
            <a:solidFill>
              <a:srgbClr val="3901C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6521" name="Line 9"/>
          <p:cNvSpPr>
            <a:spLocks noChangeShapeType="1"/>
          </p:cNvSpPr>
          <p:nvPr/>
        </p:nvSpPr>
        <p:spPr bwMode="auto">
          <a:xfrm>
            <a:off x="1143000" y="4800600"/>
            <a:ext cx="2971800" cy="304800"/>
          </a:xfrm>
          <a:prstGeom prst="line">
            <a:avLst/>
          </a:prstGeom>
          <a:noFill/>
          <a:ln w="28575">
            <a:solidFill>
              <a:srgbClr val="3901C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6533" name="Text Box 21"/>
          <p:cNvSpPr txBox="1">
            <a:spLocks noChangeArrowheads="1"/>
          </p:cNvSpPr>
          <p:nvPr/>
        </p:nvSpPr>
        <p:spPr bwMode="auto">
          <a:xfrm>
            <a:off x="1279525" y="36226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sz="2400">
                <a:solidFill>
                  <a:srgbClr val="9E02AE"/>
                </a:solidFill>
                <a:latin typeface="Times New Roman" pitchFamily="18" charset="0"/>
              </a:rPr>
              <a:t>a</a:t>
            </a:r>
            <a:endParaRPr lang="ru-RU" altLang="ru-RU" sz="2400">
              <a:solidFill>
                <a:srgbClr val="9E02AE"/>
              </a:solidFill>
              <a:latin typeface="Times New Roman" pitchFamily="18" charset="0"/>
            </a:endParaRPr>
          </a:p>
        </p:txBody>
      </p:sp>
      <p:sp>
        <p:nvSpPr>
          <p:cNvPr id="576539" name="Oval 27"/>
          <p:cNvSpPr>
            <a:spLocks noChangeArrowheads="1"/>
          </p:cNvSpPr>
          <p:nvPr/>
        </p:nvSpPr>
        <p:spPr bwMode="auto">
          <a:xfrm>
            <a:off x="2514600" y="4191000"/>
            <a:ext cx="152400" cy="152400"/>
          </a:xfrm>
          <a:prstGeom prst="ellipse">
            <a:avLst/>
          </a:prstGeom>
          <a:solidFill>
            <a:srgbClr val="FA42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6540" name="Text Box 28"/>
          <p:cNvSpPr txBox="1">
            <a:spLocks noChangeArrowheads="1"/>
          </p:cNvSpPr>
          <p:nvPr/>
        </p:nvSpPr>
        <p:spPr bwMode="auto">
          <a:xfrm>
            <a:off x="4419600" y="2327275"/>
            <a:ext cx="47021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</a:rPr>
              <a:t>Около любого треугольника </a:t>
            </a:r>
          </a:p>
          <a:p>
            <a:pPr>
              <a:defRPr/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</a:rPr>
              <a:t>можно </a:t>
            </a:r>
            <a:r>
              <a:rPr lang="ru-RU" altLang="ru-RU" b="1" dirty="0">
                <a:solidFill>
                  <a:srgbClr val="FF0000"/>
                </a:solidFill>
              </a:rPr>
              <a:t>описать окружность</a:t>
            </a:r>
          </a:p>
        </p:txBody>
      </p:sp>
      <p:sp>
        <p:nvSpPr>
          <p:cNvPr id="576541" name="Text Box 29"/>
          <p:cNvSpPr txBox="1">
            <a:spLocks noChangeArrowheads="1"/>
          </p:cNvSpPr>
          <p:nvPr/>
        </p:nvSpPr>
        <p:spPr bwMode="auto">
          <a:xfrm>
            <a:off x="4495800" y="3394075"/>
            <a:ext cx="456406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FF0000"/>
                </a:solidFill>
              </a:rPr>
              <a:t>Центр описанной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  <a:r>
              <a:rPr lang="ru-RU" altLang="ru-RU" dirty="0">
                <a:solidFill>
                  <a:schemeClr val="tx2">
                    <a:lumMod val="50000"/>
                  </a:schemeClr>
                </a:solidFill>
              </a:rPr>
              <a:t>окружности-</a:t>
            </a:r>
          </a:p>
          <a:p>
            <a:pPr>
              <a:defRPr/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</a:rPr>
              <a:t>точка пересечения серединных </a:t>
            </a:r>
          </a:p>
          <a:p>
            <a:pPr>
              <a:defRPr/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</a:rPr>
              <a:t>перпендикуляров.</a:t>
            </a:r>
          </a:p>
        </p:txBody>
      </p:sp>
      <p:sp>
        <p:nvSpPr>
          <p:cNvPr id="576542" name="Text Box 30"/>
          <p:cNvSpPr txBox="1">
            <a:spLocks noChangeArrowheads="1"/>
          </p:cNvSpPr>
          <p:nvPr/>
        </p:nvSpPr>
        <p:spPr bwMode="auto">
          <a:xfrm>
            <a:off x="4267200" y="4841875"/>
            <a:ext cx="45688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</a:rPr>
              <a:t>Радиус описанной окружности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14350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4351" name="Text Box 32"/>
          <p:cNvSpPr txBox="1">
            <a:spLocks noChangeArrowheads="1"/>
          </p:cNvSpPr>
          <p:nvPr/>
        </p:nvSpPr>
        <p:spPr bwMode="auto">
          <a:xfrm>
            <a:off x="4860925" y="552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4352" name="Text Box 34"/>
          <p:cNvSpPr txBox="1">
            <a:spLocks noChangeArrowheads="1"/>
          </p:cNvSpPr>
          <p:nvPr/>
        </p:nvSpPr>
        <p:spPr bwMode="auto">
          <a:xfrm>
            <a:off x="4365625" y="56308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4353" name="Text Box 36"/>
          <p:cNvSpPr txBox="1">
            <a:spLocks noChangeArrowheads="1"/>
          </p:cNvSpPr>
          <p:nvPr/>
        </p:nvSpPr>
        <p:spPr bwMode="auto">
          <a:xfrm>
            <a:off x="4327525" y="5451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76549" name="Object 37"/>
          <p:cNvGraphicFramePr>
            <a:graphicFrameLocks noChangeAspect="1"/>
          </p:cNvGraphicFramePr>
          <p:nvPr/>
        </p:nvGraphicFramePr>
        <p:xfrm>
          <a:off x="4114800" y="5257800"/>
          <a:ext cx="1219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Microsoft Equation 3.0" r:id="rId11" imgW="609336" imgH="393529" progId="Equation.3">
                  <p:embed/>
                </p:oleObj>
              </mc:Choice>
              <mc:Fallback>
                <p:oleObj name="Microsoft Equation 3.0" r:id="rId11" imgW="6093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257800"/>
                        <a:ext cx="1219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7FD0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6551" name="Text Box 39"/>
          <p:cNvSpPr txBox="1">
            <a:spLocks noChangeArrowheads="1"/>
          </p:cNvSpPr>
          <p:nvPr/>
        </p:nvSpPr>
        <p:spPr bwMode="auto">
          <a:xfrm>
            <a:off x="5546725" y="5299075"/>
            <a:ext cx="21621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</a:rPr>
              <a:t>где </a:t>
            </a:r>
            <a:r>
              <a:rPr lang="en-US" altLang="ru-RU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ru-RU" altLang="ru-RU" dirty="0">
                <a:solidFill>
                  <a:schemeClr val="tx2">
                    <a:lumMod val="50000"/>
                  </a:schemeClr>
                </a:solidFill>
              </a:rPr>
              <a:t>- площадь</a:t>
            </a:r>
          </a:p>
          <a:p>
            <a:pPr>
              <a:defRPr/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</a:rPr>
              <a:t>треугольника</a:t>
            </a:r>
          </a:p>
        </p:txBody>
      </p:sp>
      <p:sp>
        <p:nvSpPr>
          <p:cNvPr id="576552" name="Line 40"/>
          <p:cNvSpPr>
            <a:spLocks noChangeShapeType="1"/>
          </p:cNvSpPr>
          <p:nvPr/>
        </p:nvSpPr>
        <p:spPr bwMode="auto">
          <a:xfrm flipH="1">
            <a:off x="1676400" y="4267200"/>
            <a:ext cx="914400" cy="12192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6554" name="Text Box 42"/>
          <p:cNvSpPr txBox="1">
            <a:spLocks noChangeArrowheads="1"/>
          </p:cNvSpPr>
          <p:nvPr/>
        </p:nvSpPr>
        <p:spPr bwMode="auto">
          <a:xfrm>
            <a:off x="3108325" y="50704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>
                <a:solidFill>
                  <a:srgbClr val="CC00FF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576559" name="Line 47"/>
          <p:cNvSpPr>
            <a:spLocks noChangeShapeType="1"/>
          </p:cNvSpPr>
          <p:nvPr/>
        </p:nvSpPr>
        <p:spPr bwMode="auto">
          <a:xfrm flipH="1" flipV="1">
            <a:off x="1676400" y="3810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6560" name="Line 48"/>
          <p:cNvSpPr>
            <a:spLocks noChangeShapeType="1"/>
          </p:cNvSpPr>
          <p:nvPr/>
        </p:nvSpPr>
        <p:spPr bwMode="auto">
          <a:xfrm flipV="1">
            <a:off x="2590800" y="3810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6561" name="Line 49"/>
          <p:cNvSpPr>
            <a:spLocks noChangeShapeType="1"/>
          </p:cNvSpPr>
          <p:nvPr/>
        </p:nvSpPr>
        <p:spPr bwMode="auto">
          <a:xfrm flipH="1">
            <a:off x="2514600" y="4267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6562" name="Text Box 50"/>
          <p:cNvSpPr txBox="1">
            <a:spLocks noChangeArrowheads="1"/>
          </p:cNvSpPr>
          <p:nvPr/>
        </p:nvSpPr>
        <p:spPr bwMode="auto">
          <a:xfrm>
            <a:off x="1889125" y="5070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sz="2400" b="1">
                <a:solidFill>
                  <a:srgbClr val="FF0000"/>
                </a:solidFill>
                <a:latin typeface="Times New Roman" pitchFamily="18" charset="0"/>
              </a:rPr>
              <a:t>R</a:t>
            </a:r>
            <a:endParaRPr lang="ru-RU" altLang="ru-RU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76563" name="Text Box 51"/>
          <p:cNvSpPr txBox="1">
            <a:spLocks noChangeArrowheads="1"/>
          </p:cNvSpPr>
          <p:nvPr/>
        </p:nvSpPr>
        <p:spPr bwMode="auto">
          <a:xfrm>
            <a:off x="2651125" y="4156075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sz="2400" b="1">
                <a:solidFill>
                  <a:srgbClr val="FF0000"/>
                </a:solidFill>
                <a:latin typeface="Times New Roman" pitchFamily="18" charset="0"/>
              </a:rPr>
              <a:t>O</a:t>
            </a:r>
            <a:endParaRPr lang="ru-RU" altLang="ru-RU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63" name="Text Box 108"/>
          <p:cNvSpPr txBox="1">
            <a:spLocks noChangeArrowheads="1"/>
          </p:cNvSpPr>
          <p:nvPr/>
        </p:nvSpPr>
        <p:spPr bwMode="auto">
          <a:xfrm>
            <a:off x="3413125" y="3775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sz="2400">
                <a:solidFill>
                  <a:srgbClr val="CC00FF"/>
                </a:solidFill>
                <a:latin typeface="Times New Roman" pitchFamily="18" charset="0"/>
              </a:rPr>
              <a:t>b</a:t>
            </a: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426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6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6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6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6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6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6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6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6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6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6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6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6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6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6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6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6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6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7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7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76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76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7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76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6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76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76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76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76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4" grpId="0" autoUpdateAnimBg="0"/>
      <p:bldP spid="576605" grpId="0" autoUpdateAnimBg="0"/>
      <p:bldP spid="576518" grpId="0" animBg="1" autoUpdateAnimBg="0"/>
      <p:bldP spid="576519" grpId="0" animBg="1"/>
      <p:bldP spid="576520" grpId="0" animBg="1"/>
      <p:bldP spid="576521" grpId="0" animBg="1"/>
      <p:bldP spid="576533" grpId="0" autoUpdateAnimBg="0"/>
      <p:bldP spid="576539" grpId="0" animBg="1"/>
      <p:bldP spid="576540" grpId="0" autoUpdateAnimBg="0"/>
      <p:bldP spid="576541" grpId="0" autoUpdateAnimBg="0"/>
      <p:bldP spid="576542" grpId="0" autoUpdateAnimBg="0"/>
      <p:bldP spid="576551" grpId="0" autoUpdateAnimBg="0"/>
      <p:bldP spid="576552" grpId="0" animBg="1"/>
      <p:bldP spid="576554" grpId="0" autoUpdateAnimBg="0"/>
      <p:bldP spid="576559" grpId="0" animBg="1"/>
      <p:bldP spid="576560" grpId="0" animBg="1"/>
      <p:bldP spid="576561" grpId="0" animBg="1"/>
      <p:bldP spid="576562" grpId="0" autoUpdateAnimBg="0"/>
      <p:bldP spid="57656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Площадь треугольника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A4265"/>
              </a:buClr>
              <a:buFont typeface="Wingdings" pitchFamily="2" charset="2"/>
              <a:buChar char="v"/>
              <a:defRPr/>
            </a:pPr>
            <a:r>
              <a:rPr lang="ru-RU" altLang="ru-RU" i="1" dirty="0" smtClean="0">
                <a:solidFill>
                  <a:schemeClr val="tx2">
                    <a:lumMod val="50000"/>
                  </a:schemeClr>
                </a:solidFill>
              </a:rPr>
              <a:t>Через сторону и высоту.</a:t>
            </a:r>
          </a:p>
          <a:p>
            <a:pPr eaLnBrk="1" hangingPunct="1">
              <a:lnSpc>
                <a:spcPct val="90000"/>
              </a:lnSpc>
              <a:buClr>
                <a:srgbClr val="FA4265"/>
              </a:buClr>
              <a:buFont typeface="Wingdings" pitchFamily="2" charset="2"/>
              <a:buChar char="v"/>
              <a:defRPr/>
            </a:pPr>
            <a:r>
              <a:rPr lang="ru-RU" altLang="ru-RU" i="1" dirty="0" smtClean="0">
                <a:solidFill>
                  <a:schemeClr val="tx2">
                    <a:lumMod val="50000"/>
                  </a:schemeClr>
                </a:solidFill>
              </a:rPr>
              <a:t>Через две стороны и угол между ними.</a:t>
            </a:r>
          </a:p>
          <a:p>
            <a:pPr eaLnBrk="1" hangingPunct="1">
              <a:lnSpc>
                <a:spcPct val="90000"/>
              </a:lnSpc>
              <a:buClr>
                <a:srgbClr val="FA4265"/>
              </a:buClr>
              <a:buFont typeface="Wingdings" pitchFamily="2" charset="2"/>
              <a:buChar char="v"/>
              <a:defRPr/>
            </a:pPr>
            <a:r>
              <a:rPr lang="ru-RU" altLang="ru-RU" i="1" dirty="0" smtClean="0">
                <a:solidFill>
                  <a:schemeClr val="tx2">
                    <a:lumMod val="50000"/>
                  </a:schemeClr>
                </a:solidFill>
              </a:rPr>
              <a:t>Через три стороны.</a:t>
            </a:r>
          </a:p>
          <a:p>
            <a:pPr eaLnBrk="1" hangingPunct="1">
              <a:lnSpc>
                <a:spcPct val="90000"/>
              </a:lnSpc>
              <a:buClr>
                <a:srgbClr val="FA4265"/>
              </a:buClr>
              <a:buFont typeface="Wingdings" pitchFamily="2" charset="2"/>
              <a:buChar char="v"/>
              <a:defRPr/>
            </a:pPr>
            <a:r>
              <a:rPr lang="ru-RU" altLang="ru-RU" i="1" dirty="0" smtClean="0">
                <a:solidFill>
                  <a:schemeClr val="tx2">
                    <a:lumMod val="50000"/>
                  </a:schemeClr>
                </a:solidFill>
              </a:rPr>
              <a:t>Через полупериметр и радиус вписанной окружности.</a:t>
            </a:r>
          </a:p>
          <a:p>
            <a:pPr eaLnBrk="1" hangingPunct="1">
              <a:lnSpc>
                <a:spcPct val="90000"/>
              </a:lnSpc>
              <a:buClr>
                <a:srgbClr val="FA4265"/>
              </a:buClr>
              <a:buFont typeface="Wingdings" pitchFamily="2" charset="2"/>
              <a:buChar char="v"/>
              <a:defRPr/>
            </a:pPr>
            <a:r>
              <a:rPr lang="ru-RU" altLang="ru-RU" i="1" dirty="0" smtClean="0">
                <a:solidFill>
                  <a:schemeClr val="tx2">
                    <a:lumMod val="50000"/>
                  </a:schemeClr>
                </a:solidFill>
              </a:rPr>
              <a:t>Через произведение сторон и радиус описанной окружности.</a:t>
            </a:r>
          </a:p>
        </p:txBody>
      </p:sp>
      <p:sp>
        <p:nvSpPr>
          <p:cNvPr id="1536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4572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856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5113" y="2413000"/>
            <a:ext cx="457200" cy="4572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8568" name="AutoShape 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5750" y="4005263"/>
            <a:ext cx="457200" cy="4572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8569" name="AutoShape 9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" y="4724400"/>
            <a:ext cx="457200" cy="4572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8570" name="AutoShape 1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5750" y="5499100"/>
            <a:ext cx="457200" cy="4572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536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324600"/>
            <a:ext cx="3810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5370" name="AutoShape 12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324600"/>
            <a:ext cx="3810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8573" name="AutoShape 13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5750" y="3213100"/>
            <a:ext cx="457200" cy="4572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6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8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8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8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8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8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8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8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8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8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2" grpId="0" autoUpdateAnimBg="0"/>
      <p:bldP spid="578563" grpId="0" build="p" autoUpdateAnimBg="0" advAuto="1000"/>
      <p:bldP spid="578565" grpId="0" animBg="1"/>
      <p:bldP spid="578568" grpId="0" animBg="1"/>
      <p:bldP spid="578569" grpId="0" animBg="1"/>
      <p:bldP spid="578570" grpId="0" animBg="1"/>
      <p:bldP spid="5785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u="sng" smtClean="0">
                <a:solidFill>
                  <a:srgbClr val="FF0000"/>
                </a:solidFill>
              </a:rPr>
              <a:t>Площадь треугольника </a:t>
            </a:r>
            <a:br>
              <a:rPr lang="ru-RU" altLang="ru-RU" u="sng" smtClean="0">
                <a:solidFill>
                  <a:srgbClr val="FF0000"/>
                </a:solidFill>
              </a:rPr>
            </a:br>
            <a:r>
              <a:rPr lang="ru-RU" altLang="ru-RU" u="sng" smtClean="0">
                <a:solidFill>
                  <a:srgbClr val="FF0000"/>
                </a:solidFill>
              </a:rPr>
              <a:t>через сторону и высоту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80612" name="Line 4"/>
          <p:cNvSpPr>
            <a:spLocks noChangeShapeType="1"/>
          </p:cNvSpPr>
          <p:nvPr/>
        </p:nvSpPr>
        <p:spPr bwMode="auto">
          <a:xfrm flipV="1">
            <a:off x="914400" y="2514600"/>
            <a:ext cx="1447800" cy="3048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80613" name="Line 5"/>
          <p:cNvSpPr>
            <a:spLocks noChangeShapeType="1"/>
          </p:cNvSpPr>
          <p:nvPr/>
        </p:nvSpPr>
        <p:spPr bwMode="auto">
          <a:xfrm>
            <a:off x="2362200" y="2514600"/>
            <a:ext cx="2438400" cy="3048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914400" y="55626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80615" name="Line 7"/>
          <p:cNvSpPr>
            <a:spLocks noChangeShapeType="1"/>
          </p:cNvSpPr>
          <p:nvPr/>
        </p:nvSpPr>
        <p:spPr bwMode="auto">
          <a:xfrm>
            <a:off x="2362200" y="2514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2476500" y="5527675"/>
            <a:ext cx="39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b="1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ru-RU" altLang="ru-RU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2498725" y="4156075"/>
            <a:ext cx="5492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b="1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altLang="ru-RU" b="1" baseline="-25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ru-RU" altLang="ru-RU" b="1" baseline="-250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80618" name="Rectangle 10"/>
          <p:cNvSpPr>
            <a:spLocks noChangeArrowheads="1"/>
          </p:cNvSpPr>
          <p:nvPr/>
        </p:nvSpPr>
        <p:spPr bwMode="auto">
          <a:xfrm>
            <a:off x="2362200" y="5334000"/>
            <a:ext cx="228600" cy="228600"/>
          </a:xfrm>
          <a:prstGeom prst="rect">
            <a:avLst/>
          </a:prstGeom>
          <a:solidFill>
            <a:srgbClr val="FA42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6395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80625" name="Object 17"/>
          <p:cNvGraphicFramePr>
            <a:graphicFrameLocks noChangeAspect="1"/>
          </p:cNvGraphicFramePr>
          <p:nvPr/>
        </p:nvGraphicFramePr>
        <p:xfrm>
          <a:off x="5410200" y="2438400"/>
          <a:ext cx="225742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Microsoft Equation 3.0" r:id="rId10" imgW="609336" imgH="393529" progId="Equation.3">
                  <p:embed/>
                </p:oleObj>
              </mc:Choice>
              <mc:Fallback>
                <p:oleObj name="Microsoft Equation 3.0" r:id="rId10" imgW="6093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438400"/>
                        <a:ext cx="2257425" cy="1600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9771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06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0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0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0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7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0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0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1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80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0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0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0" grpId="0" autoUpdateAnimBg="0"/>
      <p:bldP spid="580611" grpId="0" build="p" autoUpdateAnimBg="0" advAuto="0"/>
      <p:bldP spid="580612" grpId="0" animBg="1"/>
      <p:bldP spid="580613" grpId="0" animBg="1"/>
      <p:bldP spid="580614" grpId="0" animBg="1"/>
      <p:bldP spid="580615" grpId="0" animBg="1"/>
      <p:bldP spid="580616" grpId="0" autoUpdateAnimBg="0"/>
      <p:bldP spid="580617" grpId="0" autoUpdateAnimBg="0"/>
      <p:bldP spid="5806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8350"/>
            <a:ext cx="7696200" cy="1289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Площадь треугольника </a:t>
            </a:r>
            <a:br>
              <a:rPr lang="ru-RU" altLang="ru-RU" b="1" smtClean="0">
                <a:solidFill>
                  <a:srgbClr val="FF0000"/>
                </a:solidFill>
              </a:rPr>
            </a:br>
            <a:r>
              <a:rPr lang="ru-RU" altLang="ru-RU" b="1" smtClean="0">
                <a:solidFill>
                  <a:srgbClr val="FF0000"/>
                </a:solidFill>
              </a:rPr>
              <a:t>через две стороны и угол меду ними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81636" name="Line 4"/>
          <p:cNvSpPr>
            <a:spLocks noChangeShapeType="1"/>
          </p:cNvSpPr>
          <p:nvPr/>
        </p:nvSpPr>
        <p:spPr bwMode="auto">
          <a:xfrm flipV="1">
            <a:off x="914400" y="3124200"/>
            <a:ext cx="914400" cy="2514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81637" name="Line 5"/>
          <p:cNvSpPr>
            <a:spLocks noChangeShapeType="1"/>
          </p:cNvSpPr>
          <p:nvPr/>
        </p:nvSpPr>
        <p:spPr bwMode="auto">
          <a:xfrm>
            <a:off x="1828800" y="3124200"/>
            <a:ext cx="2286000" cy="2514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81638" name="Line 6"/>
          <p:cNvSpPr>
            <a:spLocks noChangeShapeType="1"/>
          </p:cNvSpPr>
          <p:nvPr/>
        </p:nvSpPr>
        <p:spPr bwMode="auto">
          <a:xfrm flipV="1">
            <a:off x="914400" y="56388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81641" name="Text Box 9"/>
          <p:cNvSpPr txBox="1">
            <a:spLocks noChangeArrowheads="1"/>
          </p:cNvSpPr>
          <p:nvPr/>
        </p:nvSpPr>
        <p:spPr bwMode="auto">
          <a:xfrm>
            <a:off x="2422525" y="5680075"/>
            <a:ext cx="412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b="1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ru-RU" altLang="ru-RU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81642" name="Text Box 10"/>
          <p:cNvSpPr txBox="1">
            <a:spLocks noChangeArrowheads="1"/>
          </p:cNvSpPr>
          <p:nvPr/>
        </p:nvSpPr>
        <p:spPr bwMode="auto">
          <a:xfrm>
            <a:off x="3032125" y="4003675"/>
            <a:ext cx="3667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b="1">
                <a:solidFill>
                  <a:srgbClr val="FF0000"/>
                </a:solidFill>
                <a:latin typeface="Times New Roman" pitchFamily="18" charset="0"/>
              </a:rPr>
              <a:t>c</a:t>
            </a:r>
            <a:endParaRPr lang="ru-RU" altLang="ru-RU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81644" name="Text Box 12"/>
          <p:cNvSpPr txBox="1">
            <a:spLocks noChangeArrowheads="1"/>
          </p:cNvSpPr>
          <p:nvPr/>
        </p:nvSpPr>
        <p:spPr bwMode="auto">
          <a:xfrm>
            <a:off x="684213" y="4079875"/>
            <a:ext cx="7334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ru-RU" altLang="ru-RU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418" name="AutoShape 16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4572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81650" name="Text Box 18"/>
          <p:cNvSpPr txBox="1">
            <a:spLocks noChangeArrowheads="1"/>
          </p:cNvSpPr>
          <p:nvPr/>
        </p:nvSpPr>
        <p:spPr bwMode="auto">
          <a:xfrm>
            <a:off x="4365625" y="28876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81651" name="Object 19"/>
          <p:cNvGraphicFramePr>
            <a:graphicFrameLocks noChangeAspect="1"/>
          </p:cNvGraphicFramePr>
          <p:nvPr/>
        </p:nvGraphicFramePr>
        <p:xfrm>
          <a:off x="4495800" y="2406650"/>
          <a:ext cx="3886200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Microsoft Equation 3.0" r:id="rId11" imgW="875920" imgH="393529" progId="Equation.3">
                  <p:embed/>
                </p:oleObj>
              </mc:Choice>
              <mc:Fallback>
                <p:oleObj name="Microsoft Equation 3.0" r:id="rId11" imgW="87592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406650"/>
                        <a:ext cx="3886200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1652" name="Line 20"/>
          <p:cNvSpPr>
            <a:spLocks noChangeShapeType="1"/>
          </p:cNvSpPr>
          <p:nvPr/>
        </p:nvSpPr>
        <p:spPr bwMode="auto">
          <a:xfrm>
            <a:off x="1066800" y="5334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581654" name="Object 22"/>
          <p:cNvGraphicFramePr>
            <a:graphicFrameLocks noChangeAspect="1"/>
          </p:cNvGraphicFramePr>
          <p:nvPr/>
        </p:nvGraphicFramePr>
        <p:xfrm>
          <a:off x="1219200" y="5105400"/>
          <a:ext cx="2984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Microsoft Equation 3.0" r:id="rId13" imgW="126780" imgH="164814" progId="Equation.3">
                  <p:embed/>
                </p:oleObj>
              </mc:Choice>
              <mc:Fallback>
                <p:oleObj name="Microsoft Equation 3.0" r:id="rId13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105400"/>
                        <a:ext cx="2984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698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1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1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1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1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1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1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1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1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1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1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1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1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1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1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81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1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1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81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4" grpId="0" autoUpdateAnimBg="0"/>
      <p:bldP spid="581635" grpId="0" build="p" autoUpdateAnimBg="0" advAuto="0"/>
      <p:bldP spid="581636" grpId="0" animBg="1"/>
      <p:bldP spid="581637" grpId="0" animBg="1"/>
      <p:bldP spid="581638" grpId="0" animBg="1"/>
      <p:bldP spid="581641" grpId="0" autoUpdateAnimBg="0"/>
      <p:bldP spid="581642" grpId="0" autoUpdateAnimBg="0"/>
      <p:bldP spid="581644" grpId="0" autoUpdateAnimBg="0"/>
      <p:bldP spid="581650" grpId="0" autoUpdateAnimBg="0"/>
      <p:bldP spid="5816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ФОРМУЛА ГЕРОНА</a:t>
            </a:r>
          </a:p>
        </p:txBody>
      </p:sp>
      <p:sp>
        <p:nvSpPr>
          <p:cNvPr id="582676" name="Rectangle 20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077200" cy="39624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kumimoji="1" lang="ru-RU" altLang="ru-RU" sz="2400" smtClean="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82660" name="Line 4"/>
          <p:cNvSpPr>
            <a:spLocks noChangeShapeType="1"/>
          </p:cNvSpPr>
          <p:nvPr/>
        </p:nvSpPr>
        <p:spPr bwMode="auto">
          <a:xfrm flipV="1">
            <a:off x="1143000" y="2895600"/>
            <a:ext cx="914400" cy="251460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582661" name="Line 5"/>
          <p:cNvSpPr>
            <a:spLocks noChangeShapeType="1"/>
          </p:cNvSpPr>
          <p:nvPr/>
        </p:nvSpPr>
        <p:spPr bwMode="auto">
          <a:xfrm>
            <a:off x="2057400" y="2895600"/>
            <a:ext cx="1981200" cy="251460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582662" name="Line 6"/>
          <p:cNvSpPr>
            <a:spLocks noChangeShapeType="1"/>
          </p:cNvSpPr>
          <p:nvPr/>
        </p:nvSpPr>
        <p:spPr bwMode="auto">
          <a:xfrm>
            <a:off x="1143000" y="5410200"/>
            <a:ext cx="2895600" cy="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582663" name="Text Box 7"/>
          <p:cNvSpPr txBox="1">
            <a:spLocks noChangeArrowheads="1"/>
          </p:cNvSpPr>
          <p:nvPr/>
        </p:nvSpPr>
        <p:spPr bwMode="auto">
          <a:xfrm>
            <a:off x="900113" y="3927475"/>
            <a:ext cx="7699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b="1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ru-RU" altLang="ru-RU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82664" name="Text Box 8"/>
          <p:cNvSpPr txBox="1">
            <a:spLocks noChangeArrowheads="1"/>
          </p:cNvSpPr>
          <p:nvPr/>
        </p:nvSpPr>
        <p:spPr bwMode="auto">
          <a:xfrm>
            <a:off x="3260725" y="3851275"/>
            <a:ext cx="412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b="1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ru-RU" altLang="ru-RU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82665" name="Text Box 9"/>
          <p:cNvSpPr txBox="1">
            <a:spLocks noChangeArrowheads="1"/>
          </p:cNvSpPr>
          <p:nvPr/>
        </p:nvSpPr>
        <p:spPr bwMode="auto">
          <a:xfrm>
            <a:off x="2422525" y="5451475"/>
            <a:ext cx="3667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b="1">
                <a:solidFill>
                  <a:srgbClr val="FF0000"/>
                </a:solidFill>
                <a:latin typeface="Times New Roman" pitchFamily="18" charset="0"/>
              </a:rPr>
              <a:t>c</a:t>
            </a:r>
            <a:endParaRPr lang="ru-RU" altLang="ru-RU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82666" name="Text Box 10"/>
          <p:cNvSpPr txBox="1">
            <a:spLocks noChangeArrowheads="1"/>
          </p:cNvSpPr>
          <p:nvPr/>
        </p:nvSpPr>
        <p:spPr bwMode="auto">
          <a:xfrm>
            <a:off x="5089525" y="3394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 b="1">
              <a:latin typeface="Times New Roman" pitchFamily="18" charset="0"/>
            </a:endParaRPr>
          </a:p>
        </p:txBody>
      </p:sp>
      <p:sp>
        <p:nvSpPr>
          <p:cNvPr id="18443" name="AutoShape 1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6096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4327525" y="2555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82670" name="Object 14"/>
          <p:cNvGraphicFramePr>
            <a:graphicFrameLocks noChangeAspect="1"/>
          </p:cNvGraphicFramePr>
          <p:nvPr/>
        </p:nvGraphicFramePr>
        <p:xfrm>
          <a:off x="3429000" y="2514600"/>
          <a:ext cx="5029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Microsoft Equation 3.0" r:id="rId11" imgW="1790700" imgH="254000" progId="Equation.3">
                  <p:embed/>
                </p:oleObj>
              </mc:Choice>
              <mc:Fallback>
                <p:oleObj name="Microsoft Equation 3.0" r:id="rId11" imgW="17907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14600"/>
                        <a:ext cx="5029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Text Box 21"/>
          <p:cNvSpPr txBox="1">
            <a:spLocks noChangeArrowheads="1"/>
          </p:cNvSpPr>
          <p:nvPr/>
        </p:nvSpPr>
        <p:spPr bwMode="auto">
          <a:xfrm>
            <a:off x="5089525" y="3851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82678" name="Object 22"/>
          <p:cNvGraphicFramePr>
            <a:graphicFrameLocks noChangeAspect="1"/>
          </p:cNvGraphicFramePr>
          <p:nvPr/>
        </p:nvGraphicFramePr>
        <p:xfrm>
          <a:off x="5410200" y="3962400"/>
          <a:ext cx="216535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Формула" r:id="rId13" imgW="825500" imgH="393700" progId="Equation.3">
                  <p:embed/>
                </p:oleObj>
              </mc:Choice>
              <mc:Fallback>
                <p:oleObj name="Формула" r:id="rId13" imgW="825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962400"/>
                        <a:ext cx="216535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2680" name="Text Box 24"/>
          <p:cNvSpPr txBox="1">
            <a:spLocks noChangeArrowheads="1"/>
          </p:cNvSpPr>
          <p:nvPr/>
        </p:nvSpPr>
        <p:spPr bwMode="auto">
          <a:xfrm>
            <a:off x="4556125" y="4267200"/>
            <a:ext cx="60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>
                <a:solidFill>
                  <a:srgbClr val="CC00FF"/>
                </a:solidFill>
                <a:latin typeface="Times New Roman" pitchFamily="18" charset="0"/>
              </a:rPr>
              <a:t>где</a:t>
            </a:r>
          </a:p>
        </p:txBody>
      </p:sp>
    </p:spTree>
    <p:extLst>
      <p:ext uri="{BB962C8B-B14F-4D97-AF65-F5344CB8AC3E}">
        <p14:creationId xmlns:p14="http://schemas.microsoft.com/office/powerpoint/2010/main" val="2394481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2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2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2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2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2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2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2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2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2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2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2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2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2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2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2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2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2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82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2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2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2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58" grpId="0" autoUpdateAnimBg="0"/>
      <p:bldP spid="582676" grpId="0" build="p" autoUpdateAnimBg="0" advAuto="0"/>
      <p:bldP spid="582663" grpId="0" autoUpdateAnimBg="0"/>
      <p:bldP spid="582664" grpId="0" autoUpdateAnimBg="0"/>
      <p:bldP spid="582665" grpId="0" autoUpdateAnimBg="0"/>
      <p:bldP spid="582666" grpId="0" autoUpdateAnimBg="0"/>
      <p:bldP spid="58268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0000"/>
                </a:solidFill>
              </a:rPr>
              <a:t>Площадь треугольника </a:t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sz="3600" b="1" dirty="0" smtClean="0">
                <a:solidFill>
                  <a:srgbClr val="FF0000"/>
                </a:solidFill>
              </a:rPr>
              <a:t>через </a:t>
            </a:r>
            <a:r>
              <a:rPr lang="ru-RU" alt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полупериметр 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и </a:t>
            </a:r>
            <a:r>
              <a:rPr lang="ru-RU" alt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радиус вписанной окружности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83684" name="Oval 4"/>
          <p:cNvSpPr>
            <a:spLocks noChangeArrowheads="1"/>
          </p:cNvSpPr>
          <p:nvPr/>
        </p:nvSpPr>
        <p:spPr bwMode="auto">
          <a:xfrm>
            <a:off x="1600200" y="3581400"/>
            <a:ext cx="1600200" cy="1600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83686" name="Line 6"/>
          <p:cNvSpPr>
            <a:spLocks noChangeShapeType="1"/>
          </p:cNvSpPr>
          <p:nvPr/>
        </p:nvSpPr>
        <p:spPr bwMode="auto">
          <a:xfrm flipV="1">
            <a:off x="990600" y="2895600"/>
            <a:ext cx="1371600" cy="2209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83687" name="Line 7"/>
          <p:cNvSpPr>
            <a:spLocks noChangeShapeType="1"/>
          </p:cNvSpPr>
          <p:nvPr/>
        </p:nvSpPr>
        <p:spPr bwMode="auto">
          <a:xfrm>
            <a:off x="2362200" y="2895600"/>
            <a:ext cx="1600200" cy="2362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83688" name="Line 8"/>
          <p:cNvSpPr>
            <a:spLocks noChangeShapeType="1"/>
          </p:cNvSpPr>
          <p:nvPr/>
        </p:nvSpPr>
        <p:spPr bwMode="auto">
          <a:xfrm>
            <a:off x="990600" y="5105400"/>
            <a:ext cx="2971800" cy="152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83689" name="Text Box 9"/>
          <p:cNvSpPr txBox="1">
            <a:spLocks noChangeArrowheads="1"/>
          </p:cNvSpPr>
          <p:nvPr/>
        </p:nvSpPr>
        <p:spPr bwMode="auto">
          <a:xfrm>
            <a:off x="2270125" y="5222875"/>
            <a:ext cx="3667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b="1">
                <a:solidFill>
                  <a:srgbClr val="FF0000"/>
                </a:solidFill>
                <a:latin typeface="Times New Roman" pitchFamily="18" charset="0"/>
              </a:rPr>
              <a:t>c</a:t>
            </a:r>
            <a:endParaRPr lang="ru-RU" altLang="ru-RU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83690" name="Text Box 10"/>
          <p:cNvSpPr txBox="1">
            <a:spLocks noChangeArrowheads="1"/>
          </p:cNvSpPr>
          <p:nvPr/>
        </p:nvSpPr>
        <p:spPr bwMode="auto">
          <a:xfrm>
            <a:off x="990600" y="3698875"/>
            <a:ext cx="755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b="1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ru-RU" altLang="ru-RU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83691" name="Text Box 11"/>
          <p:cNvSpPr txBox="1">
            <a:spLocks noChangeArrowheads="1"/>
          </p:cNvSpPr>
          <p:nvPr/>
        </p:nvSpPr>
        <p:spPr bwMode="auto">
          <a:xfrm>
            <a:off x="3260725" y="3698875"/>
            <a:ext cx="412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b="1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ru-RU" altLang="ru-RU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83692" name="Oval 12"/>
          <p:cNvSpPr>
            <a:spLocks noChangeArrowheads="1"/>
          </p:cNvSpPr>
          <p:nvPr/>
        </p:nvSpPr>
        <p:spPr bwMode="auto">
          <a:xfrm>
            <a:off x="2362200" y="4343400"/>
            <a:ext cx="76200" cy="76200"/>
          </a:xfrm>
          <a:prstGeom prst="ellipse">
            <a:avLst/>
          </a:prstGeom>
          <a:solidFill>
            <a:srgbClr val="FA42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83693" name="Line 13"/>
          <p:cNvSpPr>
            <a:spLocks noChangeShapeType="1"/>
          </p:cNvSpPr>
          <p:nvPr/>
        </p:nvSpPr>
        <p:spPr bwMode="auto">
          <a:xfrm flipV="1">
            <a:off x="2438400" y="3886200"/>
            <a:ext cx="609600" cy="4572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83694" name="Text Box 14"/>
          <p:cNvSpPr txBox="1">
            <a:spLocks noChangeArrowheads="1"/>
          </p:cNvSpPr>
          <p:nvPr/>
        </p:nvSpPr>
        <p:spPr bwMode="auto">
          <a:xfrm>
            <a:off x="2400300" y="3581400"/>
            <a:ext cx="4651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b="1">
                <a:solidFill>
                  <a:srgbClr val="FF0000"/>
                </a:solidFill>
                <a:latin typeface="Times New Roman" pitchFamily="18" charset="0"/>
              </a:rPr>
              <a:t>r</a:t>
            </a:r>
            <a:endParaRPr lang="ru-RU" altLang="ru-RU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5165725" y="2784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 b="1">
              <a:latin typeface="Times New Roman" pitchFamily="18" charset="0"/>
            </a:endParaRPr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5165725" y="4232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19472" name="AutoShape 1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324600"/>
            <a:ext cx="4572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9473" name="Text Box 19"/>
          <p:cNvSpPr txBox="1">
            <a:spLocks noChangeArrowheads="1"/>
          </p:cNvSpPr>
          <p:nvPr/>
        </p:nvSpPr>
        <p:spPr bwMode="auto">
          <a:xfrm>
            <a:off x="5089525" y="2479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83700" name="Object 20"/>
          <p:cNvGraphicFramePr>
            <a:graphicFrameLocks noChangeAspect="1"/>
          </p:cNvGraphicFramePr>
          <p:nvPr/>
        </p:nvGraphicFramePr>
        <p:xfrm>
          <a:off x="5181600" y="2514600"/>
          <a:ext cx="2590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Формула" r:id="rId14" imgW="494870" imgH="203024" progId="Equation.3">
                  <p:embed/>
                </p:oleObj>
              </mc:Choice>
              <mc:Fallback>
                <p:oleObj name="Формула" r:id="rId14" imgW="494870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514600"/>
                        <a:ext cx="2590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03" name="Object 23"/>
          <p:cNvGraphicFramePr>
            <a:graphicFrameLocks noChangeAspect="1"/>
          </p:cNvGraphicFramePr>
          <p:nvPr/>
        </p:nvGraphicFramePr>
        <p:xfrm>
          <a:off x="5791200" y="3733800"/>
          <a:ext cx="216535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Формула" r:id="rId16" imgW="825500" imgH="393700" progId="Equation.3">
                  <p:embed/>
                </p:oleObj>
              </mc:Choice>
              <mc:Fallback>
                <p:oleObj name="Формула" r:id="rId16" imgW="825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733800"/>
                        <a:ext cx="216535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0" name="Text Box 30"/>
          <p:cNvSpPr txBox="1">
            <a:spLocks noChangeArrowheads="1"/>
          </p:cNvSpPr>
          <p:nvPr/>
        </p:nvSpPr>
        <p:spPr bwMode="auto">
          <a:xfrm>
            <a:off x="4953000" y="4038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8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>
                <a:solidFill>
                  <a:srgbClr val="CC00FF"/>
                </a:solidFill>
                <a:latin typeface="Times New Roman" pitchFamily="18" charset="0"/>
              </a:rPr>
              <a:t>где</a:t>
            </a:r>
          </a:p>
        </p:txBody>
      </p:sp>
    </p:spTree>
    <p:extLst>
      <p:ext uri="{BB962C8B-B14F-4D97-AF65-F5344CB8AC3E}">
        <p14:creationId xmlns:p14="http://schemas.microsoft.com/office/powerpoint/2010/main" val="2716991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6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3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9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83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3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3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3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6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58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3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3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3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5837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3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3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3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3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2" grpId="0" autoUpdateAnimBg="0"/>
      <p:bldP spid="583683" grpId="0" build="p" autoUpdateAnimBg="0"/>
      <p:bldP spid="583684" grpId="0" animBg="1"/>
      <p:bldP spid="583686" grpId="0" animBg="1"/>
      <p:bldP spid="583687" grpId="0" animBg="1"/>
      <p:bldP spid="583688" grpId="0" animBg="1"/>
      <p:bldP spid="583689" grpId="0" autoUpdateAnimBg="0"/>
      <p:bldP spid="583690" grpId="0" autoUpdateAnimBg="0"/>
      <p:bldP spid="583691" grpId="0" autoUpdateAnimBg="0"/>
      <p:bldP spid="583692" grpId="0" animBg="1"/>
      <p:bldP spid="583693" grpId="0" animBg="1"/>
      <p:bldP spid="583694" grpId="0" autoUpdateAnimBg="0"/>
      <p:bldP spid="58371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sz="6600" b="1" dirty="0" smtClean="0">
                <a:solidFill>
                  <a:srgbClr val="C00000"/>
                </a:solidFill>
              </a:rPr>
              <a:t>РЕШЕНИЕ      </a:t>
            </a:r>
          </a:p>
          <a:p>
            <a:pPr eaLnBrk="1" hangingPunct="1">
              <a:defRPr/>
            </a:pPr>
            <a:r>
              <a:rPr lang="ru-RU" sz="6600" b="1" dirty="0" smtClean="0">
                <a:solidFill>
                  <a:srgbClr val="C00000"/>
                </a:solidFill>
              </a:rPr>
              <a:t>            ЗАДАЧ</a:t>
            </a:r>
          </a:p>
        </p:txBody>
      </p:sp>
    </p:spTree>
    <p:extLst>
      <p:ext uri="{BB962C8B-B14F-4D97-AF65-F5344CB8AC3E}">
        <p14:creationId xmlns:p14="http://schemas.microsoft.com/office/powerpoint/2010/main" val="263267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dirty="0" smtClean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№1</a:t>
            </a:r>
          </a:p>
        </p:txBody>
      </p:sp>
      <p:sp>
        <p:nvSpPr>
          <p:cNvPr id="585734" name="Text Box 6"/>
          <p:cNvSpPr txBox="1">
            <a:spLocks noChangeArrowheads="1"/>
          </p:cNvSpPr>
          <p:nvPr/>
        </p:nvSpPr>
        <p:spPr bwMode="auto">
          <a:xfrm>
            <a:off x="609600" y="2784475"/>
            <a:ext cx="85344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3200" b="1" i="1" dirty="0">
                <a:solidFill>
                  <a:schemeClr val="tx2">
                    <a:lumMod val="50000"/>
                  </a:schemeClr>
                </a:solidFill>
              </a:rPr>
              <a:t>У треугольника со сторонами 8см и 4 см проведены высоты к этим сторонам. Высота, проведенная к стороне 8 см, равна 3 </a:t>
            </a:r>
            <a:r>
              <a:rPr lang="ru-RU" altLang="ru-RU" sz="3200" b="1" i="1" dirty="0" err="1">
                <a:solidFill>
                  <a:schemeClr val="tx2">
                    <a:lumMod val="50000"/>
                  </a:schemeClr>
                </a:solidFill>
              </a:rPr>
              <a:t>см.Чему</a:t>
            </a:r>
            <a:r>
              <a:rPr lang="ru-RU" altLang="ru-RU" sz="3200" b="1" i="1" dirty="0">
                <a:solidFill>
                  <a:schemeClr val="tx2">
                    <a:lumMod val="50000"/>
                  </a:schemeClr>
                </a:solidFill>
              </a:rPr>
              <a:t> равна высота проведенная к стороне 4 см?</a:t>
            </a:r>
          </a:p>
          <a:p>
            <a:pPr>
              <a:defRPr/>
            </a:pPr>
            <a:endParaRPr lang="ru-RU" altLang="ru-RU" b="1" i="1" dirty="0">
              <a:solidFill>
                <a:srgbClr val="7E03C3"/>
              </a:solidFill>
            </a:endParaRPr>
          </a:p>
        </p:txBody>
      </p:sp>
      <p:sp>
        <p:nvSpPr>
          <p:cNvPr id="585736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4824413"/>
            <a:ext cx="938212" cy="884237"/>
          </a:xfrm>
          <a:prstGeom prst="actionButtonHelp">
            <a:avLst/>
          </a:prstGeom>
          <a:gradFill rotWithShape="0">
            <a:gsLst>
              <a:gs pos="0">
                <a:srgbClr val="F93F67"/>
              </a:gs>
              <a:gs pos="100000">
                <a:srgbClr val="731D3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22534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248400"/>
            <a:ext cx="4572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22535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4572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22536" name="AutoShape 1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2000" y="62484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18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5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5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5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857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0" grpId="0" autoUpdateAnimBg="0"/>
      <p:bldP spid="585731" grpId="0" build="p" autoUpdateAnimBg="0" advAuto="0"/>
      <p:bldP spid="585734" grpId="0" autoUpdateAnimBg="0"/>
      <p:bldP spid="5857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8350"/>
            <a:ext cx="7543800" cy="831850"/>
          </a:xfrm>
        </p:spPr>
        <p:txBody>
          <a:bodyPr/>
          <a:lstStyle/>
          <a:p>
            <a:pPr eaLnBrk="1" hangingPunct="1"/>
            <a:r>
              <a:rPr lang="ru-RU" altLang="ru-RU" b="1" u="sng" smtClean="0">
                <a:solidFill>
                  <a:srgbClr val="002060"/>
                </a:solidFill>
              </a:rPr>
              <a:t>План урока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2209800" lvl="4" indent="-381000" eaLnBrk="1" hangingPunct="1">
              <a:buFontTx/>
              <a:buNone/>
            </a:pPr>
            <a:r>
              <a:rPr lang="ru-RU" altLang="ru-RU" b="1" i="1" dirty="0" smtClean="0">
                <a:solidFill>
                  <a:srgbClr val="C00000"/>
                </a:solidFill>
              </a:rPr>
              <a:t>1.	Повторение</a:t>
            </a:r>
          </a:p>
          <a:p>
            <a:pPr marL="2209800" lvl="4" indent="-381000" eaLnBrk="1" hangingPunct="1">
              <a:buFontTx/>
              <a:buChar char="•"/>
            </a:pPr>
            <a:r>
              <a:rPr lang="ru-RU" altLang="ru-RU" b="1" i="1" dirty="0" smtClean="0"/>
              <a:t>Виды треугольников</a:t>
            </a:r>
          </a:p>
          <a:p>
            <a:pPr marL="2209800" lvl="4" indent="-381000" eaLnBrk="1" hangingPunct="1">
              <a:buFontTx/>
              <a:buChar char="•"/>
            </a:pPr>
            <a:r>
              <a:rPr lang="ru-RU" altLang="ru-RU" b="1" i="1" dirty="0" smtClean="0"/>
              <a:t>Замечательные линии треугольника</a:t>
            </a:r>
          </a:p>
          <a:p>
            <a:pPr marL="2209800" lvl="4" indent="-381000" eaLnBrk="1" hangingPunct="1">
              <a:buFontTx/>
              <a:buChar char="•"/>
            </a:pPr>
            <a:r>
              <a:rPr lang="ru-RU" altLang="ru-RU" b="1" i="1" dirty="0" smtClean="0"/>
              <a:t>Свойства треугольников</a:t>
            </a:r>
          </a:p>
          <a:p>
            <a:pPr marL="2209800" lvl="4" indent="-381000" eaLnBrk="1" hangingPunct="1">
              <a:buFontTx/>
              <a:buChar char="•"/>
            </a:pPr>
            <a:r>
              <a:rPr lang="ru-RU" altLang="ru-RU" b="1" i="1" dirty="0" smtClean="0"/>
              <a:t>Соотношение сторон и углов треугольника</a:t>
            </a:r>
          </a:p>
          <a:p>
            <a:pPr marL="2209800" lvl="4" indent="-381000" eaLnBrk="1" hangingPunct="1">
              <a:buFontTx/>
              <a:buChar char="•"/>
            </a:pPr>
            <a:r>
              <a:rPr lang="ru-RU" altLang="ru-RU" b="1" i="1" dirty="0" smtClean="0"/>
              <a:t>Площадь треугольника</a:t>
            </a:r>
          </a:p>
          <a:p>
            <a:pPr marL="2209800" lvl="4" indent="-381000" eaLnBrk="1" hangingPunct="1">
              <a:buFontTx/>
              <a:buNone/>
            </a:pPr>
            <a:r>
              <a:rPr lang="ru-RU" altLang="ru-RU" b="1" i="1" dirty="0" smtClean="0">
                <a:solidFill>
                  <a:srgbClr val="C00000"/>
                </a:solidFill>
              </a:rPr>
              <a:t>2.	 Решение задач .</a:t>
            </a:r>
          </a:p>
          <a:p>
            <a:pPr marL="2209800" lvl="4" indent="-381000" eaLnBrk="1" hangingPunct="1">
              <a:buFontTx/>
              <a:buNone/>
            </a:pPr>
            <a:r>
              <a:rPr lang="ru-RU" altLang="ru-RU" b="1" i="1" dirty="0" smtClean="0">
                <a:solidFill>
                  <a:srgbClr val="C00000"/>
                </a:solidFill>
              </a:rPr>
              <a:t>3. Самостоятельная работа</a:t>
            </a:r>
            <a:endParaRPr lang="en-US" altLang="ru-RU" b="1" i="1" dirty="0" smtClean="0">
              <a:solidFill>
                <a:srgbClr val="C00000"/>
              </a:solidFill>
            </a:endParaRPr>
          </a:p>
          <a:p>
            <a:pPr marL="2209800" lvl="4" indent="-381000" eaLnBrk="1" hangingPunct="1">
              <a:buFontTx/>
              <a:buNone/>
            </a:pPr>
            <a:r>
              <a:rPr lang="ru-RU" altLang="ru-RU" b="1" i="1" dirty="0" smtClean="0">
                <a:solidFill>
                  <a:srgbClr val="C00000"/>
                </a:solidFill>
              </a:rPr>
              <a:t>4.	 Подведение итогов</a:t>
            </a:r>
          </a:p>
          <a:p>
            <a:pPr marL="2209800" lvl="4" indent="-381000" eaLnBrk="1" hangingPunct="1">
              <a:buFontTx/>
              <a:buNone/>
            </a:pPr>
            <a:endParaRPr lang="ru-RU" altLang="ru-RU" sz="1800" b="1" i="1" dirty="0" smtClean="0">
              <a:solidFill>
                <a:srgbClr val="5325FB"/>
              </a:solidFill>
            </a:endParaRPr>
          </a:p>
          <a:p>
            <a:pPr marL="2209800" lvl="4" indent="-381000" eaLnBrk="1" hangingPunct="1">
              <a:buFontTx/>
              <a:buAutoNum type="arabicPeriod"/>
            </a:pPr>
            <a:endParaRPr lang="ru-RU" altLang="ru-RU" sz="1800" i="1" dirty="0" smtClean="0">
              <a:solidFill>
                <a:srgbClr val="5325FB"/>
              </a:solidFill>
            </a:endParaRPr>
          </a:p>
        </p:txBody>
      </p:sp>
      <p:sp>
        <p:nvSpPr>
          <p:cNvPr id="410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248400"/>
            <a:ext cx="4572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4101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902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72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6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6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6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8" grpId="0" autoUpdateAnimBg="0"/>
      <p:bldP spid="567299" grpId="0" build="p" autoUpdateAnimBg="0" advAuto="1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8350"/>
            <a:ext cx="4724400" cy="755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</a:rPr>
              <a:t>Задача №2</a:t>
            </a:r>
          </a:p>
        </p:txBody>
      </p:sp>
      <p:sp>
        <p:nvSpPr>
          <p:cNvPr id="587781" name="Text Box 5"/>
          <p:cNvSpPr txBox="1">
            <a:spLocks noGrp="1" noChangeArrowheads="1"/>
          </p:cNvSpPr>
          <p:nvPr>
            <p:ph idx="1"/>
          </p:nvPr>
        </p:nvSpPr>
        <p:spPr>
          <a:xfrm>
            <a:off x="685800" y="1557338"/>
            <a:ext cx="7772400" cy="4122737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kumimoji="1" lang="ru-RU" alt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Найдите меньшую высоту треугольника, у которого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kumimoji="1" lang="ru-RU" alt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стороны равны 13 см,14 см,15 см,.</a:t>
            </a:r>
          </a:p>
        </p:txBody>
      </p:sp>
      <p:sp>
        <p:nvSpPr>
          <p:cNvPr id="587783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6700" y="3352800"/>
            <a:ext cx="533400" cy="457200"/>
          </a:xfrm>
          <a:prstGeom prst="actionButtonHelp">
            <a:avLst/>
          </a:prstGeom>
          <a:gradFill rotWithShape="0">
            <a:gsLst>
              <a:gs pos="0">
                <a:srgbClr val="F93F67"/>
              </a:gs>
              <a:gs pos="100000">
                <a:srgbClr val="731D3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23557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248400"/>
            <a:ext cx="4572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23558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10600" y="6248400"/>
            <a:ext cx="5334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23559" name="AutoShape 10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858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87787" name="Text Box 11"/>
          <p:cNvSpPr txBox="1">
            <a:spLocks noChangeArrowheads="1"/>
          </p:cNvSpPr>
          <p:nvPr/>
        </p:nvSpPr>
        <p:spPr bwMode="auto">
          <a:xfrm>
            <a:off x="3733800" y="35052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ru-RU" altLang="ru-RU" sz="4400" b="1">
                <a:solidFill>
                  <a:srgbClr val="C00000"/>
                </a:solidFill>
                <a:latin typeface="Times New Roman" pitchFamily="18" charset="0"/>
              </a:rPr>
              <a:t>Задача №3</a:t>
            </a:r>
          </a:p>
        </p:txBody>
      </p:sp>
      <p:sp>
        <p:nvSpPr>
          <p:cNvPr id="587789" name="Text Box 13"/>
          <p:cNvSpPr txBox="1">
            <a:spLocks noChangeArrowheads="1"/>
          </p:cNvSpPr>
          <p:nvPr/>
        </p:nvSpPr>
        <p:spPr bwMode="auto">
          <a:xfrm>
            <a:off x="685800" y="4343400"/>
            <a:ext cx="8582025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3200" b="1" i="1" dirty="0">
                <a:solidFill>
                  <a:schemeClr val="tx2">
                    <a:lumMod val="50000"/>
                  </a:schemeClr>
                </a:solidFill>
              </a:rPr>
              <a:t>Найдите площадь равнобедренного треугольника, у которого</a:t>
            </a:r>
          </a:p>
          <a:p>
            <a:pPr>
              <a:defRPr/>
            </a:pPr>
            <a:r>
              <a:rPr lang="ru-RU" altLang="ru-RU" sz="3200" b="1" i="1" dirty="0">
                <a:solidFill>
                  <a:schemeClr val="tx2">
                    <a:lumMod val="50000"/>
                  </a:schemeClr>
                </a:solidFill>
              </a:rPr>
              <a:t> боковые стороны равны 1 см, а угол между ними равен 30</a:t>
            </a:r>
            <a:r>
              <a:rPr lang="ru-RU" altLang="ru-RU" sz="3200" b="1" i="1" baseline="30000" dirty="0">
                <a:solidFill>
                  <a:schemeClr val="tx2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23562" name="Text Box 14"/>
          <p:cNvSpPr txBox="1">
            <a:spLocks noChangeArrowheads="1"/>
          </p:cNvSpPr>
          <p:nvPr/>
        </p:nvSpPr>
        <p:spPr bwMode="auto">
          <a:xfrm>
            <a:off x="898525" y="5451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87792" name="AutoShape 1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388" y="6019800"/>
            <a:ext cx="533400" cy="457200"/>
          </a:xfrm>
          <a:prstGeom prst="actionButtonHelp">
            <a:avLst/>
          </a:prstGeom>
          <a:gradFill rotWithShape="0">
            <a:gsLst>
              <a:gs pos="0">
                <a:srgbClr val="F93F67"/>
              </a:gs>
              <a:gs pos="100000">
                <a:srgbClr val="731D3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1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77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7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7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7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7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7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7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7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7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87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7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7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7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87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87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7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78" grpId="0" autoUpdateAnimBg="0"/>
      <p:bldP spid="587781" grpId="0" build="p" autoUpdateAnimBg="0" advAuto="0"/>
      <p:bldP spid="587783" grpId="0" animBg="1"/>
      <p:bldP spid="587787" grpId="0" autoUpdateAnimBg="0"/>
      <p:bldP spid="587789" grpId="0" autoUpdateAnimBg="0"/>
      <p:bldP spid="58779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86758" name="WordArt 6"/>
          <p:cNvSpPr>
            <a:spLocks noChangeArrowheads="1" noChangeShapeType="1" noTextEdit="1"/>
          </p:cNvSpPr>
          <p:nvPr/>
        </p:nvSpPr>
        <p:spPr bwMode="auto">
          <a:xfrm>
            <a:off x="1676400" y="685800"/>
            <a:ext cx="61722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C0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Ответы:</a:t>
            </a:r>
          </a:p>
        </p:txBody>
      </p:sp>
      <p:sp>
        <p:nvSpPr>
          <p:cNvPr id="586759" name="Text Box 7"/>
          <p:cNvSpPr txBox="1">
            <a:spLocks noChangeArrowheads="1"/>
          </p:cNvSpPr>
          <p:nvPr/>
        </p:nvSpPr>
        <p:spPr bwMode="auto">
          <a:xfrm>
            <a:off x="1066800" y="2514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</a:rPr>
              <a:t>Задача №1</a:t>
            </a:r>
          </a:p>
        </p:txBody>
      </p:sp>
      <p:sp>
        <p:nvSpPr>
          <p:cNvPr id="586760" name="Text Box 8"/>
          <p:cNvSpPr txBox="1">
            <a:spLocks noChangeArrowheads="1"/>
          </p:cNvSpPr>
          <p:nvPr/>
        </p:nvSpPr>
        <p:spPr bwMode="auto">
          <a:xfrm>
            <a:off x="3124200" y="2514600"/>
            <a:ext cx="990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800" b="1" dirty="0">
                <a:solidFill>
                  <a:schemeClr val="tx2">
                    <a:lumMod val="50000"/>
                  </a:schemeClr>
                </a:solidFill>
              </a:rPr>
              <a:t>6 см</a:t>
            </a:r>
            <a:r>
              <a:rPr lang="ru-RU" altLang="ru-RU" sz="2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583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5867400"/>
            <a:ext cx="3810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24584" name="AutoShape 10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867400"/>
            <a:ext cx="3810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24585" name="AutoShape 1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85800" y="59436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86764" name="Text Box 12"/>
          <p:cNvSpPr txBox="1">
            <a:spLocks noChangeArrowheads="1"/>
          </p:cNvSpPr>
          <p:nvPr/>
        </p:nvSpPr>
        <p:spPr bwMode="auto">
          <a:xfrm>
            <a:off x="974725" y="3124200"/>
            <a:ext cx="166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</a:rPr>
              <a:t>Задача №2</a:t>
            </a:r>
          </a:p>
        </p:txBody>
      </p:sp>
      <p:sp>
        <p:nvSpPr>
          <p:cNvPr id="586767" name="Text Box 15"/>
          <p:cNvSpPr txBox="1">
            <a:spLocks noChangeArrowheads="1"/>
          </p:cNvSpPr>
          <p:nvPr/>
        </p:nvSpPr>
        <p:spPr bwMode="auto">
          <a:xfrm>
            <a:off x="3124200" y="3170238"/>
            <a:ext cx="1143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</a:rPr>
              <a:t>11,2см</a:t>
            </a:r>
          </a:p>
        </p:txBody>
      </p:sp>
      <p:sp>
        <p:nvSpPr>
          <p:cNvPr id="586768" name="Text Box 16"/>
          <p:cNvSpPr txBox="1">
            <a:spLocks noChangeArrowheads="1"/>
          </p:cNvSpPr>
          <p:nvPr/>
        </p:nvSpPr>
        <p:spPr bwMode="auto">
          <a:xfrm>
            <a:off x="1066800" y="385127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</a:rPr>
              <a:t>Задача №3</a:t>
            </a:r>
          </a:p>
        </p:txBody>
      </p:sp>
      <p:sp>
        <p:nvSpPr>
          <p:cNvPr id="586769" name="Text Box 17"/>
          <p:cNvSpPr txBox="1">
            <a:spLocks noChangeArrowheads="1"/>
          </p:cNvSpPr>
          <p:nvPr/>
        </p:nvSpPr>
        <p:spPr bwMode="auto">
          <a:xfrm>
            <a:off x="3276600" y="3886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</a:rPr>
              <a:t>0,5 см</a:t>
            </a:r>
          </a:p>
        </p:txBody>
      </p:sp>
    </p:spTree>
    <p:extLst>
      <p:ext uri="{BB962C8B-B14F-4D97-AF65-F5344CB8AC3E}">
        <p14:creationId xmlns:p14="http://schemas.microsoft.com/office/powerpoint/2010/main" val="3855594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6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6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6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6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6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6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6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6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6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6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6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6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6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6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6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4" grpId="0" autoUpdateAnimBg="0"/>
      <p:bldP spid="586758" grpId="0" animBg="1"/>
      <p:bldP spid="586759" grpId="0" autoUpdateAnimBg="0"/>
      <p:bldP spid="586760" grpId="0" autoUpdateAnimBg="0"/>
      <p:bldP spid="586764" grpId="0" autoUpdateAnimBg="0"/>
      <p:bldP spid="586767" grpId="0" autoUpdateAnimBg="0"/>
      <p:bldP spid="586768" grpId="0" autoUpdateAnimBg="0"/>
      <p:bldP spid="58676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6" action="ppaction://hlinksldjump"/>
              </a:rPr>
              <a:t>Самостоятельная</a:t>
            </a:r>
            <a:r>
              <a:rPr lang="ru-RU" altLang="ru-RU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работа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772400" cy="47244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88804" name="Text Box 4"/>
          <p:cNvSpPr txBox="1">
            <a:spLocks noChangeArrowheads="1"/>
          </p:cNvSpPr>
          <p:nvPr/>
        </p:nvSpPr>
        <p:spPr bwMode="auto">
          <a:xfrm>
            <a:off x="1127125" y="1905000"/>
            <a:ext cx="1498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u="sng">
                <a:solidFill>
                  <a:srgbClr val="FF0000"/>
                </a:solidFill>
                <a:latin typeface="Times New Roman" pitchFamily="18" charset="0"/>
              </a:rPr>
              <a:t>1 вариант</a:t>
            </a:r>
          </a:p>
        </p:txBody>
      </p:sp>
      <p:sp>
        <p:nvSpPr>
          <p:cNvPr id="588805" name="Text Box 5"/>
          <p:cNvSpPr txBox="1">
            <a:spLocks noChangeArrowheads="1"/>
          </p:cNvSpPr>
          <p:nvPr/>
        </p:nvSpPr>
        <p:spPr bwMode="auto">
          <a:xfrm>
            <a:off x="5051425" y="189865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>
                <a:solidFill>
                  <a:srgbClr val="FF0000"/>
                </a:solidFill>
                <a:latin typeface="Times New Roman" pitchFamily="18" charset="0"/>
              </a:rPr>
              <a:t>2 вариант</a:t>
            </a:r>
          </a:p>
        </p:txBody>
      </p:sp>
      <p:sp>
        <p:nvSpPr>
          <p:cNvPr id="588806" name="Text Box 6"/>
          <p:cNvSpPr txBox="1">
            <a:spLocks noChangeArrowheads="1"/>
          </p:cNvSpPr>
          <p:nvPr/>
        </p:nvSpPr>
        <p:spPr bwMode="auto">
          <a:xfrm>
            <a:off x="762000" y="2514600"/>
            <a:ext cx="358140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b="1" u="sng" dirty="0">
                <a:solidFill>
                  <a:srgbClr val="C00000"/>
                </a:solidFill>
              </a:rPr>
              <a:t>Задача №1</a:t>
            </a:r>
          </a:p>
          <a:p>
            <a:pPr>
              <a:defRPr/>
            </a:pPr>
            <a:r>
              <a:rPr lang="ru-RU" altLang="ru-RU" i="1" dirty="0">
                <a:solidFill>
                  <a:schemeClr val="tx2">
                    <a:lumMod val="50000"/>
                  </a:schemeClr>
                </a:solidFill>
              </a:rPr>
              <a:t>Стороны треугольника равны 14см, 16см и 18см.</a:t>
            </a:r>
          </a:p>
          <a:p>
            <a:pPr>
              <a:defRPr/>
            </a:pPr>
            <a:r>
              <a:rPr lang="ru-RU" altLang="ru-RU" i="1" dirty="0">
                <a:solidFill>
                  <a:schemeClr val="tx2">
                    <a:lumMod val="50000"/>
                  </a:schemeClr>
                </a:solidFill>
              </a:rPr>
              <a:t>Найдите площадь треугольника, а также радиусы вписанной и описанной окружности.</a:t>
            </a:r>
          </a:p>
        </p:txBody>
      </p:sp>
      <p:sp>
        <p:nvSpPr>
          <p:cNvPr id="588808" name="Text Box 8"/>
          <p:cNvSpPr txBox="1">
            <a:spLocks noChangeArrowheads="1"/>
          </p:cNvSpPr>
          <p:nvPr/>
        </p:nvSpPr>
        <p:spPr bwMode="auto">
          <a:xfrm>
            <a:off x="4495800" y="2514600"/>
            <a:ext cx="373380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b="1" u="sng" dirty="0">
                <a:solidFill>
                  <a:srgbClr val="C00000"/>
                </a:solidFill>
              </a:rPr>
              <a:t>Задача №1</a:t>
            </a:r>
          </a:p>
          <a:p>
            <a:pPr>
              <a:defRPr/>
            </a:pPr>
            <a:r>
              <a:rPr lang="ru-RU" altLang="ru-RU" i="1" dirty="0">
                <a:solidFill>
                  <a:schemeClr val="tx2">
                    <a:lumMod val="50000"/>
                  </a:schemeClr>
                </a:solidFill>
              </a:rPr>
              <a:t>Стороны треугольника равны 8см, 10см,и 12см.</a:t>
            </a:r>
          </a:p>
          <a:p>
            <a:pPr>
              <a:defRPr/>
            </a:pPr>
            <a:r>
              <a:rPr lang="ru-RU" altLang="ru-RU" i="1" dirty="0">
                <a:solidFill>
                  <a:schemeClr val="tx2">
                    <a:lumMod val="50000"/>
                  </a:schemeClr>
                </a:solidFill>
              </a:rPr>
              <a:t>Найдите площадь треугольника, а также радиусы описанной и вписанной окружности</a:t>
            </a:r>
          </a:p>
        </p:txBody>
      </p:sp>
      <p:sp>
        <p:nvSpPr>
          <p:cNvPr id="588809" name="Text Box 9"/>
          <p:cNvSpPr txBox="1">
            <a:spLocks noChangeArrowheads="1"/>
          </p:cNvSpPr>
          <p:nvPr/>
        </p:nvSpPr>
        <p:spPr bwMode="auto">
          <a:xfrm>
            <a:off x="876300" y="5715000"/>
            <a:ext cx="1235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u="sng">
                <a:solidFill>
                  <a:srgbClr val="C00000"/>
                </a:solidFill>
                <a:latin typeface="Times New Roman" pitchFamily="18" charset="0"/>
              </a:rPr>
              <a:t>Ответ:</a:t>
            </a:r>
          </a:p>
        </p:txBody>
      </p:sp>
      <p:sp>
        <p:nvSpPr>
          <p:cNvPr id="588810" name="Text Box 10"/>
          <p:cNvSpPr txBox="1">
            <a:spLocks noChangeArrowheads="1"/>
          </p:cNvSpPr>
          <p:nvPr/>
        </p:nvSpPr>
        <p:spPr bwMode="auto">
          <a:xfrm>
            <a:off x="5241925" y="5680075"/>
            <a:ext cx="103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u="sng">
                <a:solidFill>
                  <a:srgbClr val="C00000"/>
                </a:solidFill>
                <a:latin typeface="Times New Roman" pitchFamily="18" charset="0"/>
              </a:rPr>
              <a:t>Ответ</a:t>
            </a:r>
            <a:r>
              <a:rPr lang="ru-RU" altLang="ru-RU" sz="2400">
                <a:solidFill>
                  <a:srgbClr val="CC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5610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609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25611" name="AutoShape 1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533400" y="6248400"/>
            <a:ext cx="685800" cy="609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25612" name="AutoShape 14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6172200"/>
            <a:ext cx="6096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25613" name="Text Box 17"/>
          <p:cNvSpPr txBox="1">
            <a:spLocks noChangeArrowheads="1"/>
          </p:cNvSpPr>
          <p:nvPr/>
        </p:nvSpPr>
        <p:spPr bwMode="auto">
          <a:xfrm>
            <a:off x="2270125" y="560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88818" name="Object 18"/>
          <p:cNvGraphicFramePr>
            <a:graphicFrameLocks noChangeAspect="1"/>
          </p:cNvGraphicFramePr>
          <p:nvPr/>
        </p:nvGraphicFramePr>
        <p:xfrm>
          <a:off x="1905000" y="5638800"/>
          <a:ext cx="12954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Формула" r:id="rId13" imgW="647700" imgH="241300" progId="Equation.3">
                  <p:embed/>
                </p:oleObj>
              </mc:Choice>
              <mc:Fallback>
                <p:oleObj name="Формула" r:id="rId13" imgW="647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638800"/>
                        <a:ext cx="12954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819" name="Text Box 19"/>
          <p:cNvSpPr txBox="1">
            <a:spLocks noChangeArrowheads="1"/>
          </p:cNvSpPr>
          <p:nvPr/>
        </p:nvSpPr>
        <p:spPr bwMode="auto">
          <a:xfrm>
            <a:off x="3489325" y="560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88820" name="Object 20"/>
          <p:cNvGraphicFramePr>
            <a:graphicFrameLocks noChangeAspect="1"/>
          </p:cNvGraphicFramePr>
          <p:nvPr/>
        </p:nvGraphicFramePr>
        <p:xfrm>
          <a:off x="3200400" y="5715000"/>
          <a:ext cx="9906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Формула" r:id="rId15" imgW="495085" imgH="241195" progId="Equation.3">
                  <p:embed/>
                </p:oleObj>
              </mc:Choice>
              <mc:Fallback>
                <p:oleObj name="Формула" r:id="rId15" imgW="49508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715000"/>
                        <a:ext cx="9906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821" name="Text Box 21"/>
          <p:cNvSpPr txBox="1">
            <a:spLocks noChangeArrowheads="1"/>
          </p:cNvSpPr>
          <p:nvPr/>
        </p:nvSpPr>
        <p:spPr bwMode="auto">
          <a:xfrm>
            <a:off x="4479925" y="560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88823" name="Text Box 23"/>
          <p:cNvSpPr txBox="1">
            <a:spLocks noChangeArrowheads="1"/>
          </p:cNvSpPr>
          <p:nvPr/>
        </p:nvSpPr>
        <p:spPr bwMode="auto">
          <a:xfrm>
            <a:off x="6308725" y="560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88824" name="Object 24"/>
          <p:cNvGraphicFramePr>
            <a:graphicFrameLocks noChangeAspect="1"/>
          </p:cNvGraphicFramePr>
          <p:nvPr/>
        </p:nvGraphicFramePr>
        <p:xfrm>
          <a:off x="6172200" y="5638800"/>
          <a:ext cx="8509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Формула" r:id="rId17" imgW="634725" imgH="241195" progId="Equation.3">
                  <p:embed/>
                </p:oleObj>
              </mc:Choice>
              <mc:Fallback>
                <p:oleObj name="Формула" r:id="rId17" imgW="63472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638800"/>
                        <a:ext cx="8509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825" name="Text Box 25"/>
          <p:cNvSpPr txBox="1">
            <a:spLocks noChangeArrowheads="1"/>
          </p:cNvSpPr>
          <p:nvPr/>
        </p:nvSpPr>
        <p:spPr bwMode="auto">
          <a:xfrm>
            <a:off x="4632325" y="552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88826" name="Object 26"/>
          <p:cNvGraphicFramePr>
            <a:graphicFrameLocks noChangeAspect="1"/>
          </p:cNvGraphicFramePr>
          <p:nvPr/>
        </p:nvGraphicFramePr>
        <p:xfrm>
          <a:off x="4267200" y="5562600"/>
          <a:ext cx="9906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Формула" r:id="rId19" imgW="609336" imgH="431613" progId="Equation.3">
                  <p:embed/>
                </p:oleObj>
              </mc:Choice>
              <mc:Fallback>
                <p:oleObj name="Формула" r:id="rId19" imgW="60933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562600"/>
                        <a:ext cx="9906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827" name="Text Box 27"/>
          <p:cNvSpPr txBox="1">
            <a:spLocks noChangeArrowheads="1"/>
          </p:cNvSpPr>
          <p:nvPr/>
        </p:nvSpPr>
        <p:spPr bwMode="auto">
          <a:xfrm>
            <a:off x="7299325" y="552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88828" name="Object 28"/>
          <p:cNvGraphicFramePr>
            <a:graphicFrameLocks noChangeAspect="1"/>
          </p:cNvGraphicFramePr>
          <p:nvPr/>
        </p:nvGraphicFramePr>
        <p:xfrm>
          <a:off x="7010400" y="5486400"/>
          <a:ext cx="920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Формула" r:id="rId21" imgW="622030" imgH="431613" progId="Equation.3">
                  <p:embed/>
                </p:oleObj>
              </mc:Choice>
              <mc:Fallback>
                <p:oleObj name="Формула" r:id="rId21" imgW="62203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486400"/>
                        <a:ext cx="920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829" name="Text Box 29"/>
          <p:cNvSpPr txBox="1">
            <a:spLocks noChangeArrowheads="1"/>
          </p:cNvSpPr>
          <p:nvPr/>
        </p:nvSpPr>
        <p:spPr bwMode="auto">
          <a:xfrm>
            <a:off x="7985125" y="5451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7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8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1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588830" name="Object 30"/>
          <p:cNvGraphicFramePr>
            <a:graphicFrameLocks noChangeAspect="1"/>
          </p:cNvGraphicFramePr>
          <p:nvPr/>
        </p:nvGraphicFramePr>
        <p:xfrm>
          <a:off x="7848600" y="5715000"/>
          <a:ext cx="1047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Формула" r:id="rId23" imgW="419100" imgH="228600" progId="Equation.3">
                  <p:embed/>
                </p:oleObj>
              </mc:Choice>
              <mc:Fallback>
                <p:oleObj name="Формула" r:id="rId23" imgW="41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715000"/>
                        <a:ext cx="1047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7261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88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8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8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"/>
                                        <p:tgtEl>
                                          <p:spTgt spid="58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"/>
                                        <p:tgtEl>
                                          <p:spTgt spid="58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8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8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8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8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8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8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8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8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88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88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8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8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8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8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88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88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88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8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88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88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88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88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8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88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88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2" grpId="0" autoUpdateAnimBg="0"/>
      <p:bldP spid="588803" grpId="0" build="p" autoUpdateAnimBg="0" advAuto="0"/>
      <p:bldP spid="588804" grpId="0" autoUpdateAnimBg="0"/>
      <p:bldP spid="588805" grpId="0" autoUpdateAnimBg="0"/>
      <p:bldP spid="588806" grpId="0" autoUpdateAnimBg="0"/>
      <p:bldP spid="588808" grpId="0" autoUpdateAnimBg="0"/>
      <p:bldP spid="588809" grpId="0" autoUpdateAnimBg="0"/>
      <p:bldP spid="588810" grpId="0" autoUpdateAnimBg="0"/>
      <p:bldP spid="588819" grpId="0" autoUpdateAnimBg="0"/>
      <p:bldP spid="588821" grpId="0" autoUpdateAnimBg="0"/>
      <p:bldP spid="588823" grpId="0" autoUpdateAnimBg="0"/>
      <p:bldP spid="588825" grpId="0" autoUpdateAnimBg="0"/>
      <p:bldP spid="588827" grpId="0" autoUpdateAnimBg="0"/>
      <p:bldP spid="58882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C00000"/>
                </a:solidFill>
                <a:hlinkClick r:id="" action="ppaction://hlinkshowjump?jump=nextslide"/>
              </a:rPr>
              <a:t>Виды треугольников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Произвольный треугольник</a:t>
            </a:r>
          </a:p>
        </p:txBody>
      </p:sp>
      <p:sp>
        <p:nvSpPr>
          <p:cNvPr id="573444" name="Rectangle 4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Равнобедренный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    треугольник</a:t>
            </a:r>
          </a:p>
        </p:txBody>
      </p:sp>
      <p:sp>
        <p:nvSpPr>
          <p:cNvPr id="573445" name="Rectangle 5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Равносторонний треугольник</a:t>
            </a:r>
          </a:p>
        </p:txBody>
      </p:sp>
      <p:sp>
        <p:nvSpPr>
          <p:cNvPr id="573446" name="Rectangle 6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Прямоугольный треугольник</a:t>
            </a:r>
          </a:p>
        </p:txBody>
      </p:sp>
      <p:sp>
        <p:nvSpPr>
          <p:cNvPr id="573447" name="Line 7"/>
          <p:cNvSpPr>
            <a:spLocks noChangeShapeType="1"/>
          </p:cNvSpPr>
          <p:nvPr/>
        </p:nvSpPr>
        <p:spPr bwMode="auto">
          <a:xfrm flipV="1">
            <a:off x="1295400" y="2971800"/>
            <a:ext cx="1752600" cy="609600"/>
          </a:xfrm>
          <a:prstGeom prst="line">
            <a:avLst/>
          </a:prstGeom>
          <a:noFill/>
          <a:ln w="38100">
            <a:solidFill>
              <a:schemeClr val="accent2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573448" name="Line 8"/>
          <p:cNvSpPr>
            <a:spLocks noChangeShapeType="1"/>
          </p:cNvSpPr>
          <p:nvPr/>
        </p:nvSpPr>
        <p:spPr bwMode="auto">
          <a:xfrm>
            <a:off x="3048000" y="2971800"/>
            <a:ext cx="685800" cy="762000"/>
          </a:xfrm>
          <a:prstGeom prst="line">
            <a:avLst/>
          </a:prstGeom>
          <a:noFill/>
          <a:ln w="38100">
            <a:solidFill>
              <a:schemeClr val="accent2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573449" name="Line 9"/>
          <p:cNvSpPr>
            <a:spLocks noChangeShapeType="1"/>
          </p:cNvSpPr>
          <p:nvPr/>
        </p:nvSpPr>
        <p:spPr bwMode="auto">
          <a:xfrm>
            <a:off x="1371600" y="3581400"/>
            <a:ext cx="2362200" cy="152400"/>
          </a:xfrm>
          <a:prstGeom prst="line">
            <a:avLst/>
          </a:prstGeom>
          <a:noFill/>
          <a:ln w="38100">
            <a:solidFill>
              <a:schemeClr val="accent2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573450" name="AutoShape 10"/>
          <p:cNvSpPr>
            <a:spLocks noChangeArrowheads="1"/>
          </p:cNvSpPr>
          <p:nvPr/>
        </p:nvSpPr>
        <p:spPr bwMode="auto">
          <a:xfrm>
            <a:off x="7467600" y="2590800"/>
            <a:ext cx="914400" cy="12192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591FFB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3452" name="AutoShape 12"/>
          <p:cNvSpPr>
            <a:spLocks noChangeArrowheads="1"/>
          </p:cNvSpPr>
          <p:nvPr/>
        </p:nvSpPr>
        <p:spPr bwMode="auto">
          <a:xfrm>
            <a:off x="1600200" y="5029200"/>
            <a:ext cx="1371600" cy="990600"/>
          </a:xfrm>
          <a:prstGeom prst="triangle">
            <a:avLst>
              <a:gd name="adj" fmla="val 50000"/>
            </a:avLst>
          </a:prstGeom>
          <a:solidFill>
            <a:srgbClr val="3901C5"/>
          </a:solidFill>
          <a:ln w="38100">
            <a:solidFill>
              <a:srgbClr val="F7FD03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3453" name="AutoShape 13"/>
          <p:cNvSpPr>
            <a:spLocks noChangeArrowheads="1"/>
          </p:cNvSpPr>
          <p:nvPr/>
        </p:nvSpPr>
        <p:spPr bwMode="auto">
          <a:xfrm>
            <a:off x="7467600" y="4953000"/>
            <a:ext cx="990600" cy="1066800"/>
          </a:xfrm>
          <a:prstGeom prst="rtTriangle">
            <a:avLst/>
          </a:prstGeom>
          <a:solidFill>
            <a:srgbClr val="09BD3C"/>
          </a:solidFill>
          <a:ln w="38100">
            <a:solidFill>
              <a:srgbClr val="07BF1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133" name="AutoShape 16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4572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134" name="AutoShape 19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248400"/>
            <a:ext cx="4572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135" name="AutoShape 21">
            <a:hlinkClick r:id="rId12" action="ppaction://hlinksldjump" highlightClick="1">
              <a:snd r:embed="rId13" name="explode.wav"/>
            </a:hlinkClick>
          </p:cNvPr>
          <p:cNvSpPr>
            <a:spLocks noChangeArrowheads="1"/>
          </p:cNvSpPr>
          <p:nvPr/>
        </p:nvSpPr>
        <p:spPr bwMode="auto">
          <a:xfrm>
            <a:off x="4800600" y="2057400"/>
            <a:ext cx="228600" cy="3810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136" name="AutoShape 22">
            <a:hlinkClick r:id="" action="ppaction://hlinkshowjump?jump=nextslide" highlightClick="1">
              <a:snd r:embed="rId13" name="explode.wav"/>
            </a:hlinkClick>
          </p:cNvPr>
          <p:cNvSpPr>
            <a:spLocks noChangeArrowheads="1"/>
          </p:cNvSpPr>
          <p:nvPr/>
        </p:nvSpPr>
        <p:spPr bwMode="auto">
          <a:xfrm>
            <a:off x="838200" y="2057400"/>
            <a:ext cx="228600" cy="3810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137" name="AutoShape 24">
            <a:hlinkClick r:id="rId14" action="ppaction://hlinksldjump" highlightClick="1">
              <a:snd r:embed="rId13" name="explode.wav"/>
            </a:hlinkClick>
          </p:cNvPr>
          <p:cNvSpPr>
            <a:spLocks noChangeArrowheads="1"/>
          </p:cNvSpPr>
          <p:nvPr/>
        </p:nvSpPr>
        <p:spPr bwMode="auto">
          <a:xfrm>
            <a:off x="838200" y="4191000"/>
            <a:ext cx="228600" cy="3810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138" name="AutoShape 25">
            <a:hlinkClick r:id="rId15" action="ppaction://hlinksldjump" highlightClick="1">
              <a:snd r:embed="rId13" name="explode.wav"/>
            </a:hlinkClick>
          </p:cNvPr>
          <p:cNvSpPr>
            <a:spLocks noChangeArrowheads="1"/>
          </p:cNvSpPr>
          <p:nvPr/>
        </p:nvSpPr>
        <p:spPr bwMode="auto">
          <a:xfrm>
            <a:off x="4724400" y="4191000"/>
            <a:ext cx="228600" cy="3810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59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" fill="hold"/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225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225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3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3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3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3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225"/>
                            </p:stCondLst>
                            <p:childTnLst>
                              <p:par>
                                <p:cTn id="2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225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57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57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275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" fill="hold"/>
                                        <p:tgtEl>
                                          <p:spTgt spid="573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573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3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3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3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73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3100"/>
                            </p:stCondLst>
                            <p:childTnLst>
                              <p:par>
                                <p:cTn id="5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" fill="hold"/>
                                        <p:tgtEl>
                                          <p:spTgt spid="57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" fill="hold"/>
                                        <p:tgtEl>
                                          <p:spTgt spid="573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975"/>
                            </p:stCondLst>
                            <p:childTnLst>
                              <p:par>
                                <p:cTn id="57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73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73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73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9975"/>
                            </p:stCondLst>
                            <p:childTnLst>
                              <p:par>
                                <p:cTn id="64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75" fill="hold"/>
                                        <p:tgtEl>
                                          <p:spTgt spid="57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75" fill="hold"/>
                                        <p:tgtEl>
                                          <p:spTgt spid="57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2775"/>
                            </p:stCondLst>
                            <p:childTnLst>
                              <p:par>
                                <p:cTn id="6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3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73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73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73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2" grpId="0" autoUpdateAnimBg="0"/>
      <p:bldP spid="573443" grpId="0" build="p" autoUpdateAnimBg="0" advAuto="1000"/>
      <p:bldP spid="573444" grpId="0" build="p" autoUpdateAnimBg="0" advAuto="1000"/>
      <p:bldP spid="573445" grpId="0" build="p" autoUpdateAnimBg="0" advAuto="1000"/>
      <p:bldP spid="573446" grpId="0" build="p" autoUpdateAnimBg="0" advAuto="1000"/>
      <p:bldP spid="573450" grpId="0" animBg="1"/>
      <p:bldP spid="573452" grpId="0" animBg="1"/>
      <p:bldP spid="5734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8350"/>
            <a:ext cx="7543800" cy="831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mtClean="0"/>
              <a:t>Свойства </a:t>
            </a:r>
            <a:br>
              <a:rPr lang="ru-RU" altLang="ru-RU" smtClean="0"/>
            </a:br>
            <a:r>
              <a:rPr lang="ru-RU" altLang="ru-RU" sz="3200" b="1" smtClean="0"/>
              <a:t>произвольный</a:t>
            </a:r>
            <a:r>
              <a:rPr lang="ru-RU" altLang="ru-RU" b="1" smtClean="0"/>
              <a:t> </a:t>
            </a:r>
            <a:r>
              <a:rPr lang="ru-RU" altLang="ru-RU" sz="3200" b="1" smtClean="0"/>
              <a:t> треугольника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524000"/>
            <a:ext cx="5105400" cy="4419600"/>
          </a:xfrm>
          <a:ln>
            <a:solidFill>
              <a:srgbClr val="07BF10"/>
            </a:solidFill>
            <a:miter lim="800000"/>
            <a:headEnd/>
            <a:tailEnd/>
          </a:ln>
        </p:spPr>
        <p:txBody>
          <a:bodyPr/>
          <a:lstStyle/>
          <a:p>
            <a:pPr lvl="4" eaLnBrk="1" hangingPunct="1"/>
            <a:r>
              <a:rPr lang="ru-RU" altLang="ru-RU" sz="1800" b="1" smtClean="0">
                <a:solidFill>
                  <a:srgbClr val="C00000"/>
                </a:solidFill>
              </a:rPr>
              <a:t>Сумма углов треугольника </a:t>
            </a:r>
            <a:r>
              <a:rPr lang="ru-RU" altLang="ru-RU" sz="1800" smtClean="0"/>
              <a:t>равна 180</a:t>
            </a:r>
            <a:r>
              <a:rPr lang="ru-RU" altLang="ru-RU" sz="1800" baseline="30000" smtClean="0"/>
              <a:t>о</a:t>
            </a:r>
          </a:p>
          <a:p>
            <a:pPr lvl="4" eaLnBrk="1" hangingPunct="1"/>
            <a:endParaRPr lang="ru-RU" altLang="ru-RU" sz="1800" baseline="30000" smtClean="0">
              <a:solidFill>
                <a:srgbClr val="07BF10"/>
              </a:solidFill>
            </a:endParaRPr>
          </a:p>
          <a:p>
            <a:pPr lvl="4" eaLnBrk="1" hangingPunct="1"/>
            <a:r>
              <a:rPr lang="ru-RU" altLang="ru-RU" sz="2800" b="1" baseline="30000" smtClean="0">
                <a:solidFill>
                  <a:srgbClr val="C00000"/>
                </a:solidFill>
              </a:rPr>
              <a:t>Любая сторона треугольника </a:t>
            </a:r>
            <a:r>
              <a:rPr lang="ru-RU" altLang="ru-RU" sz="2800" baseline="30000" smtClean="0"/>
              <a:t>меньше суммы двух других сторон, но больше модуля их разности</a:t>
            </a:r>
          </a:p>
          <a:p>
            <a:pPr lvl="4" eaLnBrk="1" hangingPunct="1"/>
            <a:r>
              <a:rPr lang="ru-RU" altLang="ru-RU" sz="1800" smtClean="0"/>
              <a:t>Против большей стороны в треугольнике лежит </a:t>
            </a:r>
            <a:r>
              <a:rPr lang="ru-RU" altLang="ru-RU" sz="1800" b="1" smtClean="0">
                <a:solidFill>
                  <a:srgbClr val="C00000"/>
                </a:solidFill>
              </a:rPr>
              <a:t>больший угол.</a:t>
            </a:r>
          </a:p>
          <a:p>
            <a:pPr lvl="4" eaLnBrk="1" hangingPunct="1"/>
            <a:r>
              <a:rPr lang="ru-RU" altLang="ru-RU" sz="1800" b="1" smtClean="0">
                <a:solidFill>
                  <a:srgbClr val="C00000"/>
                </a:solidFill>
              </a:rPr>
              <a:t>Внешний угол </a:t>
            </a:r>
            <a:r>
              <a:rPr lang="ru-RU" altLang="ru-RU" sz="1800" smtClean="0"/>
              <a:t>треугольника равен сумме двух внутренних углов, не смежных с ним</a:t>
            </a:r>
            <a:endParaRPr lang="en-US" altLang="ru-RU" sz="1800" smtClean="0"/>
          </a:p>
        </p:txBody>
      </p:sp>
      <p:sp>
        <p:nvSpPr>
          <p:cNvPr id="6148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05800" y="6248400"/>
            <a:ext cx="6096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5500" name="Line 12"/>
          <p:cNvSpPr>
            <a:spLocks noChangeShapeType="1"/>
          </p:cNvSpPr>
          <p:nvPr/>
        </p:nvSpPr>
        <p:spPr bwMode="auto">
          <a:xfrm flipH="1">
            <a:off x="304800" y="2514600"/>
            <a:ext cx="990600" cy="3352800"/>
          </a:xfrm>
          <a:prstGeom prst="line">
            <a:avLst/>
          </a:prstGeom>
          <a:noFill/>
          <a:ln w="57150">
            <a:solidFill>
              <a:schemeClr val="accent2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575501" name="Line 13"/>
          <p:cNvSpPr>
            <a:spLocks noChangeShapeType="1"/>
          </p:cNvSpPr>
          <p:nvPr/>
        </p:nvSpPr>
        <p:spPr bwMode="auto">
          <a:xfrm>
            <a:off x="1295400" y="2514600"/>
            <a:ext cx="1143000" cy="1447800"/>
          </a:xfrm>
          <a:prstGeom prst="line">
            <a:avLst/>
          </a:prstGeom>
          <a:noFill/>
          <a:ln w="57150">
            <a:solidFill>
              <a:schemeClr val="accent2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575502" name="Line 14"/>
          <p:cNvSpPr>
            <a:spLocks noChangeShapeType="1"/>
          </p:cNvSpPr>
          <p:nvPr/>
        </p:nvSpPr>
        <p:spPr bwMode="auto">
          <a:xfrm flipV="1">
            <a:off x="304800" y="3962400"/>
            <a:ext cx="2133600" cy="1905000"/>
          </a:xfrm>
          <a:prstGeom prst="line">
            <a:avLst/>
          </a:prstGeom>
          <a:noFill/>
          <a:ln w="57150">
            <a:solidFill>
              <a:schemeClr val="accent2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575504" name="Text Box 16"/>
          <p:cNvSpPr txBox="1">
            <a:spLocks noChangeArrowheads="1"/>
          </p:cNvSpPr>
          <p:nvPr/>
        </p:nvSpPr>
        <p:spPr bwMode="auto">
          <a:xfrm>
            <a:off x="1812925" y="2784475"/>
            <a:ext cx="385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sz="2800" b="1">
                <a:solidFill>
                  <a:srgbClr val="C00000"/>
                </a:solidFill>
                <a:latin typeface="Times New Roman" pitchFamily="18" charset="0"/>
              </a:rPr>
              <a:t>b</a:t>
            </a:r>
            <a:endParaRPr lang="ru-RU" altLang="ru-RU" sz="2800" b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75505" name="Text Box 17"/>
          <p:cNvSpPr txBox="1">
            <a:spLocks noChangeArrowheads="1"/>
          </p:cNvSpPr>
          <p:nvPr/>
        </p:nvSpPr>
        <p:spPr bwMode="auto">
          <a:xfrm>
            <a:off x="1279525" y="4994275"/>
            <a:ext cx="3667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b="1">
                <a:solidFill>
                  <a:srgbClr val="C00000"/>
                </a:solidFill>
                <a:latin typeface="Times New Roman" pitchFamily="18" charset="0"/>
              </a:rPr>
              <a:t>c</a:t>
            </a:r>
            <a:endParaRPr lang="ru-RU" altLang="ru-RU" b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75506" name="Text Box 18"/>
          <p:cNvSpPr txBox="1">
            <a:spLocks noChangeArrowheads="1"/>
          </p:cNvSpPr>
          <p:nvPr/>
        </p:nvSpPr>
        <p:spPr bwMode="auto">
          <a:xfrm>
            <a:off x="304800" y="3581400"/>
            <a:ext cx="381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7FD0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7BF1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ru-RU" b="1">
                <a:solidFill>
                  <a:srgbClr val="C00000"/>
                </a:solidFill>
                <a:latin typeface="Times New Roman" pitchFamily="18" charset="0"/>
              </a:rPr>
              <a:t>a</a:t>
            </a:r>
            <a:endParaRPr lang="ru-RU" altLang="ru-RU" b="1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82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5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5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5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5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5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5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5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5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5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5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5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5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5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0" grpId="0" autoUpdateAnimBg="0"/>
      <p:bldP spid="575491" grpId="0" build="p" autoUpdateAnimBg="0" advAuto="0"/>
      <p:bldP spid="575504" grpId="0" autoUpdateAnimBg="0"/>
      <p:bldP spid="575505" grpId="0" autoUpdateAnimBg="0"/>
      <p:bldP spid="57550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8350"/>
            <a:ext cx="7543800" cy="831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mtClean="0"/>
              <a:t>Свойства </a:t>
            </a:r>
            <a:br>
              <a:rPr lang="ru-RU" altLang="ru-RU" smtClean="0"/>
            </a:br>
            <a:r>
              <a:rPr lang="ru-RU" altLang="ru-RU" sz="3200" smtClean="0"/>
              <a:t>равнобедренного треугольника</a:t>
            </a:r>
            <a:r>
              <a:rPr lang="ru-RU" altLang="ru-RU" smtClean="0"/>
              <a:t> 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lvl="4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Треугольник, у которого две стороны равны называется </a:t>
            </a:r>
            <a:r>
              <a:rPr lang="ru-RU" altLang="ru-RU" sz="1800" b="1" dirty="0" smtClean="0">
                <a:solidFill>
                  <a:srgbClr val="C00000"/>
                </a:solidFill>
              </a:rPr>
              <a:t>равнобедренным.</a:t>
            </a:r>
          </a:p>
          <a:p>
            <a:pPr lvl="4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Равные стороны называются боковыми сторонами, а третья сторона-основанием.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Если треугольник- равнобедренный, то для него справедливы все следующие утверждения.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Если для треугольника справедливо хотя бы одно из следующих утверждений, то он равнобедренный.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Углы, прилежащие к одной из сторон (основанию) равны.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Медиана, биссектриса и высота, проведенные к одной из сторон (основанию), совпадают.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Треугольник имеет одну ось симметрии.</a:t>
            </a:r>
          </a:p>
          <a:p>
            <a:pPr lvl="4" eaLnBrk="1" hangingPunct="1">
              <a:lnSpc>
                <a:spcPct val="90000"/>
              </a:lnSpc>
              <a:buFontTx/>
              <a:buNone/>
              <a:defRPr/>
            </a:pPr>
            <a:endParaRPr lang="ru-RU" altLang="ru-RU" sz="1800" dirty="0" smtClean="0"/>
          </a:p>
        </p:txBody>
      </p:sp>
      <p:sp>
        <p:nvSpPr>
          <p:cNvPr id="7172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91400" y="5715000"/>
            <a:ext cx="4572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304800" y="2362200"/>
            <a:ext cx="1676400" cy="2971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69353" name="Line 9"/>
          <p:cNvSpPr>
            <a:spLocks noChangeShapeType="1"/>
          </p:cNvSpPr>
          <p:nvPr/>
        </p:nvSpPr>
        <p:spPr bwMode="auto">
          <a:xfrm>
            <a:off x="1143000" y="24384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 rot="5400000">
            <a:off x="531813" y="3997325"/>
            <a:ext cx="549275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26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9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6" grpId="0" autoUpdateAnimBg="0"/>
      <p:bldP spid="569347" grpId="0" build="p" autoUpdateAnimBg="0" advAuto="1000"/>
      <p:bldP spid="5693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8350"/>
            <a:ext cx="7543800" cy="831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mtClean="0"/>
              <a:t>Свойства </a:t>
            </a:r>
            <a:br>
              <a:rPr lang="ru-RU" altLang="ru-RU" smtClean="0"/>
            </a:br>
            <a:r>
              <a:rPr lang="ru-RU" altLang="ru-RU" sz="3600" smtClean="0"/>
              <a:t>равностороннего треугольника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2247900"/>
            <a:ext cx="7772400" cy="3886200"/>
          </a:xfrm>
        </p:spPr>
        <p:txBody>
          <a:bodyPr>
            <a:normAutofit fontScale="92500" lnSpcReduction="10000"/>
          </a:bodyPr>
          <a:lstStyle/>
          <a:p>
            <a:pPr lvl="4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Треугольник, у которого три стороны равны, называется </a:t>
            </a:r>
            <a:r>
              <a:rPr lang="ru-RU" altLang="ru-RU" sz="1800" b="1" dirty="0" smtClean="0">
                <a:solidFill>
                  <a:srgbClr val="C00000"/>
                </a:solidFill>
              </a:rPr>
              <a:t>равносторонним.</a:t>
            </a:r>
          </a:p>
          <a:p>
            <a:pPr lvl="4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Равносторонний треугольник называется также правильным треугольником</a:t>
            </a:r>
          </a:p>
          <a:p>
            <a:pPr lvl="4" algn="ctr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Если треугольник- равносторонний, то для</a:t>
            </a:r>
          </a:p>
          <a:p>
            <a:pPr lvl="4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 него справедливы все следующие утверждения.</a:t>
            </a:r>
          </a:p>
          <a:p>
            <a:pPr lvl="4" algn="ctr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Если для треугольника справедливо хотя бы одно из следующих утверждений, то он равносторонний.</a:t>
            </a:r>
          </a:p>
          <a:p>
            <a:pPr lvl="4" algn="ctr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Все углы равны.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Каждая медиана совпадает с биссектрисой и</a:t>
            </a:r>
            <a:r>
              <a:rPr lang="ru-RU" altLang="ru-RU" sz="1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высотой, проведенными из той же вершины.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Центры вписанной и описанной окружностей</a:t>
            </a:r>
            <a:r>
              <a:rPr lang="ru-RU" altLang="ru-RU" sz="1800" i="1" dirty="0" smtClean="0">
                <a:solidFill>
                  <a:schemeClr val="tx2">
                    <a:lumMod val="50000"/>
                  </a:schemeClr>
                </a:solidFill>
              </a:rPr>
              <a:t> совпадают.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Треугольник обладает поворотной симметрией:</a:t>
            </a:r>
            <a:r>
              <a:rPr lang="ru-RU" altLang="ru-RU" sz="1800" i="1" dirty="0" smtClean="0">
                <a:solidFill>
                  <a:schemeClr val="tx2">
                    <a:lumMod val="50000"/>
                  </a:schemeClr>
                </a:solidFill>
              </a:rPr>
              <a:t> он</a:t>
            </a: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 не изменяется при повороте на 120</a:t>
            </a:r>
            <a:r>
              <a:rPr lang="ru-RU" altLang="ru-RU" sz="1800" baseline="30000" dirty="0" smtClean="0">
                <a:solidFill>
                  <a:schemeClr val="tx2">
                    <a:lumMod val="50000"/>
                  </a:schemeClr>
                </a:solidFill>
              </a:rPr>
              <a:t>о</a:t>
            </a:r>
          </a:p>
          <a:p>
            <a:pPr lvl="4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ru-RU" altLang="ru-RU" sz="1800" dirty="0" smtClean="0"/>
          </a:p>
        </p:txBody>
      </p:sp>
      <p:sp>
        <p:nvSpPr>
          <p:cNvPr id="8196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4572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914400" y="3581400"/>
            <a:ext cx="1219200" cy="1219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0376" name="Line 8"/>
          <p:cNvSpPr>
            <a:spLocks noChangeShapeType="1"/>
          </p:cNvSpPr>
          <p:nvPr/>
        </p:nvSpPr>
        <p:spPr bwMode="auto">
          <a:xfrm flipH="1">
            <a:off x="1524000" y="3581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0377" name="Line 9"/>
          <p:cNvSpPr>
            <a:spLocks noChangeShapeType="1"/>
          </p:cNvSpPr>
          <p:nvPr/>
        </p:nvSpPr>
        <p:spPr bwMode="auto">
          <a:xfrm flipV="1">
            <a:off x="914400" y="41910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0378" name="Line 10"/>
          <p:cNvSpPr>
            <a:spLocks noChangeShapeType="1"/>
          </p:cNvSpPr>
          <p:nvPr/>
        </p:nvSpPr>
        <p:spPr bwMode="auto">
          <a:xfrm flipH="1" flipV="1">
            <a:off x="1219200" y="4191000"/>
            <a:ext cx="914400" cy="609600"/>
          </a:xfrm>
          <a:prstGeom prst="line">
            <a:avLst/>
          </a:prstGeom>
          <a:noFill/>
          <a:ln w="9525">
            <a:solidFill>
              <a:schemeClr val="tx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19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0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70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70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70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70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0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0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0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0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0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0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0" grpId="0" autoUpdateAnimBg="0"/>
      <p:bldP spid="570371" grpId="0" build="p" autoUpdateAnimBg="0" advAuto="1000"/>
      <p:bldP spid="570376" grpId="0" animBg="1"/>
      <p:bldP spid="5703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8350"/>
            <a:ext cx="7543800" cy="831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mtClean="0"/>
              <a:t>Свойства</a:t>
            </a:r>
            <a:br>
              <a:rPr lang="ru-RU" altLang="ru-RU" smtClean="0"/>
            </a:br>
            <a:r>
              <a:rPr lang="ru-RU" altLang="ru-RU" sz="3600" smtClean="0"/>
              <a:t>прямоугольного треугольника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lvl="4" eaLnBrk="1" hangingPunct="1">
              <a:buFontTx/>
              <a:buNone/>
              <a:defRPr/>
            </a:pP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</a:rPr>
              <a:t>Треугольник, у которого один угол прямой, называется </a:t>
            </a:r>
            <a:r>
              <a:rPr lang="ru-RU" altLang="ru-RU" b="1" dirty="0" smtClean="0">
                <a:solidFill>
                  <a:srgbClr val="C00000"/>
                </a:solidFill>
              </a:rPr>
              <a:t>прямоугольным треугольником</a:t>
            </a:r>
            <a:r>
              <a:rPr lang="ru-RU" altLang="ru-RU" dirty="0" smtClean="0">
                <a:solidFill>
                  <a:srgbClr val="C00000"/>
                </a:solidFill>
              </a:rPr>
              <a:t>.</a:t>
            </a:r>
          </a:p>
          <a:p>
            <a:pPr lvl="4" eaLnBrk="1" hangingPunct="1">
              <a:buFontTx/>
              <a:buNone/>
              <a:defRPr/>
            </a:pP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</a:rPr>
              <a:t>Стороны,  прилежащие к прямому углу называются </a:t>
            </a:r>
            <a:r>
              <a:rPr lang="ru-RU" altLang="ru-RU" b="1" dirty="0" smtClean="0">
                <a:solidFill>
                  <a:srgbClr val="C00000"/>
                </a:solidFill>
              </a:rPr>
              <a:t>катетами</a:t>
            </a: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</a:rPr>
              <a:t> а сторона, противолежащая прямому углу-</a:t>
            </a:r>
            <a:r>
              <a:rPr lang="ru-RU" altLang="ru-RU" b="1" dirty="0" smtClean="0">
                <a:solidFill>
                  <a:srgbClr val="C00000"/>
                </a:solidFill>
              </a:rPr>
              <a:t>гипотенуза</a:t>
            </a:r>
          </a:p>
          <a:p>
            <a:pPr lvl="4" eaLnBrk="1" hangingPunct="1">
              <a:buFontTx/>
              <a:buNone/>
              <a:defRPr/>
            </a:pP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4" eaLnBrk="1" hangingPunct="1">
              <a:buFontTx/>
              <a:buNone/>
              <a:defRPr/>
            </a:pP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</a:rPr>
              <a:t>                 </a:t>
            </a:r>
            <a:r>
              <a:rPr lang="ru-RU" altLang="ru-RU" sz="2400" b="1" u="sng" dirty="0" smtClean="0">
                <a:solidFill>
                  <a:srgbClr val="C00000"/>
                </a:solidFill>
              </a:rPr>
              <a:t>Теорема Пифагора</a:t>
            </a:r>
          </a:p>
          <a:p>
            <a:pPr lvl="4" eaLnBrk="1" hangingPunct="1">
              <a:buFontTx/>
              <a:buNone/>
              <a:defRPr/>
            </a:pP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</a:rPr>
              <a:t>Сумма квадратов катетов равна квадрату гипотенузы.</a:t>
            </a:r>
          </a:p>
          <a:p>
            <a:pPr lvl="4" eaLnBrk="1" hangingPunct="1">
              <a:buFontTx/>
              <a:buNone/>
              <a:defRPr/>
            </a:pPr>
            <a:r>
              <a:rPr lang="en-US" altLang="ru-RU" dirty="0" smtClean="0">
                <a:solidFill>
                  <a:schemeClr val="tx2">
                    <a:lumMod val="50000"/>
                  </a:schemeClr>
                </a:solidFill>
              </a:rPr>
              <a:t>			</a:t>
            </a:r>
            <a:r>
              <a:rPr lang="en-US" altLang="ru-RU" sz="2800" b="1" dirty="0" smtClean="0">
                <a:solidFill>
                  <a:srgbClr val="C00000"/>
                </a:solidFill>
              </a:rPr>
              <a:t>a</a:t>
            </a:r>
            <a:r>
              <a:rPr lang="en-US" altLang="ru-RU" sz="2800" b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ru-RU" sz="2800" b="1" dirty="0" smtClean="0">
                <a:solidFill>
                  <a:srgbClr val="C00000"/>
                </a:solidFill>
              </a:rPr>
              <a:t>+b</a:t>
            </a:r>
            <a:r>
              <a:rPr lang="en-US" altLang="ru-RU" sz="2800" b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ru-RU" sz="2800" b="1" dirty="0" smtClean="0">
                <a:solidFill>
                  <a:srgbClr val="C00000"/>
                </a:solidFill>
              </a:rPr>
              <a:t>=c</a:t>
            </a:r>
            <a:r>
              <a:rPr lang="en-US" altLang="ru-RU" sz="2800" b="1" baseline="30000" dirty="0" smtClean="0">
                <a:solidFill>
                  <a:srgbClr val="C00000"/>
                </a:solidFill>
              </a:rPr>
              <a:t>2</a:t>
            </a:r>
            <a:endParaRPr lang="ru-RU" altLang="ru-RU" sz="2800" b="1" baseline="30000" dirty="0" smtClean="0">
              <a:solidFill>
                <a:srgbClr val="C00000"/>
              </a:solidFill>
            </a:endParaRPr>
          </a:p>
        </p:txBody>
      </p:sp>
      <p:sp>
        <p:nvSpPr>
          <p:cNvPr id="9220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91400" y="5715000"/>
            <a:ext cx="4572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1398" name="AutoShape 6"/>
          <p:cNvSpPr>
            <a:spLocks noChangeArrowheads="1"/>
          </p:cNvSpPr>
          <p:nvPr/>
        </p:nvSpPr>
        <p:spPr bwMode="auto">
          <a:xfrm>
            <a:off x="1295400" y="2590800"/>
            <a:ext cx="914400" cy="3276600"/>
          </a:xfrm>
          <a:prstGeom prst="rtTriangle">
            <a:avLst/>
          </a:prstGeom>
          <a:solidFill>
            <a:srgbClr val="07BF1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1399" name="Text Box 7"/>
          <p:cNvSpPr txBox="1">
            <a:spLocks noChangeArrowheads="1"/>
          </p:cNvSpPr>
          <p:nvPr/>
        </p:nvSpPr>
        <p:spPr bwMode="auto">
          <a:xfrm>
            <a:off x="722313" y="4289425"/>
            <a:ext cx="3889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200" b="1" dirty="0">
                <a:solidFill>
                  <a:schemeClr val="tx2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571401" name="Text Box 9"/>
          <p:cNvSpPr txBox="1">
            <a:spLocks noChangeArrowheads="1"/>
          </p:cNvSpPr>
          <p:nvPr/>
        </p:nvSpPr>
        <p:spPr bwMode="auto">
          <a:xfrm>
            <a:off x="1660525" y="6124575"/>
            <a:ext cx="412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ru-RU" sz="3200" b="1" dirty="0">
                <a:solidFill>
                  <a:schemeClr val="tx2">
                    <a:lumMod val="50000"/>
                  </a:schemeClr>
                </a:solidFill>
              </a:rPr>
              <a:t>b</a:t>
            </a:r>
            <a:endParaRPr lang="ru-RU" alt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1402" name="Text Box 10"/>
          <p:cNvSpPr txBox="1">
            <a:spLocks noChangeArrowheads="1"/>
          </p:cNvSpPr>
          <p:nvPr/>
        </p:nvSpPr>
        <p:spPr bwMode="auto">
          <a:xfrm>
            <a:off x="2078038" y="4229100"/>
            <a:ext cx="3667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ru-RU" sz="3200" b="1" dirty="0">
                <a:solidFill>
                  <a:schemeClr val="tx2">
                    <a:lumMod val="50000"/>
                  </a:schemeClr>
                </a:solidFill>
              </a:rPr>
              <a:t>c</a:t>
            </a:r>
            <a:endParaRPr lang="ru-RU" alt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13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571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571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13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B75F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571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571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13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B75F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571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571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14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B75F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57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571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14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B75F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4" grpId="0" autoUpdateAnimBg="0"/>
      <p:bldP spid="571395" grpId="0" build="p" autoUpdateAnimBg="0" advAuto="0"/>
      <p:bldP spid="571398" grpId="0" animBg="1"/>
      <p:bldP spid="571399" grpId="0" autoUpdateAnimBg="0"/>
      <p:bldP spid="571401" grpId="0" autoUpdateAnimBg="0"/>
      <p:bldP spid="5714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14478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72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lvl="4" eaLnBrk="1" hangingPunct="1">
              <a:lnSpc>
                <a:spcPct val="90000"/>
              </a:lnSpc>
              <a:defRPr/>
            </a:pPr>
            <a:r>
              <a:rPr lang="ru-RU" altLang="ru-RU" sz="1800" b="1" u="sng" dirty="0" smtClean="0">
                <a:solidFill>
                  <a:srgbClr val="C00000"/>
                </a:solidFill>
              </a:rPr>
              <a:t>Высота-</a:t>
            </a:r>
            <a:r>
              <a:rPr lang="ru-RU" altLang="ru-RU" sz="1800" i="1" dirty="0" smtClean="0">
                <a:solidFill>
                  <a:schemeClr val="tx2">
                    <a:lumMod val="50000"/>
                  </a:schemeClr>
                </a:solidFill>
              </a:rPr>
              <a:t>перпендикуляр, опущенный из вершины треугольника на прямую, содержащую </a:t>
            </a:r>
            <a:r>
              <a:rPr lang="ru-RU" altLang="ru-RU" sz="1800" i="1" dirty="0" smtClean="0">
                <a:solidFill>
                  <a:schemeClr val="tx2">
                    <a:lumMod val="75000"/>
                  </a:schemeClr>
                </a:solidFill>
              </a:rPr>
              <a:t>противолежащую сторону треугольника.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ru-RU" altLang="ru-RU" sz="1800" b="1" u="sng" dirty="0" smtClean="0">
                <a:solidFill>
                  <a:srgbClr val="C00000"/>
                </a:solidFill>
              </a:rPr>
              <a:t>Биссектриса- </a:t>
            </a:r>
            <a:r>
              <a:rPr lang="ru-RU" altLang="ru-RU" sz="1800" i="1" dirty="0" smtClean="0">
                <a:solidFill>
                  <a:schemeClr val="tx2">
                    <a:lumMod val="50000"/>
                  </a:schemeClr>
                </a:solidFill>
              </a:rPr>
              <a:t>отрезок, который соединяет вершину треугольника с точкой на противолежащей стороне и делит внутренний угол пополам.</a:t>
            </a:r>
            <a:endParaRPr lang="ru-RU" altLang="ru-RU" sz="18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4" eaLnBrk="1" hangingPunct="1">
              <a:lnSpc>
                <a:spcPct val="90000"/>
              </a:lnSpc>
              <a:defRPr/>
            </a:pPr>
            <a:r>
              <a:rPr lang="ru-RU" altLang="ru-RU" sz="1800" b="1" u="sng" dirty="0" smtClean="0">
                <a:solidFill>
                  <a:srgbClr val="C00000"/>
                </a:solidFill>
              </a:rPr>
              <a:t>Медиана</a:t>
            </a:r>
            <a:r>
              <a:rPr lang="ru-RU" altLang="ru-RU" sz="18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altLang="ru-RU" sz="1800" i="1" dirty="0" smtClean="0">
                <a:solidFill>
                  <a:schemeClr val="tx2">
                    <a:lumMod val="50000"/>
                  </a:schemeClr>
                </a:solidFill>
              </a:rPr>
              <a:t>отрезок, соединяющий вершину треугольника с серединой противолежащей стороны.</a:t>
            </a:r>
            <a:endParaRPr lang="ru-RU" altLang="ru-RU" sz="18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4" eaLnBrk="1" hangingPunct="1">
              <a:lnSpc>
                <a:spcPct val="90000"/>
              </a:lnSpc>
              <a:defRPr/>
            </a:pPr>
            <a:r>
              <a:rPr lang="ru-RU" altLang="ru-RU" sz="1800" b="1" u="sng" dirty="0" smtClean="0">
                <a:solidFill>
                  <a:srgbClr val="C00000"/>
                </a:solidFill>
              </a:rPr>
              <a:t>Средняя линия </a:t>
            </a:r>
            <a:r>
              <a:rPr lang="ru-RU" altLang="ru-RU" sz="1800" b="1" dirty="0" smtClean="0">
                <a:solidFill>
                  <a:srgbClr val="C00000"/>
                </a:solidFill>
              </a:rPr>
              <a:t>-</a:t>
            </a:r>
            <a:r>
              <a:rPr lang="ru-RU" altLang="ru-RU" sz="1800" i="1" dirty="0" smtClean="0">
                <a:solidFill>
                  <a:schemeClr val="tx2">
                    <a:lumMod val="75000"/>
                  </a:schemeClr>
                </a:solidFill>
              </a:rPr>
              <a:t>отрезок</a:t>
            </a:r>
            <a:r>
              <a:rPr lang="ru-RU" altLang="ru-RU" sz="1800" i="1" dirty="0" smtClean="0">
                <a:solidFill>
                  <a:schemeClr val="tx2">
                    <a:lumMod val="50000"/>
                  </a:schemeClr>
                </a:solidFill>
              </a:rPr>
              <a:t>, соединяющий середины</a:t>
            </a: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</a:rPr>
              <a:t> двух сторон треугольника.</a:t>
            </a:r>
            <a:endParaRPr lang="en-US" altLang="ru-RU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4" eaLnBrk="1" hangingPunct="1">
              <a:lnSpc>
                <a:spcPct val="90000"/>
              </a:lnSpc>
              <a:defRPr/>
            </a:pPr>
            <a:r>
              <a:rPr lang="ru-RU" altLang="ru-RU" sz="1800" b="1" u="sng" dirty="0" smtClean="0">
                <a:solidFill>
                  <a:srgbClr val="C00000"/>
                </a:solidFill>
              </a:rPr>
              <a:t>Серединный перпендикуляр </a:t>
            </a:r>
            <a:r>
              <a:rPr lang="ru-RU" altLang="ru-RU" sz="1800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ru-RU" altLang="ru-RU" sz="1800" i="1" dirty="0" smtClean="0">
                <a:solidFill>
                  <a:schemeClr val="tx2">
                    <a:lumMod val="50000"/>
                  </a:schemeClr>
                </a:solidFill>
              </a:rPr>
              <a:t>прямая, перпендикулярная стороне треугольника и делящая ее пополам.</a:t>
            </a:r>
          </a:p>
          <a:p>
            <a:pPr lvl="4" eaLnBrk="1" hangingPunct="1">
              <a:lnSpc>
                <a:spcPct val="90000"/>
              </a:lnSpc>
              <a:defRPr/>
            </a:pPr>
            <a:endParaRPr lang="ru-RU" altLang="ru-RU" sz="1800" i="1" dirty="0" smtClean="0"/>
          </a:p>
        </p:txBody>
      </p:sp>
      <p:sp>
        <p:nvSpPr>
          <p:cNvPr id="10244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248400"/>
            <a:ext cx="4572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2427" name="WordArt 11"/>
          <p:cNvSpPr>
            <a:spLocks noChangeArrowheads="1" noChangeShapeType="1" noTextEdit="1"/>
          </p:cNvSpPr>
          <p:nvPr/>
        </p:nvSpPr>
        <p:spPr bwMode="auto">
          <a:xfrm>
            <a:off x="1069975" y="762000"/>
            <a:ext cx="7002463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u="sng" kern="10" dirty="0">
                <a:solidFill>
                  <a:srgbClr val="C0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Замечательные линии треугольника</a:t>
            </a:r>
          </a:p>
        </p:txBody>
      </p:sp>
      <p:sp>
        <p:nvSpPr>
          <p:cNvPr id="1024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4572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72431" name="AutoShape 15"/>
          <p:cNvSpPr>
            <a:spLocks noChangeArrowheads="1"/>
          </p:cNvSpPr>
          <p:nvPr/>
        </p:nvSpPr>
        <p:spPr bwMode="auto">
          <a:xfrm>
            <a:off x="228600" y="2743200"/>
            <a:ext cx="2133600" cy="2743200"/>
          </a:xfrm>
          <a:prstGeom prst="triangle">
            <a:avLst>
              <a:gd name="adj" fmla="val 50000"/>
            </a:avLst>
          </a:prstGeom>
          <a:solidFill>
            <a:srgbClr val="07BF1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72432" name="Line 16"/>
          <p:cNvSpPr>
            <a:spLocks noChangeShapeType="1"/>
          </p:cNvSpPr>
          <p:nvPr/>
        </p:nvSpPr>
        <p:spPr bwMode="auto">
          <a:xfrm>
            <a:off x="1295400" y="2743200"/>
            <a:ext cx="0" cy="27432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72433" name="Line 17"/>
          <p:cNvSpPr>
            <a:spLocks noChangeShapeType="1"/>
          </p:cNvSpPr>
          <p:nvPr/>
        </p:nvSpPr>
        <p:spPr bwMode="auto">
          <a:xfrm>
            <a:off x="685800" y="4267200"/>
            <a:ext cx="1219200" cy="0"/>
          </a:xfrm>
          <a:prstGeom prst="line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003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2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2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2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2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2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2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2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24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1FFB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2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2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24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1FFB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8" grpId="0" autoUpdateAnimBg="0"/>
      <p:bldP spid="572419" grpId="0" build="p" autoUpdateAnimBg="0" advAuto="0"/>
      <p:bldP spid="572431" grpId="0" animBg="1" autoUpdateAnimBg="0"/>
      <p:bldP spid="572432" grpId="0" animBg="1"/>
      <p:bldP spid="5724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8350"/>
            <a:ext cx="7543800" cy="83185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2060"/>
                </a:solidFill>
              </a:rPr>
              <a:t>Решение треугольников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1828800" lvl="4" indent="0" eaLnBrk="1" hangingPunct="1">
              <a:buFontTx/>
              <a:buNone/>
              <a:defRPr/>
            </a:pPr>
            <a:r>
              <a:rPr lang="ru-RU" altLang="ru-RU" sz="2400" b="1" dirty="0" smtClean="0">
                <a:solidFill>
                  <a:srgbClr val="FF0000"/>
                </a:solidFill>
              </a:rPr>
              <a:t>Теорема синусов</a:t>
            </a:r>
          </a:p>
          <a:p>
            <a:pPr lvl="4" eaLnBrk="1" hangingPunct="1">
              <a:buFontTx/>
              <a:buNone/>
              <a:defRPr/>
            </a:pPr>
            <a:endParaRPr lang="ru-RU" altLang="ru-RU" dirty="0" smtClean="0"/>
          </a:p>
        </p:txBody>
      </p:sp>
      <p:sp>
        <p:nvSpPr>
          <p:cNvPr id="11268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20000" y="6248400"/>
            <a:ext cx="5334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1269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4572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470525" y="3394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65259" name="Rectangle 11"/>
          <p:cNvSpPr>
            <a:spLocks noChangeArrowheads="1"/>
          </p:cNvSpPr>
          <p:nvPr/>
        </p:nvSpPr>
        <p:spPr bwMode="auto">
          <a:xfrm>
            <a:off x="4510088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565261" name="Text Box 13"/>
          <p:cNvSpPr txBox="1">
            <a:spLocks noChangeArrowheads="1"/>
          </p:cNvSpPr>
          <p:nvPr/>
        </p:nvSpPr>
        <p:spPr bwMode="auto">
          <a:xfrm>
            <a:off x="2438400" y="4191000"/>
            <a:ext cx="60198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4" eaLnBrk="1" hangingPunct="1">
              <a:buFontTx/>
              <a:buNone/>
            </a:pPr>
            <a:endParaRPr kumimoji="0" lang="en-US" altLang="ru-RU"/>
          </a:p>
          <a:p>
            <a:pPr lvl="4" eaLnBrk="1" hangingPunct="1">
              <a:buFontTx/>
              <a:buNone/>
            </a:pPr>
            <a:r>
              <a:rPr kumimoji="0" lang="ru-RU" altLang="ru-RU" sz="2400" b="1">
                <a:solidFill>
                  <a:srgbClr val="FF0000"/>
                </a:solidFill>
              </a:rPr>
              <a:t>Теорема косинусов</a:t>
            </a:r>
          </a:p>
          <a:p>
            <a:pPr lvl="4" eaLnBrk="1" hangingPunct="1">
              <a:buFontTx/>
              <a:buNone/>
            </a:pPr>
            <a:endParaRPr kumimoji="0" lang="en-US" altLang="ru-RU" b="1">
              <a:solidFill>
                <a:srgbClr val="FF0000"/>
              </a:solidFill>
            </a:endParaRPr>
          </a:p>
          <a:p>
            <a:pPr lvl="4" eaLnBrk="1" hangingPunct="1">
              <a:buFontTx/>
              <a:buNone/>
            </a:pPr>
            <a:endParaRPr kumimoji="0" lang="en-US" altLang="ru-RU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2803525" y="2479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11274" name="Object 16"/>
          <p:cNvGraphicFramePr>
            <a:graphicFrameLocks noChangeAspect="1"/>
          </p:cNvGraphicFramePr>
          <p:nvPr/>
        </p:nvGraphicFramePr>
        <p:xfrm>
          <a:off x="2819400" y="2667000"/>
          <a:ext cx="2514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10" imgW="1320227" imgH="418918" progId="Equation.3">
                  <p:embed/>
                </p:oleObj>
              </mc:Choice>
              <mc:Fallback>
                <p:oleObj name="Формула" r:id="rId10" imgW="1320227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667000"/>
                        <a:ext cx="2514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Line 17"/>
          <p:cNvSpPr>
            <a:spLocks noChangeShapeType="1"/>
          </p:cNvSpPr>
          <p:nvPr/>
        </p:nvSpPr>
        <p:spPr bwMode="auto">
          <a:xfrm flipV="1">
            <a:off x="381000" y="2057400"/>
            <a:ext cx="609600" cy="1752600"/>
          </a:xfrm>
          <a:prstGeom prst="line">
            <a:avLst/>
          </a:prstGeom>
          <a:noFill/>
          <a:ln w="57150">
            <a:solidFill>
              <a:srgbClr val="9E02A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76" name="Line 18"/>
          <p:cNvSpPr>
            <a:spLocks noChangeShapeType="1"/>
          </p:cNvSpPr>
          <p:nvPr/>
        </p:nvSpPr>
        <p:spPr bwMode="auto">
          <a:xfrm>
            <a:off x="990600" y="2057400"/>
            <a:ext cx="1752600" cy="1752600"/>
          </a:xfrm>
          <a:prstGeom prst="line">
            <a:avLst/>
          </a:prstGeom>
          <a:noFill/>
          <a:ln w="57150">
            <a:solidFill>
              <a:srgbClr val="9E02A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77" name="Line 20"/>
          <p:cNvSpPr>
            <a:spLocks noChangeShapeType="1"/>
          </p:cNvSpPr>
          <p:nvPr/>
        </p:nvSpPr>
        <p:spPr bwMode="auto">
          <a:xfrm>
            <a:off x="381000" y="3810000"/>
            <a:ext cx="2362200" cy="0"/>
          </a:xfrm>
          <a:prstGeom prst="line">
            <a:avLst/>
          </a:prstGeom>
          <a:noFill/>
          <a:ln w="57150">
            <a:solidFill>
              <a:srgbClr val="9E02A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65269" name="Text Box 21"/>
          <p:cNvSpPr txBox="1">
            <a:spLocks noChangeArrowheads="1"/>
          </p:cNvSpPr>
          <p:nvPr/>
        </p:nvSpPr>
        <p:spPr bwMode="auto">
          <a:xfrm>
            <a:off x="304800" y="25908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ru-RU" sz="3200" b="1" dirty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ru-RU" alt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5270" name="Text Box 22"/>
          <p:cNvSpPr txBox="1">
            <a:spLocks noChangeArrowheads="1"/>
          </p:cNvSpPr>
          <p:nvPr/>
        </p:nvSpPr>
        <p:spPr bwMode="auto">
          <a:xfrm>
            <a:off x="1889125" y="2555875"/>
            <a:ext cx="412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ru-RU" sz="3200" b="1" dirty="0">
                <a:solidFill>
                  <a:schemeClr val="tx2">
                    <a:lumMod val="50000"/>
                  </a:schemeClr>
                </a:solidFill>
              </a:rPr>
              <a:t>b</a:t>
            </a:r>
            <a:endParaRPr lang="ru-RU" alt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5271" name="Text Box 23"/>
          <p:cNvSpPr txBox="1">
            <a:spLocks noChangeArrowheads="1"/>
          </p:cNvSpPr>
          <p:nvPr/>
        </p:nvSpPr>
        <p:spPr bwMode="auto">
          <a:xfrm>
            <a:off x="1431925" y="3775075"/>
            <a:ext cx="3667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ru-RU" sz="3200" b="1" dirty="0">
                <a:solidFill>
                  <a:schemeClr val="tx2">
                    <a:lumMod val="50000"/>
                  </a:schemeClr>
                </a:solidFill>
              </a:rPr>
              <a:t>c</a:t>
            </a:r>
            <a:endParaRPr lang="ru-RU" alt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81" name="Text Box 24"/>
          <p:cNvSpPr txBox="1">
            <a:spLocks noChangeArrowheads="1"/>
          </p:cNvSpPr>
          <p:nvPr/>
        </p:nvSpPr>
        <p:spPr bwMode="auto">
          <a:xfrm flipH="1">
            <a:off x="1981200" y="3394075"/>
            <a:ext cx="21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1282" name="Text Box 25"/>
          <p:cNvSpPr txBox="1">
            <a:spLocks noChangeArrowheads="1"/>
          </p:cNvSpPr>
          <p:nvPr/>
        </p:nvSpPr>
        <p:spPr bwMode="auto">
          <a:xfrm>
            <a:off x="2041525" y="3241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1283" name="Text Box 27"/>
          <p:cNvSpPr txBox="1">
            <a:spLocks noChangeArrowheads="1"/>
          </p:cNvSpPr>
          <p:nvPr/>
        </p:nvSpPr>
        <p:spPr bwMode="auto">
          <a:xfrm>
            <a:off x="2117725" y="3394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11284" name="Object 28"/>
          <p:cNvGraphicFramePr>
            <a:graphicFrameLocks noChangeAspect="1"/>
          </p:cNvGraphicFramePr>
          <p:nvPr/>
        </p:nvGraphicFramePr>
        <p:xfrm flipH="1">
          <a:off x="1752600" y="3289300"/>
          <a:ext cx="533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12" imgW="139700" imgH="139700" progId="Equation.3">
                  <p:embed/>
                </p:oleObj>
              </mc:Choice>
              <mc:Fallback>
                <p:oleObj name="Формула" r:id="rId12" imgW="1397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752600" y="3289300"/>
                        <a:ext cx="5334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5" name="Line 29"/>
          <p:cNvSpPr>
            <a:spLocks noChangeShapeType="1"/>
          </p:cNvSpPr>
          <p:nvPr/>
        </p:nvSpPr>
        <p:spPr bwMode="auto">
          <a:xfrm flipH="1">
            <a:off x="2286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86" name="Text Box 30"/>
          <p:cNvSpPr txBox="1">
            <a:spLocks noChangeArrowheads="1"/>
          </p:cNvSpPr>
          <p:nvPr/>
        </p:nvSpPr>
        <p:spPr bwMode="auto">
          <a:xfrm>
            <a:off x="517525" y="3317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11287" name="Object 31"/>
          <p:cNvGraphicFramePr>
            <a:graphicFrameLocks noChangeAspect="1"/>
          </p:cNvGraphicFramePr>
          <p:nvPr/>
        </p:nvGraphicFramePr>
        <p:xfrm>
          <a:off x="838200" y="3124200"/>
          <a:ext cx="4000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Формула" r:id="rId14" imgW="152268" imgH="203024" progId="Equation.3">
                  <p:embed/>
                </p:oleObj>
              </mc:Choice>
              <mc:Fallback>
                <p:oleObj name="Формула" r:id="rId14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24200"/>
                        <a:ext cx="4000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8" name="Text Box 32"/>
          <p:cNvSpPr txBox="1">
            <a:spLocks noChangeArrowheads="1"/>
          </p:cNvSpPr>
          <p:nvPr/>
        </p:nvSpPr>
        <p:spPr bwMode="auto">
          <a:xfrm>
            <a:off x="898525" y="2022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11289" name="Object 33"/>
          <p:cNvGraphicFramePr>
            <a:graphicFrameLocks noChangeAspect="1"/>
          </p:cNvGraphicFramePr>
          <p:nvPr/>
        </p:nvGraphicFramePr>
        <p:xfrm>
          <a:off x="914400" y="2514600"/>
          <a:ext cx="4159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16" imgW="126780" imgH="164814" progId="Equation.3">
                  <p:embed/>
                </p:oleObj>
              </mc:Choice>
              <mc:Fallback>
                <p:oleObj name="Формула" r:id="rId16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14600"/>
                        <a:ext cx="4159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0" name="Text Box 34"/>
          <p:cNvSpPr txBox="1">
            <a:spLocks noChangeArrowheads="1"/>
          </p:cNvSpPr>
          <p:nvPr/>
        </p:nvSpPr>
        <p:spPr bwMode="auto">
          <a:xfrm>
            <a:off x="4175125" y="560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sp>
        <p:nvSpPr>
          <p:cNvPr id="11291" name="Text Box 36"/>
          <p:cNvSpPr txBox="1">
            <a:spLocks noChangeArrowheads="1"/>
          </p:cNvSpPr>
          <p:nvPr/>
        </p:nvSpPr>
        <p:spPr bwMode="auto">
          <a:xfrm>
            <a:off x="3108325" y="4918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2400">
              <a:solidFill>
                <a:srgbClr val="CC00FF"/>
              </a:solidFill>
              <a:latin typeface="Times New Roman" pitchFamily="18" charset="0"/>
            </a:endParaRPr>
          </a:p>
        </p:txBody>
      </p:sp>
      <p:graphicFrame>
        <p:nvGraphicFramePr>
          <p:cNvPr id="11292" name="Object 37"/>
          <p:cNvGraphicFramePr>
            <a:graphicFrameLocks noChangeAspect="1"/>
          </p:cNvGraphicFramePr>
          <p:nvPr/>
        </p:nvGraphicFramePr>
        <p:xfrm>
          <a:off x="3962400" y="5105400"/>
          <a:ext cx="38481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18" imgW="1447800" imgH="228600" progId="Equation.3">
                  <p:embed/>
                </p:oleObj>
              </mc:Choice>
              <mc:Fallback>
                <p:oleObj name="Формула" r:id="rId18" imgW="1447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105400"/>
                        <a:ext cx="38481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3" name="Line 38"/>
          <p:cNvSpPr>
            <a:spLocks noChangeShapeType="1"/>
          </p:cNvSpPr>
          <p:nvPr/>
        </p:nvSpPr>
        <p:spPr bwMode="auto">
          <a:xfrm>
            <a:off x="533400" y="3429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94" name="Line 39"/>
          <p:cNvSpPr>
            <a:spLocks noChangeShapeType="1"/>
          </p:cNvSpPr>
          <p:nvPr/>
        </p:nvSpPr>
        <p:spPr bwMode="auto">
          <a:xfrm>
            <a:off x="914400" y="2362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5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5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5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5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5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0" grpId="0" autoUpdateAnimBg="0"/>
      <p:bldP spid="565251" grpId="0" build="p" autoUpdateAnimBg="0" advAuto="0"/>
      <p:bldP spid="565259" grpId="0" autoUpdateAnimBg="0"/>
      <p:bldP spid="565261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646</Words>
  <Application>Microsoft Office PowerPoint</Application>
  <PresentationFormat>Экран (4:3)</PresentationFormat>
  <Paragraphs>163</Paragraphs>
  <Slides>22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Microsoft Equation 3.0</vt:lpstr>
      <vt:lpstr>Презентация PowerPoint</vt:lpstr>
      <vt:lpstr>План урока</vt:lpstr>
      <vt:lpstr>Виды треугольников</vt:lpstr>
      <vt:lpstr>Свойства  произвольный  треугольника</vt:lpstr>
      <vt:lpstr>Свойства  равнобедренного треугольника </vt:lpstr>
      <vt:lpstr>Свойства  равностороннего треугольника</vt:lpstr>
      <vt:lpstr>Свойства прямоугольного треугольника</vt:lpstr>
      <vt:lpstr>Презентация PowerPoint</vt:lpstr>
      <vt:lpstr>Решение треугольников</vt:lpstr>
      <vt:lpstr>Окружность,  </vt:lpstr>
      <vt:lpstr>Окружность, вписанная в треугольник</vt:lpstr>
      <vt:lpstr>Окружность, описанная около треугольника</vt:lpstr>
      <vt:lpstr>Площадь треугольника</vt:lpstr>
      <vt:lpstr>Площадь треугольника  через сторону и высоту</vt:lpstr>
      <vt:lpstr>Площадь треугольника  через две стороны и угол меду ними</vt:lpstr>
      <vt:lpstr>ФОРМУЛА ГЕРОНА</vt:lpstr>
      <vt:lpstr>Площадь треугольника  через полупериметр и радиус вписанной окружности</vt:lpstr>
      <vt:lpstr>Презентация PowerPoint</vt:lpstr>
      <vt:lpstr>Презентация PowerPoint</vt:lpstr>
      <vt:lpstr>Задача №2</vt:lpstr>
      <vt:lpstr>Презентация PowerPoint</vt:lpstr>
      <vt:lpstr>Самостоятельная работа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Шудра</dc:creator>
  <cp:lastModifiedBy>Татьяна Шудра</cp:lastModifiedBy>
  <cp:revision>2</cp:revision>
  <dcterms:created xsi:type="dcterms:W3CDTF">2014-06-13T17:53:05Z</dcterms:created>
  <dcterms:modified xsi:type="dcterms:W3CDTF">2014-06-13T18:04:34Z</dcterms:modified>
</cp:coreProperties>
</file>