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32" r:id="rId5"/>
    <p:sldMasterId id="2147483744" r:id="rId6"/>
    <p:sldMasterId id="2147483756" r:id="rId7"/>
  </p:sldMasterIdLst>
  <p:sldIdLst>
    <p:sldId id="271" r:id="rId8"/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8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785794"/>
            <a:ext cx="850112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+mn-lt"/>
                <a:cs typeface="+mn-cs"/>
              </a:rPr>
              <a:t>Вопросы.</a:t>
            </a:r>
            <a:endParaRPr lang="ru-RU" sz="2000" b="1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atin typeface="+mn-lt"/>
              <a:cs typeface="+mn-cs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000" dirty="0">
                <a:latin typeface="+mn-lt"/>
                <a:cs typeface="+mn-cs"/>
              </a:rPr>
              <a:t>В каких случаях целесообразно использовать системы компьютерного перевода?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2000" dirty="0">
              <a:latin typeface="+mn-lt"/>
              <a:cs typeface="+mn-cs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000" dirty="0">
                <a:latin typeface="+mn-lt"/>
                <a:cs typeface="+mn-cs"/>
              </a:rPr>
              <a:t>В чем состоят различия в технологии распознавания текста при использовании растрового и векторного методов?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2000" dirty="0">
              <a:latin typeface="+mn-lt"/>
              <a:cs typeface="+mn-cs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  <a:cs typeface="+mn-cs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  <a:cs typeface="+mn-cs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2000" dirty="0">
              <a:latin typeface="+mn-lt"/>
              <a:cs typeface="+mn-cs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20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8926" y="214290"/>
            <a:ext cx="32147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400" b="1" dirty="0" smtClean="0">
                <a:solidFill>
                  <a:srgbClr val="000000"/>
                </a:solidFill>
              </a:rPr>
              <a:t>Векторная графика</a:t>
            </a:r>
            <a:endParaRPr lang="ru-RU" sz="2400" b="1" dirty="0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785794"/>
            <a:ext cx="87154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sz="2000" dirty="0" smtClean="0">
                <a:solidFill>
                  <a:srgbClr val="000000"/>
                </a:solidFill>
              </a:rPr>
              <a:t>Векторные рисунки используются для хранения высокоточных графических объектов (рисунков, чертежей и схем), для которых имеет значение сохранение четких и ясных контуров.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5214950"/>
            <a:ext cx="73814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sz="2400" b="1" dirty="0" smtClean="0"/>
              <a:t>Векторная графика — способ представления сложных объектов и изображений </a:t>
            </a:r>
            <a:r>
              <a:rPr lang="ru-RU" sz="2400" b="1" dirty="0" smtClean="0"/>
              <a:t>с </a:t>
            </a:r>
            <a:r>
              <a:rPr lang="ru-RU" sz="2400" b="1" dirty="0" smtClean="0"/>
              <a:t>помощью геометрических примитивов, таких как точки, линии, многоугольники и др. </a:t>
            </a:r>
            <a:endParaRPr lang="ru-RU" sz="2400" b="1" dirty="0"/>
          </a:p>
        </p:txBody>
      </p:sp>
      <p:pic>
        <p:nvPicPr>
          <p:cNvPr id="5" name="Picture 2" descr="C:\Users\ИЦШ\Desktop\анимации, картинки\1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429520" y="5214950"/>
            <a:ext cx="1522757" cy="1428760"/>
          </a:xfrm>
          <a:prstGeom prst="rect">
            <a:avLst/>
          </a:prstGeom>
          <a:noFill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857364"/>
            <a:ext cx="2613025" cy="2233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1785926"/>
            <a:ext cx="2628901" cy="25080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39" y="2714620"/>
            <a:ext cx="2766267" cy="23706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142852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2400" b="1" dirty="0" smtClean="0">
                <a:solidFill>
                  <a:srgbClr val="000000"/>
                </a:solidFill>
              </a:rPr>
              <a:t>Способ хранения векторного изображения в компьютере</a:t>
            </a:r>
            <a:endParaRPr lang="ru-RU" sz="2400" b="1" dirty="0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142984"/>
            <a:ext cx="88583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sz="2000" dirty="0" smtClean="0">
                <a:solidFill>
                  <a:srgbClr val="000000"/>
                </a:solidFill>
              </a:rPr>
              <a:t>Рассмотрим на конкретном примере принцип сохранения графических примитивов. Дана </a:t>
            </a:r>
            <a:r>
              <a:rPr lang="ru-RU" sz="2000" dirty="0" smtClean="0"/>
              <a:t>окружность с </a:t>
            </a:r>
            <a:r>
              <a:rPr lang="ru-RU" sz="2000" dirty="0" err="1" smtClean="0"/>
              <a:t>радусом</a:t>
            </a:r>
            <a:r>
              <a:rPr lang="ru-RU" sz="2000" dirty="0" smtClean="0"/>
              <a:t> </a:t>
            </a:r>
            <a:r>
              <a:rPr lang="ru-RU" sz="2000" dirty="0" err="1" smtClean="0">
                <a:solidFill>
                  <a:srgbClr val="000000"/>
                </a:solidFill>
              </a:rPr>
              <a:t>r</a:t>
            </a:r>
            <a:r>
              <a:rPr lang="ru-RU" sz="2000" dirty="0" smtClean="0">
                <a:solidFill>
                  <a:srgbClr val="000000"/>
                </a:solidFill>
              </a:rPr>
              <a:t>. Для её построения достаточно следующих данных: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6480175" y="3571876"/>
            <a:ext cx="2160588" cy="2187574"/>
          </a:xfrm>
          <a:prstGeom prst="ellipse">
            <a:avLst/>
          </a:prstGeom>
          <a:solidFill>
            <a:srgbClr val="FFFF00"/>
          </a:solidFill>
          <a:ln w="28575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 flipV="1">
            <a:off x="5759450" y="6251873"/>
            <a:ext cx="2884516" cy="48914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 flipV="1">
            <a:off x="5759450" y="3154873"/>
            <a:ext cx="1588" cy="314750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4357686" y="3214686"/>
            <a:ext cx="3143272" cy="1357321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 flipV="1">
            <a:off x="6643702" y="4643446"/>
            <a:ext cx="900112" cy="54990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2786050" y="4000504"/>
            <a:ext cx="4214842" cy="928694"/>
          </a:xfrm>
          <a:prstGeom prst="line">
            <a:avLst/>
          </a:prstGeom>
          <a:noFill/>
          <a:ln w="28575">
            <a:solidFill>
              <a:srgbClr val="FF33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>
            <a:off x="3714744" y="5072074"/>
            <a:ext cx="3000395" cy="285752"/>
          </a:xfrm>
          <a:prstGeom prst="line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 flipV="1">
            <a:off x="3714744" y="5572140"/>
            <a:ext cx="3714776" cy="571504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214283" y="2643182"/>
            <a:ext cx="5357850" cy="430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6167" rIns="90000" bIns="45000"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ru-RU" sz="2000" dirty="0" smtClean="0">
                <a:solidFill>
                  <a:srgbClr val="000000"/>
                </a:solidFill>
              </a:rPr>
              <a:t>- координаты </a:t>
            </a:r>
            <a:r>
              <a:rPr lang="ru-RU" sz="2000" dirty="0">
                <a:solidFill>
                  <a:srgbClr val="000000"/>
                </a:solidFill>
              </a:rPr>
              <a:t>центра окружности О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14282" y="3714752"/>
            <a:ext cx="25441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</a:rPr>
              <a:t>- значение радиуса </a:t>
            </a:r>
            <a:r>
              <a:rPr lang="ru-RU" sz="2000" dirty="0" err="1" smtClean="0">
                <a:solidFill>
                  <a:srgbClr val="000000"/>
                </a:solidFill>
              </a:rPr>
              <a:t>r</a:t>
            </a:r>
            <a:endParaRPr lang="ru-RU" sz="2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143768" y="4714884"/>
            <a:ext cx="3571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000000"/>
                </a:solidFill>
              </a:rPr>
              <a:t>r</a:t>
            </a:r>
            <a:endParaRPr lang="ru-RU" sz="24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500958" y="4286256"/>
            <a:ext cx="3994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</a:rPr>
              <a:t>О</a:t>
            </a:r>
            <a:endParaRPr lang="ru-RU" sz="24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14282" y="4714884"/>
            <a:ext cx="36433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000" dirty="0" smtClean="0">
                <a:solidFill>
                  <a:srgbClr val="000000"/>
                </a:solidFill>
              </a:rPr>
              <a:t>- цвет и толщина контура (в случае наличия контура).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4282" y="5857892"/>
            <a:ext cx="40719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dirty="0" smtClean="0">
                <a:solidFill>
                  <a:srgbClr val="000000"/>
                </a:solidFill>
              </a:rPr>
              <a:t>- </a:t>
            </a:r>
            <a:r>
              <a:rPr lang="ru-RU" sz="2000" dirty="0" smtClean="0">
                <a:solidFill>
                  <a:srgbClr val="000000"/>
                </a:solidFill>
              </a:rPr>
              <a:t>цвет заполнения (если окружность не прозрачная);</a:t>
            </a:r>
            <a:endParaRPr lang="ru-RU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/>
      <p:bldP spid="15" grpId="0" build="allAtOnce"/>
      <p:bldP spid="18" grpId="0" build="allAtOnce"/>
      <p:bldP spid="19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7" y="500042"/>
            <a:ext cx="828680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0000"/>
                </a:solidFill>
              </a:rPr>
              <a:t>Итак, чтобы построить окружность или другой графический примитив, необходимо знать, всего  лишь несколько параметров, которые и будут храниться в памяти. И, по сравнению с растровой графикой, в которой приходиться хранить информацию о каждом пикселе рисунка, в векторной графике хранятся только параметры геометрических фигур, поэтому информационный объем векторных рисунков гораздо меньше.</a:t>
            </a:r>
          </a:p>
          <a:p>
            <a:pPr algn="just"/>
            <a:endParaRPr lang="ru-RU" sz="2000" dirty="0" smtClean="0">
              <a:solidFill>
                <a:srgbClr val="000000"/>
              </a:solidFill>
            </a:endParaRPr>
          </a:p>
          <a:p>
            <a:pPr algn="just"/>
            <a:r>
              <a:rPr lang="ru-RU" sz="2000" b="1" dirty="0" smtClean="0">
                <a:solidFill>
                  <a:srgbClr val="000000"/>
                </a:solidFill>
              </a:rPr>
              <a:t>Задание: </a:t>
            </a:r>
            <a:r>
              <a:rPr lang="ru-RU" sz="2000" dirty="0" smtClean="0">
                <a:solidFill>
                  <a:srgbClr val="000000"/>
                </a:solidFill>
              </a:rPr>
              <a:t>как вы думаете, какие параметры данных фигур будут храниться в памяти компьютера?  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5786454"/>
            <a:ext cx="84296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Информация о векторном изображении хранится в описательной форме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4" name="Блок-схема: магнитный диск 3"/>
          <p:cNvSpPr/>
          <p:nvPr/>
        </p:nvSpPr>
        <p:spPr>
          <a:xfrm>
            <a:off x="1071538" y="4143380"/>
            <a:ext cx="1000132" cy="1500198"/>
          </a:xfrm>
          <a:prstGeom prst="flowChartMagneticDisk">
            <a:avLst/>
          </a:prstGeom>
          <a:ln w="381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000364" y="4357694"/>
            <a:ext cx="1571636" cy="1071570"/>
          </a:xfrm>
          <a:prstGeom prst="rect">
            <a:avLst/>
          </a:prstGeo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10800000" flipV="1">
            <a:off x="4929190" y="4286256"/>
            <a:ext cx="1428760" cy="1071570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8" name="Куб 7"/>
          <p:cNvSpPr/>
          <p:nvPr/>
        </p:nvSpPr>
        <p:spPr>
          <a:xfrm>
            <a:off x="6929454" y="4071942"/>
            <a:ext cx="1214446" cy="1428760"/>
          </a:xfrm>
          <a:prstGeom prst="cub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642918"/>
            <a:ext cx="6643734" cy="454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400" b="1" dirty="0" smtClean="0">
                <a:latin typeface="Calibri" charset="0"/>
              </a:rPr>
              <a:t>Достоинства и недостатки векторной графики</a:t>
            </a:r>
            <a:endParaRPr lang="ru-RU" sz="2400" b="1" dirty="0">
              <a:latin typeface="Calibri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357298"/>
            <a:ext cx="878687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sz="2000" b="1" dirty="0" smtClean="0">
                <a:solidFill>
                  <a:srgbClr val="002060"/>
                </a:solidFill>
              </a:rPr>
              <a:t>Достоинства:</a:t>
            </a:r>
          </a:p>
          <a:p>
            <a:pPr algn="just">
              <a:lnSpc>
                <a:spcPct val="140000"/>
              </a:lnSpc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 Небольшой информационный объем файла</a:t>
            </a:r>
            <a:r>
              <a:rPr lang="ru-RU" sz="2000" dirty="0" smtClean="0">
                <a:solidFill>
                  <a:srgbClr val="000000"/>
                </a:solidFill>
              </a:rPr>
              <a:t> (по сравнению с растровыми изображениями). В отличие от растровых изображений, в которых храниться информация о каждом пикселе, в векторных рисунках хранится только описание параметров геометрических  фигур; </a:t>
            </a:r>
          </a:p>
          <a:p>
            <a:pPr algn="just">
              <a:lnSpc>
                <a:spcPct val="14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ru-RU" sz="2000" dirty="0" smtClean="0">
              <a:solidFill>
                <a:srgbClr val="000000"/>
              </a:solidFill>
            </a:endParaRPr>
          </a:p>
          <a:p>
            <a:pPr algn="just">
              <a:lnSpc>
                <a:spcPct val="14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- Способность к масштабированию без потери качества. </a:t>
            </a:r>
            <a:r>
              <a:rPr lang="ru-RU" sz="2000" dirty="0" smtClean="0">
                <a:solidFill>
                  <a:srgbClr val="000000"/>
                </a:solidFill>
              </a:rPr>
              <a:t>Векторные рисунки можно увеличивать во много раз, при этом качество остается на том же уровне, поскольку  меняются только геометрические параметры используемых фигур.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500042"/>
            <a:ext cx="88583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sz="2000" b="1" dirty="0" smtClean="0">
                <a:solidFill>
                  <a:srgbClr val="002060"/>
                </a:solidFill>
              </a:rPr>
              <a:t>Недостатки:</a:t>
            </a:r>
          </a:p>
          <a:p>
            <a:pPr algn="just">
              <a:lnSpc>
                <a:spcPct val="14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- Примитивность рисунков</a:t>
            </a:r>
            <a:r>
              <a:rPr lang="ru-RU" sz="2000" dirty="0" smtClean="0">
                <a:solidFill>
                  <a:srgbClr val="000000"/>
                </a:solidFill>
              </a:rPr>
              <a:t> (по сравнению с растровыми)</a:t>
            </a:r>
          </a:p>
          <a:p>
            <a:pPr algn="just">
              <a:lnSpc>
                <a:spcPct val="14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- Не каждый объект может быть легко изображен в векторном виде </a:t>
            </a:r>
            <a:r>
              <a:rPr lang="ru-RU" sz="2000" dirty="0" smtClean="0">
                <a:solidFill>
                  <a:srgbClr val="000000"/>
                </a:solidFill>
              </a:rPr>
              <a:t>— для подобного оригинальному изображению может потребоваться очень большое количество объектов и их сложности.</a:t>
            </a:r>
            <a:endParaRPr lang="ru-RU" sz="2000" dirty="0">
              <a:solidFill>
                <a:srgbClr val="000000"/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 t="21164"/>
          <a:stretch>
            <a:fillRect/>
          </a:stretch>
        </p:blipFill>
        <p:spPr bwMode="auto">
          <a:xfrm>
            <a:off x="285720" y="2928934"/>
            <a:ext cx="3857652" cy="2571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4357687" y="2786058"/>
            <a:ext cx="464346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0000"/>
                </a:solidFill>
              </a:rPr>
              <a:t>Например, рассмотрим векторный рисунок автомобиля. Как видите, здесь используется достаточно много геометрических примитивов, однако хорошей реалистичности достичь все же не удастся. Поэтому рисунок все же сильно отличается от оригинала.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5286388"/>
            <a:ext cx="87154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0000"/>
                </a:solidFill>
              </a:rPr>
              <a:t>Однако, нельзя недооценивать векторную графику. Ввиду того, что векторная графика имеет небольшой информационный объем, она широко используется в </a:t>
            </a:r>
            <a:r>
              <a:rPr lang="ru-RU" sz="2000" dirty="0" err="1" smtClean="0">
                <a:solidFill>
                  <a:srgbClr val="000000"/>
                </a:solidFill>
              </a:rPr>
              <a:t>интернет-рекламе</a:t>
            </a:r>
            <a:r>
              <a:rPr lang="ru-RU" sz="2000" dirty="0" smtClean="0">
                <a:solidFill>
                  <a:srgbClr val="000000"/>
                </a:solidFill>
              </a:rPr>
              <a:t>, анимационных фильмах, в 3</a:t>
            </a:r>
            <a:r>
              <a:rPr lang="en-US" sz="2000" dirty="0" smtClean="0">
                <a:solidFill>
                  <a:srgbClr val="000000"/>
                </a:solidFill>
              </a:rPr>
              <a:t>D</a:t>
            </a:r>
            <a:r>
              <a:rPr lang="ru-RU" sz="2000" dirty="0" smtClean="0">
                <a:solidFill>
                  <a:srgbClr val="000000"/>
                </a:solidFill>
              </a:rPr>
              <a:t> графике и др.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86182" y="142852"/>
            <a:ext cx="24740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sz="2400" b="1" dirty="0" err="1" smtClean="0">
                <a:solidFill>
                  <a:srgbClr val="000080"/>
                </a:solidFill>
              </a:rPr>
              <a:t>Flash</a:t>
            </a:r>
            <a:r>
              <a:rPr lang="ru-RU" sz="2400" b="1" dirty="0" smtClean="0">
                <a:solidFill>
                  <a:srgbClr val="000080"/>
                </a:solidFill>
              </a:rPr>
              <a:t> - анимация</a:t>
            </a:r>
            <a:endParaRPr lang="ru-RU" sz="2400" b="1" dirty="0">
              <a:solidFill>
                <a:srgbClr val="00008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714356"/>
            <a:ext cx="79296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sz="2000" dirty="0" smtClean="0">
                <a:solidFill>
                  <a:srgbClr val="000000"/>
                </a:solidFill>
              </a:rPr>
              <a:t>В основе </a:t>
            </a:r>
            <a:r>
              <a:rPr lang="ru-RU" sz="2000" b="1" dirty="0" smtClean="0">
                <a:solidFill>
                  <a:srgbClr val="000000"/>
                </a:solidFill>
              </a:rPr>
              <a:t>flash-анимации</a:t>
            </a:r>
            <a:r>
              <a:rPr lang="ru-RU" sz="2000" dirty="0" smtClean="0">
                <a:solidFill>
                  <a:srgbClr val="000000"/>
                </a:solidFill>
              </a:rPr>
              <a:t> лежит </a:t>
            </a:r>
            <a:r>
              <a:rPr lang="ru-RU" sz="2000" b="1" dirty="0" smtClean="0">
                <a:solidFill>
                  <a:srgbClr val="000000"/>
                </a:solidFill>
              </a:rPr>
              <a:t>векторная графика</a:t>
            </a:r>
            <a:r>
              <a:rPr lang="ru-RU" sz="2000" dirty="0" smtClean="0">
                <a:solidFill>
                  <a:srgbClr val="000000"/>
                </a:solidFill>
              </a:rPr>
              <a:t>. Эта технология позволяет реализовать движение, плавно изменяя расположение, размер и цвет объектов на рисунке, а также показать плавное превращение одного объекта в другой.</a:t>
            </a:r>
            <a:endParaRPr lang="ru-RU" sz="2000" dirty="0">
              <a:solidFill>
                <a:srgbClr val="00000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1928802"/>
            <a:ext cx="3069283" cy="3125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071538" y="5357826"/>
            <a:ext cx="78581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sz="2000" b="1" dirty="0" smtClean="0"/>
              <a:t>В основе анимации во </a:t>
            </a:r>
            <a:r>
              <a:rPr lang="ru-RU" sz="2000" b="1" dirty="0" err="1" smtClean="0"/>
              <a:t>Flash</a:t>
            </a:r>
            <a:r>
              <a:rPr lang="ru-RU" sz="2000" b="1" dirty="0" smtClean="0"/>
              <a:t> лежит</a:t>
            </a:r>
            <a:r>
              <a:rPr lang="ru-RU" sz="2000" dirty="0" smtClean="0"/>
              <a:t> векторный морфинг, то есть </a:t>
            </a:r>
            <a:r>
              <a:rPr lang="ru-RU" sz="2000" b="1" dirty="0" smtClean="0"/>
              <a:t>плавное «перетекание» одного ключевого кадра в другой</a:t>
            </a:r>
            <a:r>
              <a:rPr lang="ru-RU" sz="2000" dirty="0" smtClean="0"/>
              <a:t>. Это позволяет делать сложные мультипликационные сцены, задавая лишь несколько ключевых кадров. 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2571744"/>
            <a:ext cx="45720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0000"/>
                </a:solidFill>
              </a:rPr>
              <a:t>F</a:t>
            </a:r>
            <a:r>
              <a:rPr lang="ru-RU" sz="2000" b="1" dirty="0" smtClean="0">
                <a:solidFill>
                  <a:srgbClr val="000000"/>
                </a:solidFill>
              </a:rPr>
              <a:t>lash-анимация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получила широкое распространение не только в интернет- рекламе и строительстве сайтов, но и в науке, моделировании, образовании, а также в искусстве мультипликации, анимации и кино.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179388" y="539751"/>
            <a:ext cx="8607454" cy="51752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6167" rIns="90000" bIns="45000"/>
          <a:lstStyle/>
          <a:p>
            <a:pPr algn="just"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sz="2400" b="1" dirty="0">
                <a:solidFill>
                  <a:srgbClr val="000000"/>
                </a:solidFill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</a:rPr>
              <a:t>Домашнее задание.</a:t>
            </a:r>
            <a:endParaRPr lang="ru-RU" sz="2000" b="1" dirty="0">
              <a:solidFill>
                <a:srgbClr val="000000"/>
              </a:solidFill>
            </a:endParaRPr>
          </a:p>
          <a:p>
            <a:pPr algn="just"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sz="2000" b="1" dirty="0">
                <a:solidFill>
                  <a:srgbClr val="000000"/>
                </a:solidFill>
              </a:rPr>
              <a:t>1. </a:t>
            </a:r>
            <a:r>
              <a:rPr lang="ru-RU" sz="2000" b="1" dirty="0" smtClean="0">
                <a:solidFill>
                  <a:srgbClr val="000000"/>
                </a:solidFill>
              </a:rPr>
              <a:t>Назовите основные характеристики растрового изображения </a:t>
            </a:r>
          </a:p>
          <a:p>
            <a:pPr algn="just"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2 Назовите </a:t>
            </a:r>
            <a:r>
              <a:rPr lang="ru-RU" sz="2000" b="1" dirty="0">
                <a:solidFill>
                  <a:srgbClr val="000000"/>
                </a:solidFill>
              </a:rPr>
              <a:t>недостатки растровой и  векторной графики</a:t>
            </a:r>
          </a:p>
          <a:p>
            <a:pPr algn="just"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3. </a:t>
            </a:r>
            <a:r>
              <a:rPr lang="ru-RU" sz="2000" b="1" dirty="0">
                <a:solidFill>
                  <a:srgbClr val="000000"/>
                </a:solidFill>
              </a:rPr>
              <a:t>Назовите достоинства растровой и  векторной графики</a:t>
            </a:r>
          </a:p>
          <a:p>
            <a:pPr algn="just"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4. </a:t>
            </a:r>
            <a:r>
              <a:rPr lang="ru-RU" sz="2000" b="1" dirty="0">
                <a:solidFill>
                  <a:srgbClr val="000000"/>
                </a:solidFill>
              </a:rPr>
              <a:t>Где бы вы применили векторную графику в повседневной жизни?</a:t>
            </a:r>
          </a:p>
          <a:p>
            <a:pPr algn="just"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5. </a:t>
            </a:r>
            <a:r>
              <a:rPr lang="ru-RU" sz="2000" b="1" dirty="0">
                <a:solidFill>
                  <a:srgbClr val="000000"/>
                </a:solidFill>
              </a:rPr>
              <a:t>Какая графика лежит в основе </a:t>
            </a:r>
            <a:r>
              <a:rPr lang="ru-RU" sz="2000" b="1" dirty="0" err="1">
                <a:solidFill>
                  <a:srgbClr val="000000"/>
                </a:solidFill>
              </a:rPr>
              <a:t>Flash</a:t>
            </a:r>
            <a:r>
              <a:rPr lang="ru-RU" sz="2000" b="1" dirty="0">
                <a:solidFill>
                  <a:srgbClr val="000000"/>
                </a:solidFill>
              </a:rPr>
              <a:t> - анимации</a:t>
            </a:r>
            <a:r>
              <a:rPr lang="ru-RU" sz="2000" b="1" dirty="0" smtClean="0">
                <a:solidFill>
                  <a:srgbClr val="000000"/>
                </a:solidFill>
              </a:rPr>
              <a:t>? GIF </a:t>
            </a:r>
            <a:r>
              <a:rPr lang="ru-RU" sz="2000" b="1" dirty="0">
                <a:solidFill>
                  <a:srgbClr val="000000"/>
                </a:solidFill>
              </a:rPr>
              <a:t>- анимации? </a:t>
            </a:r>
          </a:p>
          <a:p>
            <a:pPr algn="just"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ru-RU" sz="3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428604"/>
            <a:ext cx="6500858" cy="1200329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Растровая и векторная графика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882" y="1142984"/>
            <a:ext cx="3501141" cy="300039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3357562"/>
            <a:ext cx="4124468" cy="31337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75742">
            <a:off x="6525549" y="4239540"/>
            <a:ext cx="2143140" cy="214314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25394">
            <a:off x="6632172" y="1153841"/>
            <a:ext cx="1997787" cy="17869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2857488" y="357166"/>
            <a:ext cx="3634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400" b="1" dirty="0" smtClean="0">
                <a:solidFill>
                  <a:srgbClr val="000000"/>
                </a:solidFill>
              </a:rPr>
              <a:t>Растровая графика</a:t>
            </a:r>
            <a:endParaRPr lang="ru-RU" sz="2400" b="1" dirty="0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142984"/>
            <a:ext cx="82153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Растровые изображения формируются: </a:t>
            </a:r>
            <a:r>
              <a:rPr lang="ru-RU" sz="2000" dirty="0" smtClean="0">
                <a:solidFill>
                  <a:srgbClr val="000000"/>
                </a:solidFill>
              </a:rPr>
              <a:t>  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071678"/>
            <a:ext cx="5572164" cy="4580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000" dirty="0" smtClean="0">
                <a:solidFill>
                  <a:srgbClr val="000000"/>
                </a:solidFill>
              </a:rPr>
              <a:t>В процессе сканирования многоцветных иллюстраций и фотографий</a:t>
            </a:r>
          </a:p>
          <a:p>
            <a:pPr algn="just"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ru-RU" sz="2000" dirty="0" smtClean="0">
              <a:solidFill>
                <a:srgbClr val="000000"/>
              </a:solidFill>
            </a:endParaRPr>
          </a:p>
          <a:p>
            <a:pPr algn="just"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000" dirty="0" smtClean="0">
                <a:solidFill>
                  <a:srgbClr val="000000"/>
                </a:solidFill>
              </a:rPr>
              <a:t>При использовании цифровых фото- и видеокамер</a:t>
            </a:r>
          </a:p>
          <a:p>
            <a:pPr algn="just"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ru-RU" sz="2000" dirty="0" smtClean="0">
              <a:solidFill>
                <a:srgbClr val="000000"/>
              </a:solidFill>
            </a:endParaRPr>
          </a:p>
          <a:p>
            <a:pPr algn="just"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000" dirty="0" smtClean="0">
                <a:solidFill>
                  <a:srgbClr val="000000"/>
                </a:solidFill>
              </a:rPr>
              <a:t>Непосредственно на компьютере с помощью растрового графического редактора.</a:t>
            </a:r>
          </a:p>
          <a:p>
            <a:pPr algn="just"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ru-RU" sz="2000" dirty="0">
              <a:solidFill>
                <a:srgbClr val="00000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3000372"/>
            <a:ext cx="2264875" cy="146684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714356"/>
            <a:ext cx="87868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sz="2000" dirty="0" smtClean="0">
                <a:solidFill>
                  <a:srgbClr val="000000"/>
                </a:solidFill>
              </a:rPr>
              <a:t>Растровое изображение представляет собой изображение с использованием точек различного цвета (пикселей), которые образуют строки и столбцы. </a:t>
            </a:r>
            <a:endParaRPr lang="ru-RU" sz="2000" dirty="0">
              <a:solidFill>
                <a:srgbClr val="0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143116"/>
            <a:ext cx="1928826" cy="33070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2000240"/>
            <a:ext cx="2091289" cy="34504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42844" y="5572140"/>
            <a:ext cx="88583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0000"/>
                </a:solidFill>
              </a:rPr>
              <a:t>Рассмотрим растровое изображение листа дерева. Слева оригинал изображения и пиксели не видны, однако при увеличении мы без труда обнаружим точки различного цвета – это и есть </a:t>
            </a:r>
            <a:r>
              <a:rPr lang="ru-RU" sz="2000" b="1" dirty="0" smtClean="0">
                <a:solidFill>
                  <a:srgbClr val="000000"/>
                </a:solidFill>
              </a:rPr>
              <a:t>пиксели</a:t>
            </a:r>
            <a:r>
              <a:rPr lang="ru-RU" sz="2000" dirty="0" smtClean="0">
                <a:solidFill>
                  <a:srgbClr val="000000"/>
                </a:solidFill>
              </a:rPr>
              <a:t>.</a:t>
            </a:r>
            <a:endParaRPr lang="ru-RU" sz="2000" dirty="0"/>
          </a:p>
        </p:txBody>
      </p:sp>
      <p:pic>
        <p:nvPicPr>
          <p:cNvPr id="1027" name="Picture 3" descr="C:\Users\ИЦШ\Desktop\анимации, картинки\Рисунок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2714620"/>
            <a:ext cx="1586670" cy="19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00042"/>
            <a:ext cx="821537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sz="2000" dirty="0" smtClean="0">
                <a:solidFill>
                  <a:srgbClr val="000000"/>
                </a:solidFill>
              </a:rPr>
              <a:t>Каждый пиксель может принимать любой цвет из </a:t>
            </a:r>
            <a:r>
              <a:rPr lang="ru-RU" sz="2000" b="1" dirty="0" smtClean="0">
                <a:solidFill>
                  <a:srgbClr val="000000"/>
                </a:solidFill>
              </a:rPr>
              <a:t>палитры рисунка,</a:t>
            </a:r>
            <a:r>
              <a:rPr lang="ru-RU" sz="2000" dirty="0" smtClean="0">
                <a:solidFill>
                  <a:srgbClr val="000000"/>
                </a:solidFill>
              </a:rPr>
              <a:t> содержащей десятки тысяч или даже десятки миллионов цветов, поэтому </a:t>
            </a:r>
            <a:r>
              <a:rPr lang="ru-RU" sz="2000" b="1" dirty="0" smtClean="0">
                <a:solidFill>
                  <a:srgbClr val="000000"/>
                </a:solidFill>
              </a:rPr>
              <a:t>растровые изображения обеспечивают высокую точность передачи цветов и полутонов. </a:t>
            </a:r>
            <a:endParaRPr lang="ru-RU" sz="2000" b="1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29381">
            <a:off x="862498" y="2250003"/>
            <a:ext cx="2825740" cy="25421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98757">
            <a:off x="2590105" y="2096394"/>
            <a:ext cx="3959225" cy="2241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16151">
            <a:off x="5423193" y="1998285"/>
            <a:ext cx="3205126" cy="2518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57158" y="5143512"/>
            <a:ext cx="83582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Качество растрового изображения возрастает с </a:t>
            </a:r>
            <a:r>
              <a:rPr lang="ru-RU" sz="2000" b="1" dirty="0" smtClean="0">
                <a:solidFill>
                  <a:srgbClr val="000000"/>
                </a:solidFill>
              </a:rPr>
              <a:t>увеличением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</a:rPr>
              <a:t>разрешения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</a:rPr>
              <a:t>(количества пикселей в изображении по горизонтали и вертикали)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</a:rPr>
              <a:t>и количества цветов в </a:t>
            </a:r>
            <a:r>
              <a:rPr lang="ru-RU" sz="2000" b="1" dirty="0" smtClean="0">
                <a:solidFill>
                  <a:srgbClr val="000000"/>
                </a:solidFill>
              </a:rPr>
              <a:t>палитре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</a:rPr>
              <a:t>изображения.</a:t>
            </a:r>
            <a:endParaRPr lang="ru-RU" sz="20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ЦШ\Desktop\анимации, картинки\1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786058"/>
            <a:ext cx="1694101" cy="135732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28596" y="500042"/>
            <a:ext cx="82868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sz="2000" dirty="0" smtClean="0">
                <a:solidFill>
                  <a:srgbClr val="000000"/>
                </a:solidFill>
              </a:rPr>
              <a:t>Поскольку качество растрового изображения зависит от разрешения и количества цветов в палитре – значит оно зависит от разрешения сканера, с помощью которого создается изображение, и от пиксельных характеристик камеры, с помощью которой делается фото.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14546" y="2428868"/>
            <a:ext cx="65008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Растровое изображение — это файл данных или структура, представляющая собой сетку пикселей или точек цветов (на практике прямоугольную) на компьютерном мониторе, бумаге и других отображающих устройствах и материалах.</a:t>
            </a:r>
            <a:endParaRPr lang="ru-RU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4143380"/>
            <a:ext cx="1810716" cy="228263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28596" y="5429264"/>
            <a:ext cx="64294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0000"/>
                </a:solidFill>
              </a:rPr>
              <a:t>Теперь рассмотрим основные характеристики растрового изображения: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3"/>
            <a:ext cx="8643998" cy="6627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Важными характеристиками растрового изображения являются:</a:t>
            </a:r>
          </a:p>
          <a:p>
            <a:pPr algn="just"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ru-RU" sz="2000" dirty="0" smtClean="0">
                <a:solidFill>
                  <a:srgbClr val="000000"/>
                </a:solidFill>
              </a:rPr>
              <a:t> - </a:t>
            </a:r>
            <a:r>
              <a:rPr lang="ru-RU" sz="2000" b="1" dirty="0" smtClean="0">
                <a:solidFill>
                  <a:srgbClr val="000000"/>
                </a:solidFill>
              </a:rPr>
              <a:t>количество пикселей в изображении</a:t>
            </a:r>
            <a:r>
              <a:rPr lang="ru-RU" sz="2000" dirty="0" smtClean="0">
                <a:solidFill>
                  <a:srgbClr val="000000"/>
                </a:solidFill>
              </a:rPr>
              <a:t>. </a:t>
            </a:r>
          </a:p>
          <a:p>
            <a:pPr algn="just"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ru-RU" sz="2000" dirty="0" smtClean="0">
                <a:solidFill>
                  <a:srgbClr val="000000"/>
                </a:solidFill>
              </a:rPr>
              <a:t>Количество пикселей может указываться отдельно по ширине и высоте (1024*768, 800*600, 640*480,...), как и разрешение, или же, редко, общее количество пикселей (часто измеряется в мегапикселях). Например, разрешение изображения 800*600 указывает что рисунок имеет 800 пикселей по горизонтали и 600 по вертикали. Разрешение </a:t>
            </a:r>
            <a:r>
              <a:rPr lang="ru-RU" sz="2000" dirty="0" err="1" smtClean="0">
                <a:solidFill>
                  <a:srgbClr val="000000"/>
                </a:solidFill>
              </a:rPr>
              <a:t>фото-камеры</a:t>
            </a:r>
            <a:r>
              <a:rPr lang="ru-RU" sz="2000" dirty="0" smtClean="0">
                <a:solidFill>
                  <a:srgbClr val="000000"/>
                </a:solidFill>
              </a:rPr>
              <a:t>  5 мегапикселей означает, что у камеры матрица имеет 5 млн. пикселей.</a:t>
            </a:r>
          </a:p>
          <a:p>
            <a:pPr algn="just"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ru-RU" sz="2000" dirty="0" smtClean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количество используемых цветов в палитре </a:t>
            </a:r>
            <a:r>
              <a:rPr lang="ru-RU" sz="2000" dirty="0" smtClean="0">
                <a:solidFill>
                  <a:srgbClr val="000000"/>
                </a:solidFill>
              </a:rPr>
              <a:t>(или глубина цвета). Например 32-х битная система цветопередачи означает, что в палитре    </a:t>
            </a:r>
          </a:p>
          <a:p>
            <a:pPr algn="just"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ru-RU" sz="2000" dirty="0" smtClean="0">
                <a:solidFill>
                  <a:srgbClr val="000000"/>
                </a:solidFill>
              </a:rPr>
              <a:t>       цвета; </a:t>
            </a:r>
          </a:p>
          <a:p>
            <a:pPr algn="just"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ru-RU" sz="2000" dirty="0" smtClean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ru-RU" sz="2000" dirty="0" smtClean="0">
                <a:solidFill>
                  <a:srgbClr val="000000"/>
                </a:solidFill>
              </a:rPr>
              <a:t>- </a:t>
            </a:r>
            <a:r>
              <a:rPr lang="ru-RU" sz="2000" b="1" dirty="0" smtClean="0">
                <a:solidFill>
                  <a:srgbClr val="000000"/>
                </a:solidFill>
              </a:rPr>
              <a:t>палитра цветов</a:t>
            </a:r>
            <a:r>
              <a:rPr lang="ru-RU" sz="2000" dirty="0" smtClean="0">
                <a:solidFill>
                  <a:srgbClr val="000000"/>
                </a:solidFill>
              </a:rPr>
              <a:t> (RGB, CMYК и др.) </a:t>
            </a:r>
            <a:endParaRPr lang="ru-RU" sz="2000" dirty="0">
              <a:solidFill>
                <a:srgbClr val="000000"/>
              </a:solidFill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214282" y="5143512"/>
          <a:ext cx="452439" cy="500066"/>
        </p:xfrm>
        <a:graphic>
          <a:graphicData uri="http://schemas.openxmlformats.org/presentationml/2006/ole">
            <p:oleObj spid="_x0000_s3074" name="Формула" r:id="rId3" imgW="241200" imgH="266400" progId="Equation.3">
              <p:embed/>
            </p:oleObj>
          </a:graphicData>
        </a:graphic>
      </p:graphicFrame>
      <p:pic>
        <p:nvPicPr>
          <p:cNvPr id="4" name="Picture 2" descr="C:\Users\ИЦШ\Desktop\анимации, картинки\1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764019" y="5214950"/>
            <a:ext cx="1879947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642918"/>
            <a:ext cx="6429420" cy="454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400" b="1" dirty="0" smtClean="0">
                <a:solidFill>
                  <a:srgbClr val="002060"/>
                </a:solidFill>
                <a:latin typeface="Calibri" charset="0"/>
              </a:rPr>
              <a:t>Достоинства и недостатки растровой графики</a:t>
            </a:r>
            <a:endParaRPr lang="ru-RU" sz="2400" b="1" dirty="0">
              <a:solidFill>
                <a:srgbClr val="002060"/>
              </a:solidFill>
              <a:latin typeface="Calibri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285860"/>
            <a:ext cx="878687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sz="2000" b="1" dirty="0" smtClean="0">
                <a:solidFill>
                  <a:srgbClr val="002060"/>
                </a:solidFill>
              </a:rPr>
              <a:t>Достоинства:</a:t>
            </a:r>
          </a:p>
          <a:p>
            <a:pPr algn="just">
              <a:lnSpc>
                <a:spcPct val="14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- высокое качество </a:t>
            </a:r>
            <a:r>
              <a:rPr lang="ru-RU" sz="2000" dirty="0" smtClean="0">
                <a:solidFill>
                  <a:srgbClr val="000000"/>
                </a:solidFill>
              </a:rPr>
              <a:t>изображений. </a:t>
            </a:r>
          </a:p>
          <a:p>
            <a:pPr algn="just">
              <a:lnSpc>
                <a:spcPct val="14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- позволяет создать (воспроизвести) практически любой рисунок, </a:t>
            </a:r>
            <a:r>
              <a:rPr lang="ru-RU" sz="2000" dirty="0" smtClean="0">
                <a:solidFill>
                  <a:srgbClr val="000000"/>
                </a:solidFill>
              </a:rPr>
              <a:t>независимо от сложности.</a:t>
            </a:r>
          </a:p>
          <a:p>
            <a:pPr algn="just">
              <a:lnSpc>
                <a:spcPct val="14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- распространённость </a:t>
            </a:r>
            <a:r>
              <a:rPr lang="ru-RU" sz="2000" dirty="0" smtClean="0">
                <a:solidFill>
                  <a:srgbClr val="000000"/>
                </a:solidFill>
              </a:rPr>
              <a:t>— используется  практически везде: от маленьких значков до плакатов. </a:t>
            </a:r>
          </a:p>
          <a:p>
            <a:pPr algn="just">
              <a:lnSpc>
                <a:spcPct val="14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- высокая скорость обработки сложных изображений, </a:t>
            </a:r>
            <a:r>
              <a:rPr lang="ru-RU" sz="2000" dirty="0" smtClean="0">
                <a:solidFill>
                  <a:srgbClr val="000000"/>
                </a:solidFill>
              </a:rPr>
              <a:t>если не нужно масштабирование.</a:t>
            </a:r>
          </a:p>
        </p:txBody>
      </p:sp>
      <p:pic>
        <p:nvPicPr>
          <p:cNvPr id="4" name="Picture 2" descr="C:\Users\ИЦШ\Desktop\анимации, картинки\1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072330" y="5000636"/>
            <a:ext cx="1857388" cy="150019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4714884"/>
            <a:ext cx="707236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sz="2000" b="1" dirty="0" smtClean="0">
                <a:solidFill>
                  <a:srgbClr val="002060"/>
                </a:solidFill>
              </a:rPr>
              <a:t>Недостатки:</a:t>
            </a:r>
          </a:p>
          <a:p>
            <a:pPr algn="just">
              <a:lnSpc>
                <a:spcPct val="14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- большой размер растровых файлов, в нем хранится информация о каждом пикселе.</a:t>
            </a:r>
          </a:p>
          <a:p>
            <a:pPr algn="just">
              <a:lnSpc>
                <a:spcPct val="14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- чувствительность к масштабированию</a:t>
            </a:r>
            <a:endParaRPr lang="ru-RU" sz="20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868" y="642918"/>
            <a:ext cx="2198039" cy="4542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ru-RU" sz="2400" b="1" dirty="0" smtClean="0">
                <a:solidFill>
                  <a:srgbClr val="000000"/>
                </a:solidFill>
                <a:latin typeface="Calibri" charset="0"/>
              </a:rPr>
              <a:t>GIF - анимация</a:t>
            </a:r>
            <a:endParaRPr lang="ru-RU" sz="2400" b="1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142984"/>
            <a:ext cx="8858312" cy="190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Calibri" charset="0"/>
              </a:rPr>
              <a:t>Это еще одна разновидность растровой графики. </a:t>
            </a:r>
            <a:r>
              <a:rPr lang="ru-RU" sz="2000" b="1" dirty="0" smtClean="0">
                <a:solidFill>
                  <a:srgbClr val="000000"/>
                </a:solidFill>
                <a:latin typeface="Calibri" charset="0"/>
              </a:rPr>
              <a:t>Анимация - последовательность растровых графических изображений, хранящихся в одном графическом файле.</a:t>
            </a:r>
            <a:r>
              <a:rPr lang="ru-RU" sz="2000" dirty="0" smtClean="0">
                <a:solidFill>
                  <a:srgbClr val="000000"/>
                </a:solidFill>
                <a:latin typeface="Calibri" charset="0"/>
              </a:rPr>
              <a:t> Она представляет собой несколько рисунков-кадров, которые последовательно меняют друг друга, создавая эффект движения. Анимация часто используется в Интернете, в качестве рекламы, заставок и др.</a:t>
            </a:r>
            <a:endParaRPr lang="ru-RU" sz="2000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3143248"/>
            <a:ext cx="3905921" cy="34178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143248"/>
            <a:ext cx="3786214" cy="340725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251</TotalTime>
  <Words>965</Words>
  <Application>Microsoft Office PowerPoint</Application>
  <PresentationFormat>Экран (4:3)</PresentationFormat>
  <Paragraphs>77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7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Изящная</vt:lpstr>
      <vt:lpstr>Аспект</vt:lpstr>
      <vt:lpstr>Городская</vt:lpstr>
      <vt:lpstr>1_Аспект</vt:lpstr>
      <vt:lpstr>Справедливость</vt:lpstr>
      <vt:lpstr>Солнцестояние</vt:lpstr>
      <vt:lpstr>Официальная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ИЦШ</dc:creator>
  <cp:lastModifiedBy>Admin</cp:lastModifiedBy>
  <cp:revision>24</cp:revision>
  <dcterms:created xsi:type="dcterms:W3CDTF">2012-08-17T18:02:52Z</dcterms:created>
  <dcterms:modified xsi:type="dcterms:W3CDTF">2014-10-24T06:30:23Z</dcterms:modified>
</cp:coreProperties>
</file>