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1" r:id="rId2"/>
    <p:sldId id="270" r:id="rId3"/>
    <p:sldId id="258" r:id="rId4"/>
    <p:sldId id="260" r:id="rId5"/>
    <p:sldId id="262" r:id="rId6"/>
    <p:sldId id="267" r:id="rId7"/>
    <p:sldId id="265" r:id="rId8"/>
    <p:sldId id="266" r:id="rId9"/>
    <p:sldId id="263" r:id="rId10"/>
    <p:sldId id="277" r:id="rId11"/>
    <p:sldId id="278" r:id="rId12"/>
    <p:sldId id="275" r:id="rId13"/>
    <p:sldId id="274" r:id="rId14"/>
    <p:sldId id="273" r:id="rId15"/>
    <p:sldId id="272" r:id="rId16"/>
    <p:sldId id="27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FF6600"/>
    <a:srgbClr val="4D4D4D"/>
    <a:srgbClr val="008000"/>
    <a:srgbClr val="990000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28" autoAdjust="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ADE5709-A42F-4ECC-9B20-D8DAE6CDE0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A0E28-F4D2-48A4-81FF-65CF973A92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1F708-83C0-4464-8CFA-D29D1C2142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9965955-F964-4580-8248-5E26566BDA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02A4F2-8316-4E32-AF00-1DDDF4F094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4A411-D11E-4249-BED2-64CFA7EA72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4D9F0-39B0-4AE1-9019-2CD8E6E5C01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C056B8-EA28-44FC-AE6D-6A56049FC4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CB842-4FCF-4D63-AFF6-6B5F09952E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86AFADB-5B01-4A99-A31A-1228F1265A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CC9764-9A61-43ED-8879-C71F17A57CE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6031EB-3997-44C5-816E-EE0C5C5154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3600" y="304800"/>
            <a:ext cx="5105400" cy="2868168"/>
          </a:xfrm>
        </p:spPr>
        <p:txBody>
          <a:bodyPr>
            <a:normAutofit/>
          </a:bodyPr>
          <a:lstStyle/>
          <a:p>
            <a:r>
              <a:rPr lang="ru-RU" sz="5400" dirty="0" smtClean="0"/>
              <a:t>Угадай и    отгадай  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5200" y="3962400"/>
            <a:ext cx="5114778" cy="110124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МОБУ ЦДО ЦИТ Волховского района Ленинградской области</a:t>
            </a:r>
          </a:p>
          <a:p>
            <a:r>
              <a:rPr lang="ru-RU" dirty="0" smtClean="0"/>
              <a:t>Педагог дополнительного образования </a:t>
            </a:r>
          </a:p>
          <a:p>
            <a:r>
              <a:rPr lang="ru-RU" dirty="0" smtClean="0"/>
              <a:t>Николаева Елена Владимировна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Угадайте, что это такое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401080" cy="43402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оно холодное          на нем прыгают           в него говорят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и очень сладкое               с самолета                      и поют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\\172.16.22.4\publik\Николаева Елена Владимировна\af2191466a.gif"/>
          <p:cNvPicPr>
            <a:picLocks noChangeAspect="1" noChangeArrowheads="1"/>
          </p:cNvPicPr>
          <p:nvPr/>
        </p:nvPicPr>
        <p:blipFill>
          <a:blip r:embed="rId2" cstate="print"/>
          <a:srcRect t="18593"/>
          <a:stretch>
            <a:fillRect/>
          </a:stretch>
        </p:blipFill>
        <p:spPr bwMode="auto">
          <a:xfrm>
            <a:off x="401751" y="3214686"/>
            <a:ext cx="8313653" cy="240376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00034" y="35716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Угадайте, что это такое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его уронила	                           оно яркое 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     ворона			       и греет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 descr="\\172.16.22.4\publik\Николаева Елена Владимировна\ff29cf8b10.gif"/>
          <p:cNvPicPr>
            <a:picLocks noChangeAspect="1" noChangeArrowheads="1"/>
          </p:cNvPicPr>
          <p:nvPr/>
        </p:nvPicPr>
        <p:blipFill>
          <a:blip r:embed="rId2" cstate="print"/>
          <a:srcRect t="18398"/>
          <a:stretch>
            <a:fillRect/>
          </a:stretch>
        </p:blipFill>
        <p:spPr bwMode="auto">
          <a:xfrm>
            <a:off x="1142976" y="3000372"/>
            <a:ext cx="6672800" cy="2534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объединение 3"/>
          <p:cNvSpPr/>
          <p:nvPr/>
        </p:nvSpPr>
        <p:spPr>
          <a:xfrm>
            <a:off x="785786" y="1785926"/>
            <a:ext cx="1857388" cy="1357322"/>
          </a:xfrm>
          <a:prstGeom prst="flowChartMer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объединение 5"/>
          <p:cNvSpPr/>
          <p:nvPr/>
        </p:nvSpPr>
        <p:spPr>
          <a:xfrm>
            <a:off x="3428992" y="1785926"/>
            <a:ext cx="1857388" cy="1357322"/>
          </a:xfrm>
          <a:prstGeom prst="flowChartMer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6072198" y="1785926"/>
            <a:ext cx="1857388" cy="1357322"/>
          </a:xfrm>
          <a:prstGeom prst="flowChartMerg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объединение 7"/>
          <p:cNvSpPr/>
          <p:nvPr/>
        </p:nvSpPr>
        <p:spPr>
          <a:xfrm>
            <a:off x="1785918" y="3643314"/>
            <a:ext cx="1857388" cy="1357322"/>
          </a:xfrm>
          <a:prstGeom prst="flowChartMerg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4786314" y="3643314"/>
            <a:ext cx="1857388" cy="1357322"/>
          </a:xfrm>
          <a:prstGeom prst="flowChartMerg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Поставьте нужные числа вместо знака вопроса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66800" y="1828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15    9                      28    10                     32    14</a:t>
            </a:r>
          </a:p>
          <a:p>
            <a:pPr>
              <a:buNone/>
            </a:pPr>
            <a:r>
              <a:rPr lang="ru-RU" dirty="0" smtClean="0"/>
              <a:t>    6			   ?                               ?</a:t>
            </a:r>
          </a:p>
          <a:p>
            <a:pPr>
              <a:buNone/>
            </a:pPr>
            <a:endParaRPr lang="ru-RU" dirty="0"/>
          </a:p>
          <a:p>
            <a:pPr marL="514350" indent="-514350">
              <a:buNone/>
            </a:pPr>
            <a:endParaRPr lang="ru-RU" dirty="0"/>
          </a:p>
          <a:p>
            <a:pPr marL="514350" indent="-514350">
              <a:buNone/>
            </a:pPr>
            <a:r>
              <a:rPr lang="ru-RU" dirty="0" smtClean="0"/>
              <a:t>             11    6 	       	     27    ?</a:t>
            </a:r>
          </a:p>
          <a:p>
            <a:pPr marL="514350" indent="-514350">
              <a:buNone/>
            </a:pPr>
            <a:r>
              <a:rPr lang="ru-RU" dirty="0"/>
              <a:t> </a:t>
            </a:r>
            <a:r>
              <a:rPr lang="ru-RU" dirty="0" smtClean="0"/>
              <a:t>                ?                                  9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Найдите закономерности и заполните пустые клетки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8878" y="207167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   	4	7	10	13	16</a:t>
            </a:r>
          </a:p>
          <a:p>
            <a:pPr>
              <a:buNone/>
            </a:pPr>
            <a:r>
              <a:rPr lang="ru-RU" dirty="0" smtClean="0"/>
              <a:t>1		2	3	4	5	6</a:t>
            </a:r>
          </a:p>
          <a:p>
            <a:pPr>
              <a:buNone/>
            </a:pPr>
            <a:r>
              <a:rPr lang="ru-RU" dirty="0" smtClean="0"/>
              <a:t>0		2	4	6	8	10</a:t>
            </a:r>
          </a:p>
          <a:p>
            <a:pPr>
              <a:buNone/>
            </a:pPr>
            <a:r>
              <a:rPr lang="ru-RU" dirty="0" smtClean="0"/>
              <a:t>20	16	12	8	4	0</a:t>
            </a:r>
          </a:p>
          <a:p>
            <a:pPr>
              <a:buNone/>
            </a:pPr>
            <a:r>
              <a:rPr lang="ru-RU" dirty="0" smtClean="0"/>
              <a:t>28	25	22	19	16	13</a:t>
            </a:r>
          </a:p>
          <a:p>
            <a:pPr>
              <a:buNone/>
            </a:pPr>
            <a:r>
              <a:rPr lang="ru-RU" dirty="0" smtClean="0"/>
              <a:t>7		12	17	22	27	32</a:t>
            </a:r>
            <a:endParaRPr lang="ru-RU" dirty="0"/>
          </a:p>
        </p:txBody>
      </p:sp>
      <p:grpSp>
        <p:nvGrpSpPr>
          <p:cNvPr id="16" name="Группа 20"/>
          <p:cNvGrpSpPr/>
          <p:nvPr/>
        </p:nvGrpSpPr>
        <p:grpSpPr>
          <a:xfrm>
            <a:off x="2133600" y="2133600"/>
            <a:ext cx="5000660" cy="2628920"/>
            <a:chOff x="2214546" y="1983093"/>
            <a:chExt cx="5000660" cy="3088981"/>
          </a:xfrm>
        </p:grpSpPr>
        <p:grpSp>
          <p:nvGrpSpPr>
            <p:cNvPr id="17" name="Группа 16"/>
            <p:cNvGrpSpPr/>
            <p:nvPr/>
          </p:nvGrpSpPr>
          <p:grpSpPr>
            <a:xfrm>
              <a:off x="2214546" y="1983093"/>
              <a:ext cx="4086228" cy="3025143"/>
              <a:chOff x="2571736" y="1983093"/>
              <a:chExt cx="4086228" cy="3025143"/>
            </a:xfrm>
          </p:grpSpPr>
          <p:sp>
            <p:nvSpPr>
              <p:cNvPr id="4" name="Прямоугольник 3"/>
              <p:cNvSpPr/>
              <p:nvPr/>
            </p:nvSpPr>
            <p:spPr>
              <a:xfrm>
                <a:off x="2571736" y="2520303"/>
                <a:ext cx="428628" cy="42862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Прямоугольник 4"/>
              <p:cNvSpPr/>
              <p:nvPr/>
            </p:nvSpPr>
            <p:spPr>
              <a:xfrm>
                <a:off x="2571736" y="3594723"/>
                <a:ext cx="428628" cy="42862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Прямоугольник 5"/>
              <p:cNvSpPr/>
              <p:nvPr/>
            </p:nvSpPr>
            <p:spPr>
              <a:xfrm>
                <a:off x="3409936" y="1983093"/>
                <a:ext cx="428628" cy="42862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Прямоугольник 6"/>
              <p:cNvSpPr/>
              <p:nvPr/>
            </p:nvSpPr>
            <p:spPr>
              <a:xfrm>
                <a:off x="3486136" y="3057513"/>
                <a:ext cx="428628" cy="42862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Прямоугольник 7"/>
              <p:cNvSpPr/>
              <p:nvPr/>
            </p:nvSpPr>
            <p:spPr>
              <a:xfrm>
                <a:off x="4344614" y="2480302"/>
                <a:ext cx="428628" cy="42862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Прямоугольник 8"/>
              <p:cNvSpPr/>
              <p:nvPr/>
            </p:nvSpPr>
            <p:spPr>
              <a:xfrm>
                <a:off x="5314936" y="1983093"/>
                <a:ext cx="428628" cy="42862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5314936" y="2520303"/>
                <a:ext cx="428628" cy="42862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Прямоугольник 10"/>
              <p:cNvSpPr/>
              <p:nvPr/>
            </p:nvSpPr>
            <p:spPr>
              <a:xfrm>
                <a:off x="5314936" y="4042398"/>
                <a:ext cx="428628" cy="42862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2571736" y="4572008"/>
                <a:ext cx="428628" cy="42862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4476736" y="4042398"/>
                <a:ext cx="428628" cy="42862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Прямоугольник 13"/>
              <p:cNvSpPr/>
              <p:nvPr/>
            </p:nvSpPr>
            <p:spPr>
              <a:xfrm>
                <a:off x="5343508" y="4579608"/>
                <a:ext cx="428628" cy="42862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ик 14"/>
              <p:cNvSpPr/>
              <p:nvPr/>
            </p:nvSpPr>
            <p:spPr>
              <a:xfrm>
                <a:off x="6229336" y="3505188"/>
                <a:ext cx="428628" cy="42862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8" name="Прямоугольник 17"/>
            <p:cNvSpPr/>
            <p:nvPr/>
          </p:nvSpPr>
          <p:spPr>
            <a:xfrm>
              <a:off x="6710346" y="2520303"/>
              <a:ext cx="428628" cy="42862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786578" y="4643446"/>
              <a:ext cx="428628" cy="42862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957746" y="3505188"/>
              <a:ext cx="428628" cy="428628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Прочитай имена детей</a:t>
            </a:r>
            <a:endParaRPr lang="ru-RU" dirty="0"/>
          </a:p>
        </p:txBody>
      </p:sp>
      <p:pic>
        <p:nvPicPr>
          <p:cNvPr id="2050" name="Picture 2" descr="D:\Николаева Елена Владимировна\картинки\Devochka-smeetsya-malchik-ulyibaetsya-full.png"/>
          <p:cNvPicPr>
            <a:picLocks noChangeAspect="1" noChangeArrowheads="1"/>
          </p:cNvPicPr>
          <p:nvPr/>
        </p:nvPicPr>
        <p:blipFill>
          <a:blip r:embed="rId2" cstate="print"/>
          <a:srcRect r="44899"/>
          <a:stretch>
            <a:fillRect/>
          </a:stretch>
        </p:blipFill>
        <p:spPr bwMode="auto">
          <a:xfrm>
            <a:off x="0" y="928670"/>
            <a:ext cx="1928794" cy="3500462"/>
          </a:xfrm>
          <a:prstGeom prst="rect">
            <a:avLst/>
          </a:prstGeom>
          <a:noFill/>
        </p:spPr>
      </p:pic>
      <p:pic>
        <p:nvPicPr>
          <p:cNvPr id="5" name="Picture 2" descr="D:\Николаева Елена Владимировна\картинки\Devochka-smeetsya-malchik-ulyibaetsya-full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6812"/>
          <a:stretch>
            <a:fillRect/>
          </a:stretch>
        </p:blipFill>
        <p:spPr bwMode="auto">
          <a:xfrm rot="338347">
            <a:off x="6568732" y="3436029"/>
            <a:ext cx="1866901" cy="3509975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2071670" y="2428868"/>
            <a:ext cx="571504" cy="5000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7" name="Овал 6"/>
          <p:cNvSpPr/>
          <p:nvPr/>
        </p:nvSpPr>
        <p:spPr>
          <a:xfrm>
            <a:off x="1857356" y="1571612"/>
            <a:ext cx="571504" cy="5000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8" name="Овал 7"/>
          <p:cNvSpPr/>
          <p:nvPr/>
        </p:nvSpPr>
        <p:spPr>
          <a:xfrm>
            <a:off x="4071934" y="3214686"/>
            <a:ext cx="571504" cy="5000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9" name="Овал 8"/>
          <p:cNvSpPr/>
          <p:nvPr/>
        </p:nvSpPr>
        <p:spPr>
          <a:xfrm>
            <a:off x="2714612" y="3286124"/>
            <a:ext cx="571504" cy="5000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</a:t>
            </a:r>
            <a:endParaRPr lang="ru-RU" b="1" dirty="0"/>
          </a:p>
        </p:txBody>
      </p:sp>
      <p:sp>
        <p:nvSpPr>
          <p:cNvPr id="10" name="Овал 9"/>
          <p:cNvSpPr/>
          <p:nvPr/>
        </p:nvSpPr>
        <p:spPr>
          <a:xfrm>
            <a:off x="2285984" y="1928802"/>
            <a:ext cx="142876" cy="142876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000364" y="2500306"/>
            <a:ext cx="571504" cy="5000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12" name="Овал 11"/>
          <p:cNvSpPr/>
          <p:nvPr/>
        </p:nvSpPr>
        <p:spPr>
          <a:xfrm>
            <a:off x="4214810" y="2285992"/>
            <a:ext cx="571504" cy="5000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13" name="Овал 12"/>
          <p:cNvSpPr/>
          <p:nvPr/>
        </p:nvSpPr>
        <p:spPr>
          <a:xfrm>
            <a:off x="3357554" y="1643050"/>
            <a:ext cx="571504" cy="5000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</a:t>
            </a:r>
            <a:endParaRPr lang="ru-RU" b="1" dirty="0"/>
          </a:p>
        </p:txBody>
      </p:sp>
      <p:cxnSp>
        <p:nvCxnSpPr>
          <p:cNvPr id="15" name="Прямая со стрелкой 14"/>
          <p:cNvCxnSpPr>
            <a:stCxn id="7" idx="5"/>
            <a:endCxn id="6" idx="0"/>
          </p:cNvCxnSpPr>
          <p:nvPr/>
        </p:nvCxnSpPr>
        <p:spPr>
          <a:xfrm rot="16200000" flipH="1">
            <a:off x="2136082" y="2207527"/>
            <a:ext cx="430423" cy="12257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5"/>
          </p:cNvCxnSpPr>
          <p:nvPr/>
        </p:nvCxnSpPr>
        <p:spPr>
          <a:xfrm rot="16200000" flipH="1">
            <a:off x="2468015" y="2947164"/>
            <a:ext cx="505451" cy="32252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9" idx="6"/>
            <a:endCxn id="8" idx="2"/>
          </p:cNvCxnSpPr>
          <p:nvPr/>
        </p:nvCxnSpPr>
        <p:spPr>
          <a:xfrm flipV="1">
            <a:off x="3286116" y="3464719"/>
            <a:ext cx="785818" cy="7143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8" idx="7"/>
            <a:endCxn id="12" idx="4"/>
          </p:cNvCxnSpPr>
          <p:nvPr/>
        </p:nvCxnSpPr>
        <p:spPr>
          <a:xfrm rot="16200000" flipV="1">
            <a:off x="4279223" y="3007398"/>
            <a:ext cx="501861" cy="5918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12" idx="2"/>
            <a:endCxn id="11" idx="6"/>
          </p:cNvCxnSpPr>
          <p:nvPr/>
        </p:nvCxnSpPr>
        <p:spPr>
          <a:xfrm rot="10800000" flipV="1">
            <a:off x="3571868" y="2536025"/>
            <a:ext cx="642942" cy="21431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1" idx="7"/>
            <a:endCxn id="13" idx="3"/>
          </p:cNvCxnSpPr>
          <p:nvPr/>
        </p:nvCxnSpPr>
        <p:spPr>
          <a:xfrm rot="16200000" flipV="1">
            <a:off x="3212883" y="2298249"/>
            <a:ext cx="503656" cy="4692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Овал 47"/>
          <p:cNvSpPr/>
          <p:nvPr/>
        </p:nvSpPr>
        <p:spPr>
          <a:xfrm>
            <a:off x="1214414" y="4143380"/>
            <a:ext cx="571504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49" name="Овал 48"/>
          <p:cNvSpPr/>
          <p:nvPr/>
        </p:nvSpPr>
        <p:spPr>
          <a:xfrm>
            <a:off x="1500166" y="5000636"/>
            <a:ext cx="571504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50" name="Овал 49"/>
          <p:cNvSpPr/>
          <p:nvPr/>
        </p:nvSpPr>
        <p:spPr>
          <a:xfrm>
            <a:off x="285720" y="4929198"/>
            <a:ext cx="571504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51" name="Овал 50"/>
          <p:cNvSpPr/>
          <p:nvPr/>
        </p:nvSpPr>
        <p:spPr>
          <a:xfrm>
            <a:off x="357158" y="6000768"/>
            <a:ext cx="571504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</a:t>
            </a:r>
            <a:endParaRPr lang="ru-RU" b="1" dirty="0"/>
          </a:p>
        </p:txBody>
      </p:sp>
      <p:sp>
        <p:nvSpPr>
          <p:cNvPr id="52" name="Овал 51"/>
          <p:cNvSpPr/>
          <p:nvPr/>
        </p:nvSpPr>
        <p:spPr>
          <a:xfrm>
            <a:off x="1928794" y="5929330"/>
            <a:ext cx="571504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53" name="Овал 52"/>
          <p:cNvSpPr/>
          <p:nvPr/>
        </p:nvSpPr>
        <p:spPr>
          <a:xfrm>
            <a:off x="2857488" y="5214950"/>
            <a:ext cx="571504" cy="5000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cxnSp>
        <p:nvCxnSpPr>
          <p:cNvPr id="57" name="Прямая со стрелкой 56"/>
          <p:cNvCxnSpPr>
            <a:stCxn id="48" idx="3"/>
            <a:endCxn id="50" idx="7"/>
          </p:cNvCxnSpPr>
          <p:nvPr/>
        </p:nvCxnSpPr>
        <p:spPr>
          <a:xfrm rot="5400000">
            <a:off x="819710" y="4524032"/>
            <a:ext cx="432218" cy="52458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>
            <a:stCxn id="50" idx="4"/>
            <a:endCxn id="51" idx="0"/>
          </p:cNvCxnSpPr>
          <p:nvPr/>
        </p:nvCxnSpPr>
        <p:spPr>
          <a:xfrm rot="16200000" flipH="1">
            <a:off x="321439" y="5679297"/>
            <a:ext cx="571504" cy="71438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51" idx="6"/>
            <a:endCxn id="49" idx="3"/>
          </p:cNvCxnSpPr>
          <p:nvPr/>
        </p:nvCxnSpPr>
        <p:spPr>
          <a:xfrm flipV="1">
            <a:off x="928662" y="5427469"/>
            <a:ext cx="655199" cy="823332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>
            <a:stCxn id="49" idx="4"/>
            <a:endCxn id="52" idx="1"/>
          </p:cNvCxnSpPr>
          <p:nvPr/>
        </p:nvCxnSpPr>
        <p:spPr>
          <a:xfrm rot="16200000" flipH="1">
            <a:off x="1648273" y="5638346"/>
            <a:ext cx="501861" cy="226571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>
            <a:stCxn id="52" idx="6"/>
            <a:endCxn id="53" idx="3"/>
          </p:cNvCxnSpPr>
          <p:nvPr/>
        </p:nvCxnSpPr>
        <p:spPr>
          <a:xfrm flipV="1">
            <a:off x="2500298" y="5641783"/>
            <a:ext cx="440885" cy="537580"/>
          </a:xfrm>
          <a:prstGeom prst="straightConnector1">
            <a:avLst/>
          </a:prstGeom>
          <a:ln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0" name="Овал 79"/>
          <p:cNvSpPr/>
          <p:nvPr/>
        </p:nvSpPr>
        <p:spPr>
          <a:xfrm>
            <a:off x="1214414" y="4500570"/>
            <a:ext cx="142876" cy="142876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8358214" y="857232"/>
            <a:ext cx="571504" cy="50006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84" name="Овал 83"/>
          <p:cNvSpPr/>
          <p:nvPr/>
        </p:nvSpPr>
        <p:spPr>
          <a:xfrm>
            <a:off x="6786578" y="3357562"/>
            <a:ext cx="571504" cy="50006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</a:t>
            </a:r>
            <a:endParaRPr lang="ru-RU" b="1" dirty="0"/>
          </a:p>
        </p:txBody>
      </p:sp>
      <p:sp>
        <p:nvSpPr>
          <p:cNvPr id="85" name="Овал 84"/>
          <p:cNvSpPr/>
          <p:nvPr/>
        </p:nvSpPr>
        <p:spPr>
          <a:xfrm>
            <a:off x="6572264" y="2428868"/>
            <a:ext cx="571504" cy="50006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</a:t>
            </a:r>
            <a:endParaRPr lang="ru-RU" b="1" dirty="0"/>
          </a:p>
        </p:txBody>
      </p:sp>
      <p:sp>
        <p:nvSpPr>
          <p:cNvPr id="86" name="Овал 85"/>
          <p:cNvSpPr/>
          <p:nvPr/>
        </p:nvSpPr>
        <p:spPr>
          <a:xfrm>
            <a:off x="7786710" y="2357430"/>
            <a:ext cx="571504" cy="50006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87" name="Овал 86"/>
          <p:cNvSpPr/>
          <p:nvPr/>
        </p:nvSpPr>
        <p:spPr>
          <a:xfrm>
            <a:off x="8358214" y="3143248"/>
            <a:ext cx="571504" cy="50006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88" name="Овал 87"/>
          <p:cNvSpPr/>
          <p:nvPr/>
        </p:nvSpPr>
        <p:spPr>
          <a:xfrm>
            <a:off x="7643834" y="1428736"/>
            <a:ext cx="571504" cy="50006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cxnSp>
        <p:nvCxnSpPr>
          <p:cNvPr id="92" name="Прямая со стрелкой 91"/>
          <p:cNvCxnSpPr>
            <a:stCxn id="88" idx="3"/>
            <a:endCxn id="85" idx="7"/>
          </p:cNvCxnSpPr>
          <p:nvPr/>
        </p:nvCxnSpPr>
        <p:spPr>
          <a:xfrm rot="5400000">
            <a:off x="7070535" y="1845107"/>
            <a:ext cx="646532" cy="6674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>
            <a:stCxn id="83" idx="4"/>
            <a:endCxn id="87" idx="0"/>
          </p:cNvCxnSpPr>
          <p:nvPr/>
        </p:nvCxnSpPr>
        <p:spPr>
          <a:xfrm rot="5400000">
            <a:off x="7750991" y="2250273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>
            <a:stCxn id="87" idx="2"/>
            <a:endCxn id="84" idx="6"/>
          </p:cNvCxnSpPr>
          <p:nvPr/>
        </p:nvCxnSpPr>
        <p:spPr>
          <a:xfrm rot="10800000" flipV="1">
            <a:off x="7358082" y="3393281"/>
            <a:ext cx="1000132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>
            <a:stCxn id="84" idx="7"/>
            <a:endCxn id="86" idx="3"/>
          </p:cNvCxnSpPr>
          <p:nvPr/>
        </p:nvCxnSpPr>
        <p:spPr>
          <a:xfrm rot="5400000" flipH="1" flipV="1">
            <a:off x="7249130" y="2809520"/>
            <a:ext cx="646532" cy="5960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>
            <a:stCxn id="86" idx="2"/>
            <a:endCxn id="85" idx="6"/>
          </p:cNvCxnSpPr>
          <p:nvPr/>
        </p:nvCxnSpPr>
        <p:spPr>
          <a:xfrm rot="10800000" flipV="1">
            <a:off x="7143768" y="2607463"/>
            <a:ext cx="642942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5" name="Овал 104"/>
          <p:cNvSpPr/>
          <p:nvPr/>
        </p:nvSpPr>
        <p:spPr>
          <a:xfrm>
            <a:off x="8572528" y="1285860"/>
            <a:ext cx="142876" cy="142876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Овал 106"/>
          <p:cNvSpPr/>
          <p:nvPr/>
        </p:nvSpPr>
        <p:spPr>
          <a:xfrm>
            <a:off x="4857752" y="4143380"/>
            <a:ext cx="571504" cy="50006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108" name="Овал 107"/>
          <p:cNvSpPr/>
          <p:nvPr/>
        </p:nvSpPr>
        <p:spPr>
          <a:xfrm>
            <a:off x="4143372" y="5072074"/>
            <a:ext cx="571504" cy="50006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Ш</a:t>
            </a:r>
            <a:endParaRPr lang="ru-RU" b="1" dirty="0"/>
          </a:p>
        </p:txBody>
      </p:sp>
      <p:sp>
        <p:nvSpPr>
          <p:cNvPr id="109" name="Овал 108"/>
          <p:cNvSpPr/>
          <p:nvPr/>
        </p:nvSpPr>
        <p:spPr>
          <a:xfrm>
            <a:off x="3929058" y="4000504"/>
            <a:ext cx="571504" cy="50006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110" name="Овал 109"/>
          <p:cNvSpPr/>
          <p:nvPr/>
        </p:nvSpPr>
        <p:spPr>
          <a:xfrm>
            <a:off x="5286380" y="5143512"/>
            <a:ext cx="571504" cy="50006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111" name="Овал 110"/>
          <p:cNvSpPr/>
          <p:nvPr/>
        </p:nvSpPr>
        <p:spPr>
          <a:xfrm>
            <a:off x="5929322" y="4286256"/>
            <a:ext cx="571504" cy="50006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cxnSp>
        <p:nvCxnSpPr>
          <p:cNvPr id="113" name="Прямая со стрелкой 112"/>
          <p:cNvCxnSpPr>
            <a:stCxn id="111" idx="2"/>
            <a:endCxn id="107" idx="6"/>
          </p:cNvCxnSpPr>
          <p:nvPr/>
        </p:nvCxnSpPr>
        <p:spPr>
          <a:xfrm rot="10800000">
            <a:off x="5429256" y="4393413"/>
            <a:ext cx="500066" cy="142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>
            <a:stCxn id="107" idx="4"/>
            <a:endCxn id="110" idx="1"/>
          </p:cNvCxnSpPr>
          <p:nvPr/>
        </p:nvCxnSpPr>
        <p:spPr>
          <a:xfrm rot="16200000" flipH="1">
            <a:off x="4970140" y="4816809"/>
            <a:ext cx="573299" cy="22657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>
            <a:stCxn id="110" idx="2"/>
            <a:endCxn id="108" idx="6"/>
          </p:cNvCxnSpPr>
          <p:nvPr/>
        </p:nvCxnSpPr>
        <p:spPr>
          <a:xfrm rot="10800000">
            <a:off x="4714876" y="5322107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>
            <a:stCxn id="108" idx="0"/>
            <a:endCxn id="109" idx="4"/>
          </p:cNvCxnSpPr>
          <p:nvPr/>
        </p:nvCxnSpPr>
        <p:spPr>
          <a:xfrm rot="16200000" flipV="1">
            <a:off x="4036215" y="4679165"/>
            <a:ext cx="571504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5" name="Овал 124"/>
          <p:cNvSpPr/>
          <p:nvPr/>
        </p:nvSpPr>
        <p:spPr>
          <a:xfrm>
            <a:off x="5857884" y="4500570"/>
            <a:ext cx="142876" cy="142876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1" name="Овал 130"/>
          <p:cNvSpPr/>
          <p:nvPr/>
        </p:nvSpPr>
        <p:spPr>
          <a:xfrm>
            <a:off x="4929190" y="1785926"/>
            <a:ext cx="571504" cy="50006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cxnSp>
        <p:nvCxnSpPr>
          <p:cNvPr id="133" name="Прямая со стрелкой 132"/>
          <p:cNvCxnSpPr>
            <a:stCxn id="13" idx="6"/>
            <a:endCxn id="131" idx="2"/>
          </p:cNvCxnSpPr>
          <p:nvPr/>
        </p:nvCxnSpPr>
        <p:spPr>
          <a:xfrm>
            <a:off x="3929058" y="1893083"/>
            <a:ext cx="1000132" cy="14287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2641266" y="1501500"/>
            <a:ext cx="642942" cy="70788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1</a:t>
            </a:r>
            <a:endParaRPr lang="ru-RU" sz="4000" dirty="0"/>
          </a:p>
        </p:txBody>
      </p:sp>
      <p:sp>
        <p:nvSpPr>
          <p:cNvPr id="157" name="TextBox 156"/>
          <p:cNvSpPr txBox="1"/>
          <p:nvPr/>
        </p:nvSpPr>
        <p:spPr>
          <a:xfrm>
            <a:off x="2000232" y="4071942"/>
            <a:ext cx="642942" cy="707886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2</a:t>
            </a:r>
            <a:endParaRPr lang="ru-RU" sz="4000" dirty="0"/>
          </a:p>
        </p:txBody>
      </p:sp>
      <p:sp>
        <p:nvSpPr>
          <p:cNvPr id="158" name="TextBox 157"/>
          <p:cNvSpPr txBox="1"/>
          <p:nvPr/>
        </p:nvSpPr>
        <p:spPr>
          <a:xfrm>
            <a:off x="6858016" y="1071546"/>
            <a:ext cx="642942" cy="707886"/>
          </a:xfrm>
          <a:prstGeom prst="rect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3</a:t>
            </a:r>
            <a:endParaRPr lang="ru-RU" sz="4000" dirty="0"/>
          </a:p>
        </p:txBody>
      </p:sp>
      <p:sp>
        <p:nvSpPr>
          <p:cNvPr id="159" name="TextBox 158"/>
          <p:cNvSpPr txBox="1"/>
          <p:nvPr/>
        </p:nvSpPr>
        <p:spPr>
          <a:xfrm>
            <a:off x="6000760" y="4929198"/>
            <a:ext cx="642942" cy="70788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4</a:t>
            </a:r>
            <a:endParaRPr lang="ru-RU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Распутай веревочку и отгадай головоломку</a:t>
            </a:r>
            <a:endParaRPr lang="ru-RU" dirty="0"/>
          </a:p>
        </p:txBody>
      </p:sp>
      <p:pic>
        <p:nvPicPr>
          <p:cNvPr id="26626" name="Picture 2" descr="D:\Николаева Елена Владимировна\аттестация\задания\08d2cb96d29fbbc24fa23a10e9b9eac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786732"/>
            <a:ext cx="5486400" cy="38976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r>
              <a:rPr lang="ru-RU" dirty="0" smtClean="0"/>
              <a:t>Проверь себя!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Ответы к заданиям: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1.мороженое, парашют, микрофон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2.сыр, солнце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3. 18, 18, 5, 18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1    4   7 10 13 16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       1    2 3  4   5   6 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       0    2 4  6   8   10</a:t>
            </a:r>
          </a:p>
          <a:p>
            <a:pPr>
              <a:buNone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       20 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5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 Ангелина, Лариса, Никита, Алеша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6.Головными уборами, носами, одеждой, метлами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14" name="Group 14"/>
          <p:cNvGrpSpPr>
            <a:grpSpLocks/>
          </p:cNvGrpSpPr>
          <p:nvPr/>
        </p:nvGrpSpPr>
        <p:grpSpPr bwMode="auto">
          <a:xfrm>
            <a:off x="2362200" y="228600"/>
            <a:ext cx="5027613" cy="6394450"/>
            <a:chOff x="1488" y="144"/>
            <a:chExt cx="3167" cy="4028"/>
          </a:xfrm>
        </p:grpSpPr>
        <p:grpSp>
          <p:nvGrpSpPr>
            <p:cNvPr id="25612" name="Group 12"/>
            <p:cNvGrpSpPr>
              <a:grpSpLocks/>
            </p:cNvGrpSpPr>
            <p:nvPr/>
          </p:nvGrpSpPr>
          <p:grpSpPr bwMode="auto">
            <a:xfrm>
              <a:off x="1488" y="144"/>
              <a:ext cx="3167" cy="4028"/>
              <a:chOff x="1488" y="192"/>
              <a:chExt cx="3071" cy="3872"/>
            </a:xfrm>
          </p:grpSpPr>
          <p:sp>
            <p:nvSpPr>
              <p:cNvPr id="25602" name="Text Box 2"/>
              <p:cNvSpPr txBox="1">
                <a:spLocks noChangeArrowheads="1"/>
              </p:cNvSpPr>
              <p:nvPr/>
            </p:nvSpPr>
            <p:spPr bwMode="auto">
              <a:xfrm>
                <a:off x="1519" y="890"/>
                <a:ext cx="3040" cy="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600" b="1" dirty="0">
                    <a:solidFill>
                      <a:schemeClr val="accent5"/>
                    </a:solidFill>
                    <a:latin typeface="Arial Black" pitchFamily="34" charset="0"/>
                  </a:rPr>
                  <a:t>Л</a:t>
                </a:r>
                <a:r>
                  <a:rPr lang="ru-RU" sz="3600" b="1" dirty="0">
                    <a:latin typeface="Arial Black" pitchFamily="34" charset="0"/>
                  </a:rPr>
                  <a:t> </a:t>
                </a:r>
                <a:r>
                  <a:rPr lang="ru-RU" sz="3600" b="1" dirty="0">
                    <a:solidFill>
                      <a:schemeClr val="accent2"/>
                    </a:solidFill>
                    <a:latin typeface="Arial Black" pitchFamily="34" charset="0"/>
                  </a:rPr>
                  <a:t>И</a:t>
                </a:r>
                <a:r>
                  <a:rPr lang="ru-RU" sz="3600" b="1" dirty="0">
                    <a:latin typeface="Arial Black" pitchFamily="34" charset="0"/>
                  </a:rPr>
                  <a:t> </a:t>
                </a:r>
                <a:r>
                  <a:rPr lang="ru-RU" sz="3600" b="1" dirty="0">
                    <a:solidFill>
                      <a:srgbClr val="FFCC00"/>
                    </a:solidFill>
                    <a:latin typeface="Arial Black" pitchFamily="34" charset="0"/>
                  </a:rPr>
                  <a:t>М</a:t>
                </a:r>
                <a:r>
                  <a:rPr lang="ru-RU" sz="3600" b="1" dirty="0">
                    <a:latin typeface="Arial Black" pitchFamily="34" charset="0"/>
                  </a:rPr>
                  <a:t> </a:t>
                </a:r>
                <a:r>
                  <a:rPr lang="ru-RU" sz="3600" b="1" dirty="0">
                    <a:solidFill>
                      <a:srgbClr val="CCCCFF"/>
                    </a:solidFill>
                    <a:latin typeface="Arial Black" pitchFamily="34" charset="0"/>
                  </a:rPr>
                  <a:t>О</a:t>
                </a:r>
                <a:r>
                  <a:rPr lang="ru-RU" sz="3600" b="1" dirty="0">
                    <a:latin typeface="Arial Black" pitchFamily="34" charset="0"/>
                  </a:rPr>
                  <a:t> Н </a:t>
                </a:r>
                <a:r>
                  <a:rPr lang="ru-RU" sz="3600" b="1" dirty="0">
                    <a:solidFill>
                      <a:srgbClr val="008000"/>
                    </a:solidFill>
                    <a:latin typeface="Arial Black" pitchFamily="34" charset="0"/>
                  </a:rPr>
                  <a:t>К </a:t>
                </a:r>
                <a:r>
                  <a:rPr lang="ru-RU" sz="3600" b="1" dirty="0">
                    <a:solidFill>
                      <a:srgbClr val="FF0000"/>
                    </a:solidFill>
                    <a:latin typeface="Arial Black" pitchFamily="34" charset="0"/>
                  </a:rPr>
                  <a:t>Р</a:t>
                </a:r>
                <a:r>
                  <a:rPr lang="ru-RU" sz="3600" b="1" dirty="0">
                    <a:solidFill>
                      <a:srgbClr val="008000"/>
                    </a:solidFill>
                    <a:latin typeface="Arial Black" pitchFamily="34" charset="0"/>
                  </a:rPr>
                  <a:t> О </a:t>
                </a:r>
                <a:r>
                  <a:rPr lang="ru-RU" sz="3600" b="1" dirty="0">
                    <a:solidFill>
                      <a:srgbClr val="FF0000"/>
                    </a:solidFill>
                    <a:latin typeface="Arial Black" pitchFamily="34" charset="0"/>
                  </a:rPr>
                  <a:t>Т</a:t>
                </a:r>
              </a:p>
            </p:txBody>
          </p:sp>
          <p:sp>
            <p:nvSpPr>
              <p:cNvPr id="25603" name="Text Box 3"/>
              <p:cNvSpPr txBox="1">
                <a:spLocks noChangeArrowheads="1"/>
              </p:cNvSpPr>
              <p:nvPr/>
            </p:nvSpPr>
            <p:spPr bwMode="auto">
              <a:xfrm>
                <a:off x="1488" y="1296"/>
                <a:ext cx="337" cy="1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3600" b="1" dirty="0">
                    <a:solidFill>
                      <a:schemeClr val="hlink"/>
                    </a:solidFill>
                    <a:latin typeface="Arial Black" pitchFamily="34" charset="0"/>
                  </a:rPr>
                  <a:t>С</a:t>
                </a:r>
              </a:p>
              <a:p>
                <a:r>
                  <a:rPr lang="ru-RU" sz="3600" b="1" dirty="0">
                    <a:latin typeface="Arial Black" pitchFamily="34" charset="0"/>
                  </a:rPr>
                  <a:t>Т</a:t>
                </a:r>
              </a:p>
              <a:p>
                <a:r>
                  <a:rPr lang="ru-RU" sz="3600" b="1" dirty="0">
                    <a:solidFill>
                      <a:srgbClr val="CCCCFF"/>
                    </a:solidFill>
                    <a:latin typeface="Arial Black" pitchFamily="34" charset="0"/>
                  </a:rPr>
                  <a:t>У</a:t>
                </a:r>
              </a:p>
              <a:p>
                <a:r>
                  <a:rPr lang="ru-RU" sz="3600" b="1" dirty="0">
                    <a:solidFill>
                      <a:srgbClr val="FF6600"/>
                    </a:solidFill>
                    <a:latin typeface="Arial Black" pitchFamily="34" charset="0"/>
                  </a:rPr>
                  <a:t>Л</a:t>
                </a:r>
              </a:p>
            </p:txBody>
          </p:sp>
          <p:sp>
            <p:nvSpPr>
              <p:cNvPr id="25604" name="Text Box 4"/>
              <p:cNvSpPr txBox="1">
                <a:spLocks noChangeArrowheads="1"/>
              </p:cNvSpPr>
              <p:nvPr/>
            </p:nvSpPr>
            <p:spPr bwMode="auto">
              <a:xfrm>
                <a:off x="1824" y="1306"/>
                <a:ext cx="2291" cy="3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3600" b="1" dirty="0">
                    <a:solidFill>
                      <a:srgbClr val="FF6600"/>
                    </a:solidFill>
                    <a:latin typeface="Arial Black" pitchFamily="34" charset="0"/>
                  </a:rPr>
                  <a:t>М </a:t>
                </a:r>
                <a:r>
                  <a:rPr lang="ru-RU" sz="3600" b="1" dirty="0">
                    <a:solidFill>
                      <a:srgbClr val="CCCCFF"/>
                    </a:solidFill>
                    <a:latin typeface="Arial Black" pitchFamily="34" charset="0"/>
                  </a:rPr>
                  <a:t>О</a:t>
                </a:r>
                <a:r>
                  <a:rPr lang="ru-RU" sz="3600" b="1" dirty="0">
                    <a:solidFill>
                      <a:srgbClr val="FF6600"/>
                    </a:solidFill>
                    <a:latin typeface="Arial Black" pitchFamily="34" charset="0"/>
                  </a:rPr>
                  <a:t> Р </a:t>
                </a:r>
                <a:r>
                  <a:rPr lang="ru-RU" sz="3600" b="1" dirty="0">
                    <a:solidFill>
                      <a:schemeClr val="accent5"/>
                    </a:solidFill>
                    <a:latin typeface="Arial Black" pitchFamily="34" charset="0"/>
                  </a:rPr>
                  <a:t>К</a:t>
                </a:r>
                <a:r>
                  <a:rPr lang="ru-RU" sz="3600" b="1" dirty="0">
                    <a:solidFill>
                      <a:srgbClr val="FF6600"/>
                    </a:solidFill>
                    <a:latin typeface="Arial Black" pitchFamily="34" charset="0"/>
                  </a:rPr>
                  <a:t> О </a:t>
                </a:r>
                <a:r>
                  <a:rPr lang="ru-RU" sz="3600" b="1" dirty="0">
                    <a:solidFill>
                      <a:schemeClr val="accent5"/>
                    </a:solidFill>
                    <a:latin typeface="Arial Black" pitchFamily="34" charset="0"/>
                  </a:rPr>
                  <a:t>В</a:t>
                </a:r>
                <a:r>
                  <a:rPr lang="ru-RU" sz="3600" b="1" dirty="0">
                    <a:solidFill>
                      <a:srgbClr val="FF6600"/>
                    </a:solidFill>
                    <a:latin typeface="Arial Black" pitchFamily="34" charset="0"/>
                  </a:rPr>
                  <a:t> Ь</a:t>
                </a:r>
                <a:r>
                  <a:rPr lang="ru-RU" sz="2400" b="1" dirty="0">
                    <a:solidFill>
                      <a:srgbClr val="FF6600"/>
                    </a:solidFill>
                  </a:rPr>
                  <a:t> </a:t>
                </a:r>
              </a:p>
            </p:txBody>
          </p:sp>
          <p:sp>
            <p:nvSpPr>
              <p:cNvPr id="25605" name="Text Box 5"/>
              <p:cNvSpPr txBox="1">
                <a:spLocks noChangeArrowheads="1"/>
              </p:cNvSpPr>
              <p:nvPr/>
            </p:nvSpPr>
            <p:spPr bwMode="auto">
              <a:xfrm>
                <a:off x="2832" y="1632"/>
                <a:ext cx="379" cy="13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3600" b="1" dirty="0">
                    <a:latin typeface="Arial Black" pitchFamily="34" charset="0"/>
                  </a:rPr>
                  <a:t>О</a:t>
                </a:r>
              </a:p>
              <a:p>
                <a:r>
                  <a:rPr lang="ru-RU" sz="3600" b="1" dirty="0">
                    <a:solidFill>
                      <a:schemeClr val="accent2"/>
                    </a:solidFill>
                    <a:latin typeface="Arial Black" pitchFamily="34" charset="0"/>
                  </a:rPr>
                  <a:t>Ш</a:t>
                </a:r>
                <a:r>
                  <a:rPr lang="ru-RU" sz="3600" b="1" dirty="0">
                    <a:solidFill>
                      <a:srgbClr val="4D4D4D"/>
                    </a:solidFill>
                    <a:latin typeface="Arial Black" pitchFamily="34" charset="0"/>
                  </a:rPr>
                  <a:t>К</a:t>
                </a:r>
              </a:p>
              <a:p>
                <a:r>
                  <a:rPr lang="ru-RU" sz="3600" b="1" dirty="0">
                    <a:solidFill>
                      <a:schemeClr val="hlink"/>
                    </a:solidFill>
                    <a:latin typeface="Arial Black" pitchFamily="34" charset="0"/>
                  </a:rPr>
                  <a:t>А</a:t>
                </a:r>
                <a:r>
                  <a:rPr lang="ru-RU" sz="2400" b="1" dirty="0"/>
                  <a:t> </a:t>
                </a:r>
              </a:p>
            </p:txBody>
          </p:sp>
          <p:sp>
            <p:nvSpPr>
              <p:cNvPr id="25606" name="Text Box 6"/>
              <p:cNvSpPr txBox="1">
                <a:spLocks noChangeArrowheads="1"/>
              </p:cNvSpPr>
              <p:nvPr/>
            </p:nvSpPr>
            <p:spPr bwMode="auto">
              <a:xfrm>
                <a:off x="1824" y="1680"/>
                <a:ext cx="423" cy="2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3600" b="1">
                    <a:solidFill>
                      <a:srgbClr val="990000"/>
                    </a:solidFill>
                    <a:latin typeface="Arial Black" pitchFamily="34" charset="0"/>
                  </a:rPr>
                  <a:t>А</a:t>
                </a:r>
              </a:p>
              <a:p>
                <a:r>
                  <a:rPr lang="ru-RU" sz="3600" b="1">
                    <a:solidFill>
                      <a:srgbClr val="008000"/>
                    </a:solidFill>
                    <a:latin typeface="Arial Black" pitchFamily="34" charset="0"/>
                  </a:rPr>
                  <a:t>Т</a:t>
                </a:r>
              </a:p>
              <a:p>
                <a:r>
                  <a:rPr lang="ru-RU" sz="3600" b="1">
                    <a:solidFill>
                      <a:schemeClr val="accent2"/>
                    </a:solidFill>
                    <a:latin typeface="Arial Black" pitchFamily="34" charset="0"/>
                  </a:rPr>
                  <a:t>Р</a:t>
                </a:r>
              </a:p>
              <a:p>
                <a:r>
                  <a:rPr lang="ru-RU" sz="3600" b="1">
                    <a:latin typeface="Arial Black" pitchFamily="34" charset="0"/>
                  </a:rPr>
                  <a:t>Е</a:t>
                </a:r>
              </a:p>
              <a:p>
                <a:r>
                  <a:rPr lang="ru-RU" sz="3600" b="1">
                    <a:solidFill>
                      <a:srgbClr val="FF6600"/>
                    </a:solidFill>
                    <a:latin typeface="Arial Black" pitchFamily="34" charset="0"/>
                  </a:rPr>
                  <a:t>Ш</a:t>
                </a:r>
              </a:p>
              <a:p>
                <a:r>
                  <a:rPr lang="ru-RU" sz="3600" b="1">
                    <a:solidFill>
                      <a:schemeClr val="hlink"/>
                    </a:solidFill>
                    <a:latin typeface="Arial Black" pitchFamily="34" charset="0"/>
                  </a:rPr>
                  <a:t>К</a:t>
                </a:r>
              </a:p>
              <a:p>
                <a:r>
                  <a:rPr lang="ru-RU" sz="3600" b="1">
                    <a:solidFill>
                      <a:schemeClr val="accent2"/>
                    </a:solidFill>
                    <a:latin typeface="Arial Black" pitchFamily="34" charset="0"/>
                  </a:rPr>
                  <a:t>А</a:t>
                </a:r>
              </a:p>
            </p:txBody>
          </p:sp>
          <p:sp>
            <p:nvSpPr>
              <p:cNvPr id="25607" name="Text Box 7"/>
              <p:cNvSpPr txBox="1">
                <a:spLocks noChangeArrowheads="1"/>
              </p:cNvSpPr>
              <p:nvPr/>
            </p:nvSpPr>
            <p:spPr bwMode="auto">
              <a:xfrm>
                <a:off x="3064" y="1671"/>
                <a:ext cx="442" cy="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25609" name="Text Box 9"/>
              <p:cNvSpPr txBox="1">
                <a:spLocks noChangeArrowheads="1"/>
              </p:cNvSpPr>
              <p:nvPr/>
            </p:nvSpPr>
            <p:spPr bwMode="auto">
              <a:xfrm>
                <a:off x="3792" y="1680"/>
                <a:ext cx="345" cy="10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3600" b="1" dirty="0">
                    <a:solidFill>
                      <a:schemeClr val="hlink"/>
                    </a:solidFill>
                    <a:latin typeface="Arial Black" pitchFamily="34" charset="0"/>
                  </a:rPr>
                  <a:t>Р</a:t>
                </a:r>
              </a:p>
              <a:p>
                <a:r>
                  <a:rPr lang="ru-RU" sz="3600" b="1" dirty="0">
                    <a:solidFill>
                      <a:srgbClr val="990000"/>
                    </a:solidFill>
                    <a:latin typeface="Arial Black" pitchFamily="34" charset="0"/>
                  </a:rPr>
                  <a:t>О</a:t>
                </a:r>
              </a:p>
              <a:p>
                <a:r>
                  <a:rPr lang="ru-RU" sz="3600" b="1" dirty="0">
                    <a:solidFill>
                      <a:srgbClr val="FF6600"/>
                    </a:solidFill>
                    <a:latin typeface="Arial Black" pitchFamily="34" charset="0"/>
                  </a:rPr>
                  <a:t>Т</a:t>
                </a:r>
              </a:p>
            </p:txBody>
          </p:sp>
          <p:sp>
            <p:nvSpPr>
              <p:cNvPr id="25610" name="Text Box 10"/>
              <p:cNvSpPr txBox="1">
                <a:spLocks noChangeArrowheads="1"/>
              </p:cNvSpPr>
              <p:nvPr/>
            </p:nvSpPr>
            <p:spPr bwMode="auto">
              <a:xfrm>
                <a:off x="4128" y="1344"/>
                <a:ext cx="377" cy="10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3600" b="1">
                    <a:solidFill>
                      <a:schemeClr val="accent2"/>
                    </a:solidFill>
                    <a:latin typeface="Arial Black" pitchFamily="34" charset="0"/>
                  </a:rPr>
                  <a:t>Д</a:t>
                </a:r>
              </a:p>
              <a:p>
                <a:r>
                  <a:rPr lang="ru-RU" sz="3600" b="1">
                    <a:solidFill>
                      <a:srgbClr val="FF6600"/>
                    </a:solidFill>
                    <a:latin typeface="Arial Black" pitchFamily="34" charset="0"/>
                  </a:rPr>
                  <a:t>О</a:t>
                </a:r>
              </a:p>
              <a:p>
                <a:r>
                  <a:rPr lang="ru-RU" sz="3600" b="1">
                    <a:solidFill>
                      <a:srgbClr val="4D4D4D"/>
                    </a:solidFill>
                    <a:latin typeface="Arial Black" pitchFamily="34" charset="0"/>
                  </a:rPr>
                  <a:t>М</a:t>
                </a:r>
              </a:p>
            </p:txBody>
          </p:sp>
          <p:sp>
            <p:nvSpPr>
              <p:cNvPr id="25611" name="Text Box 11"/>
              <p:cNvSpPr txBox="1">
                <a:spLocks noChangeArrowheads="1"/>
              </p:cNvSpPr>
              <p:nvPr/>
            </p:nvSpPr>
            <p:spPr bwMode="auto">
              <a:xfrm>
                <a:off x="2544" y="192"/>
                <a:ext cx="268" cy="7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ru-RU" sz="3600" b="1" dirty="0">
                    <a:solidFill>
                      <a:srgbClr val="990000"/>
                    </a:solidFill>
                    <a:latin typeface="Arial Black" pitchFamily="34" charset="0"/>
                  </a:rPr>
                  <a:t>С</a:t>
                </a:r>
              </a:p>
              <a:p>
                <a:r>
                  <a:rPr lang="ru-RU" sz="3600" b="1" dirty="0">
                    <a:solidFill>
                      <a:schemeClr val="accent2"/>
                    </a:solidFill>
                    <a:latin typeface="Arial Black" pitchFamily="34" charset="0"/>
                  </a:rPr>
                  <a:t>П</a:t>
                </a:r>
              </a:p>
            </p:txBody>
          </p:sp>
        </p:grpSp>
        <p:sp>
          <p:nvSpPr>
            <p:cNvPr id="25613" name="Text Box 13"/>
            <p:cNvSpPr txBox="1">
              <a:spLocks noChangeArrowheads="1"/>
            </p:cNvSpPr>
            <p:nvPr/>
          </p:nvSpPr>
          <p:spPr bwMode="auto">
            <a:xfrm>
              <a:off x="2256" y="1680"/>
              <a:ext cx="384" cy="1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600" b="1" dirty="0">
                  <a:solidFill>
                    <a:schemeClr val="hlink"/>
                  </a:solidFill>
                  <a:latin typeface="Arial Black" pitchFamily="34" charset="0"/>
                </a:rPr>
                <a:t>П</a:t>
              </a:r>
              <a:r>
                <a:rPr lang="ru-RU" sz="3600" b="1" dirty="0">
                  <a:solidFill>
                    <a:schemeClr val="folHlink"/>
                  </a:solidFill>
                  <a:latin typeface="Arial Black" pitchFamily="34" charset="0"/>
                </a:rPr>
                <a:t>И</a:t>
              </a:r>
              <a:r>
                <a:rPr lang="ru-RU" sz="3600" b="1" dirty="0">
                  <a:solidFill>
                    <a:srgbClr val="990000"/>
                  </a:solidFill>
                  <a:latin typeface="Arial Black" pitchFamily="34" charset="0"/>
                </a:rPr>
                <a:t>Л</a:t>
              </a:r>
              <a:r>
                <a:rPr lang="ru-RU" sz="3600" b="1" dirty="0">
                  <a:solidFill>
                    <a:srgbClr val="FF6600"/>
                  </a:solidFill>
                  <a:latin typeface="Arial Black" pitchFamily="34" charset="0"/>
                </a:rPr>
                <a:t>О</a:t>
              </a:r>
              <a:r>
                <a:rPr lang="ru-RU" sz="3600" b="1" dirty="0">
                  <a:latin typeface="Arial Black" pitchFamily="34" charset="0"/>
                </a:rPr>
                <a:t>Т</a:t>
              </a:r>
            </a:p>
          </p:txBody>
        </p:sp>
      </p:grp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304800" y="381000"/>
            <a:ext cx="72390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Найди все </a:t>
            </a:r>
            <a:br>
              <a:rPr lang="ru-RU" dirty="0" smtClean="0"/>
            </a:br>
            <a:r>
              <a:rPr lang="ru-RU" dirty="0" smtClean="0"/>
              <a:t>слова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07f0e04aa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828800"/>
            <a:ext cx="5314950" cy="3225283"/>
          </a:xfrm>
          <a:prstGeom prst="rect">
            <a:avLst/>
          </a:prstGeom>
          <a:noFill/>
        </p:spPr>
      </p:pic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124200" y="56388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990000"/>
                </a:solidFill>
              </a:rPr>
              <a:t>Э К Р А 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b2599aec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14400"/>
            <a:ext cx="6191250" cy="4617994"/>
          </a:xfrm>
          <a:prstGeom prst="rect">
            <a:avLst/>
          </a:prstGeom>
          <a:noFill/>
        </p:spPr>
      </p:pic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581400" y="5791200"/>
            <a:ext cx="411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990000"/>
                </a:solidFill>
              </a:rPr>
              <a:t>Т А Н 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 descr="d89403cb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05000"/>
            <a:ext cx="6400800" cy="2675099"/>
          </a:xfrm>
          <a:prstGeom prst="rect">
            <a:avLst/>
          </a:prstGeom>
          <a:noFill/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286000" y="5105400"/>
            <a:ext cx="480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990000"/>
                </a:solidFill>
              </a:rPr>
              <a:t>С Т О Я Н К 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5" name="Picture 5" descr="ребусы в картинка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447800"/>
            <a:ext cx="5340350" cy="3987377"/>
          </a:xfrm>
          <a:prstGeom prst="rect">
            <a:avLst/>
          </a:prstGeom>
          <a:noFill/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429000" y="5486400"/>
            <a:ext cx="3444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990000"/>
                </a:solidFill>
              </a:rPr>
              <a:t>А Л И Н 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ребу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371600"/>
            <a:ext cx="6226175" cy="3673366"/>
          </a:xfrm>
          <a:prstGeom prst="rect">
            <a:avLst/>
          </a:prstGeom>
          <a:noFill/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352800" y="5410200"/>
            <a:ext cx="441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990000"/>
                </a:solidFill>
              </a:rPr>
              <a:t>К А Т О 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7" name="Picture 5" descr="Легкий ребу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828800"/>
            <a:ext cx="7016750" cy="2796608"/>
          </a:xfrm>
          <a:prstGeom prst="rect">
            <a:avLst/>
          </a:prstGeom>
          <a:noFill/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895600" y="4953000"/>
            <a:ext cx="480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990000"/>
                </a:solidFill>
              </a:rPr>
              <a:t>П О Д В А 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 descr="f3fe2ba8e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752600"/>
            <a:ext cx="5429250" cy="2902327"/>
          </a:xfrm>
          <a:prstGeom prst="rect">
            <a:avLst/>
          </a:prstGeom>
          <a:noFill/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505200" y="5410200"/>
            <a:ext cx="464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990000"/>
                </a:solidFill>
              </a:rPr>
              <a:t>М О Д 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256</TotalTime>
  <Words>247</Words>
  <Application>Microsoft Office PowerPoint</Application>
  <PresentationFormat>Экран (4:3)</PresentationFormat>
  <Paragraphs>100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Arial Black</vt:lpstr>
      <vt:lpstr>Эркер</vt:lpstr>
      <vt:lpstr>Угадай и    отгадай  </vt:lpstr>
      <vt:lpstr>Найди все  слова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Угадайте, что это такое</vt:lpstr>
      <vt:lpstr>Угадайте, что это такое</vt:lpstr>
      <vt:lpstr>Поставьте нужные числа вместо знака вопроса</vt:lpstr>
      <vt:lpstr>Найдите закономерности и заполните пустые клетки</vt:lpstr>
      <vt:lpstr>Прочитай имена детей</vt:lpstr>
      <vt:lpstr>Распутай веревочку и отгадай головоломку</vt:lpstr>
      <vt:lpstr>Проверь себя!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Татьяна Анатольевна</cp:lastModifiedBy>
  <cp:revision>7</cp:revision>
  <cp:lastPrinted>1601-01-01T00:00:00Z</cp:lastPrinted>
  <dcterms:created xsi:type="dcterms:W3CDTF">1601-01-01T00:00:00Z</dcterms:created>
  <dcterms:modified xsi:type="dcterms:W3CDTF">2014-10-21T12:40:13Z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