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332" r:id="rId5"/>
    <p:sldId id="333" r:id="rId6"/>
    <p:sldId id="334" r:id="rId7"/>
    <p:sldId id="294" r:id="rId8"/>
    <p:sldId id="295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287" r:id="rId28"/>
    <p:sldId id="316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</p:sldIdLst>
  <p:sldSz cx="9144000" cy="6858000" type="screen4x3"/>
  <p:notesSz cx="6858000" cy="9144000"/>
  <p:embeddedFontLst>
    <p:embeddedFont>
      <p:font typeface="Arial Black" pitchFamily="34" charset="0"/>
      <p:bold r:id="rId42"/>
    </p:embeddedFont>
    <p:embeddedFont>
      <p:font typeface="Garamond" pitchFamily="18" charset="0"/>
      <p:regular r:id="rId43"/>
      <p:bold r:id="rId44"/>
      <p:italic r:id="rId45"/>
    </p:embeddedFont>
    <p:embeddedFont>
      <p:font typeface="Eras Bold ITC" pitchFamily="34" charset="0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00151"/>
        <a:ext cx="653851" cy="457696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604576"/>
        <a:ext cx="425003" cy="5638303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667818"/>
        <a:ext cx="653851" cy="457696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036909"/>
        <a:ext cx="425003" cy="5638303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235485"/>
        <a:ext cx="653851" cy="457696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1469242"/>
        <a:ext cx="425003" cy="5638303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803151"/>
        <a:ext cx="653851" cy="457696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901575"/>
        <a:ext cx="425003" cy="5638303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370818"/>
        <a:ext cx="653851" cy="457696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333909"/>
        <a:ext cx="425003" cy="5638303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938485"/>
        <a:ext cx="653851" cy="457696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233757"/>
        <a:ext cx="425003" cy="5638303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3506152"/>
        <a:ext cx="653851" cy="457696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801424"/>
        <a:ext cx="425003" cy="563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запрещенными сайтами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75" y="123825"/>
            <a:ext cx="905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Проблемы информационной безопасности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l"/>
            <a:endParaRPr lang="ru-RU"/>
          </a:p>
          <a:p>
            <a:pPr indent="457200"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Безопасность</a:t>
            </a:r>
            <a:r>
              <a:rPr lang="ru-RU" sz="2400" b="1">
                <a:latin typeface="Times New Roman" pitchFamily="18" charset="0"/>
              </a:rPr>
              <a:t> – отсутствие угроз, либо состояние  	   			          защищенности от угроз.</a:t>
            </a:r>
          </a:p>
          <a:p>
            <a:pPr indent="457200" algn="l"/>
            <a:endParaRPr lang="ru-RU" sz="2400" b="1">
              <a:latin typeface="Times New Roman" pitchFamily="18" charset="0"/>
            </a:endParaRPr>
          </a:p>
          <a:p>
            <a:pPr indent="457200"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Информация</a:t>
            </a:r>
            <a:r>
              <a:rPr lang="ru-RU" sz="2400" b="1">
                <a:latin typeface="Times New Roman" pitchFamily="18" charset="0"/>
              </a:rPr>
              <a:t> –  сведения или сообщения.</a:t>
            </a:r>
          </a:p>
          <a:p>
            <a:pPr indent="457200" algn="l"/>
            <a:endParaRPr lang="ru-RU" sz="2400" b="1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771775" y="765175"/>
            <a:ext cx="324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понятия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160713"/>
            <a:ext cx="38687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68313" y="3573463"/>
            <a:ext cx="4608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Угроза информационной безопасности</a:t>
            </a:r>
            <a:r>
              <a:rPr lang="ru-RU" sz="2400" b="1">
                <a:latin typeface="Times New Roman" pitchFamily="18" charset="0"/>
              </a:rPr>
              <a:t> — совокупность условий и факторов, создающих опасность жизненно важным интересам личности, общества и государства в информационной сфере.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 rot="4976862" flipH="1">
            <a:off x="3277394" y="1267619"/>
            <a:ext cx="2444750" cy="3024188"/>
            <a:chOff x="1944" y="1111"/>
            <a:chExt cx="204" cy="196"/>
          </a:xfrm>
        </p:grpSpPr>
        <p:pic>
          <p:nvPicPr>
            <p:cNvPr id="4281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92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3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4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5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88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89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0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1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84" name="Arc 19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285" name="Picture 20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Text Box 21"/>
          <p:cNvSpPr txBox="1">
            <a:spLocks noChangeArrowheads="1"/>
          </p:cNvSpPr>
          <p:nvPr/>
        </p:nvSpPr>
        <p:spPr bwMode="auto">
          <a:xfrm>
            <a:off x="3132138" y="2349500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cs typeface="Arial" pitchFamily="34" charset="0"/>
              </a:rPr>
              <a:t>ИСТОЧНИКИ</a:t>
            </a:r>
          </a:p>
          <a:p>
            <a:r>
              <a:rPr lang="ru-RU" sz="2400" b="1">
                <a:solidFill>
                  <a:srgbClr val="FFFFCC"/>
                </a:solidFill>
                <a:cs typeface="Arial" pitchFamily="34" charset="0"/>
              </a:rPr>
              <a:t>ИНФОРМАЦИИ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71550" y="115888"/>
            <a:ext cx="2951163" cy="2087562"/>
            <a:chOff x="2064" y="1008"/>
            <a:chExt cx="722" cy="872"/>
          </a:xfrm>
        </p:grpSpPr>
        <p:sp>
          <p:nvSpPr>
            <p:cNvPr id="4253" name="Oval 23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267" name="Picture 2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Oval 26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269" name="Picture 27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277" name="AutoShape 3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78" name="AutoShape 3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79" name="AutoShape 3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80" name="AutoShape 3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273" name="AutoShape 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74" name="AutoShape 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75" name="AutoShape 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76" name="AutoShape 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63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4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5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6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59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0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1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62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56" name="Rectangle 50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pitchFamily="34" charset="0"/>
              </a:endParaRP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0" y="2492375"/>
            <a:ext cx="2879725" cy="2016125"/>
            <a:chOff x="2064" y="1008"/>
            <a:chExt cx="722" cy="872"/>
          </a:xfrm>
        </p:grpSpPr>
        <p:sp>
          <p:nvSpPr>
            <p:cNvPr id="4225" name="Oval 5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239" name="Picture 5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40" name="Oval 5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241" name="Picture 56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7" name="Group 5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249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50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51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52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245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46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47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48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35" name="AutoShape 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6" name="AutoShape 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7" name="AutoShape 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8" name="AutoShape 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7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31" name="AutoShape 7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2" name="AutoShape 7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3" name="AutoShape 7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34" name="AutoShape 7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28" name="Rectangle 79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pitchFamily="34" charset="0"/>
              </a:endParaRPr>
            </a:p>
          </p:txBody>
        </p:sp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5292725" y="188913"/>
            <a:ext cx="2879725" cy="2016125"/>
            <a:chOff x="2064" y="1008"/>
            <a:chExt cx="722" cy="872"/>
          </a:xfrm>
        </p:grpSpPr>
        <p:sp>
          <p:nvSpPr>
            <p:cNvPr id="4197" name="Oval 197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" name="Group 198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211" name="Picture 19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12" name="Oval 200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213" name="Picture 201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202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5" name="Group 20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221" name="AutoShape 20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22" name="AutoShape 20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23" name="AutoShape 20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24" name="AutoShape 20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20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217" name="AutoShape 20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18" name="AutoShape 21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19" name="AutoShape 21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20" name="AutoShape 21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" name="Group 213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8" name="Group 2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07" name="AutoShape 2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8" name="AutoShape 2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9" name="AutoShape 2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10" name="AutoShape 2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2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03" name="AutoShape 22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4" name="AutoShape 22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5" name="AutoShape 22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6" name="AutoShape 22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00" name="Rectangle 224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pitchFamily="34" charset="0"/>
              </a:endParaRPr>
            </a:p>
          </p:txBody>
        </p:sp>
      </p:grpSp>
      <p:grpSp>
        <p:nvGrpSpPr>
          <p:cNvPr id="30" name="Group 225"/>
          <p:cNvGrpSpPr>
            <a:grpSpLocks/>
          </p:cNvGrpSpPr>
          <p:nvPr/>
        </p:nvGrpSpPr>
        <p:grpSpPr bwMode="auto">
          <a:xfrm>
            <a:off x="4643438" y="4221163"/>
            <a:ext cx="2879725" cy="2016125"/>
            <a:chOff x="2064" y="1008"/>
            <a:chExt cx="722" cy="872"/>
          </a:xfrm>
        </p:grpSpPr>
        <p:sp>
          <p:nvSpPr>
            <p:cNvPr id="4169" name="Oval 226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" name="Group 227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183" name="Picture 228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84" name="Oval 229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185" name="Picture 230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72" name="Group 231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473" name="Group 23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193" name="AutoShape 23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4" name="AutoShape 23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5" name="AutoShape 23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6" name="AutoShape 23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74" name="Group 23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189" name="AutoShape 23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0" name="AutoShape 23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1" name="AutoShape 24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2" name="AutoShape 24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475" name="Group 242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476" name="Group 24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179" name="AutoShape 2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80" name="AutoShape 2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81" name="AutoShape 2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82" name="AutoShape 2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477" name="Group 24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75" name="AutoShape 24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76" name="AutoShape 25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77" name="AutoShape 25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78" name="AutoShape 25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172" name="Rectangle 253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pitchFamily="34" charset="0"/>
              </a:endParaRPr>
            </a:p>
          </p:txBody>
        </p:sp>
      </p:grpSp>
      <p:grpSp>
        <p:nvGrpSpPr>
          <p:cNvPr id="5478" name="Group 254"/>
          <p:cNvGrpSpPr>
            <a:grpSpLocks/>
          </p:cNvGrpSpPr>
          <p:nvPr/>
        </p:nvGrpSpPr>
        <p:grpSpPr bwMode="auto">
          <a:xfrm>
            <a:off x="6192838" y="2492375"/>
            <a:ext cx="2951162" cy="2087563"/>
            <a:chOff x="2064" y="1008"/>
            <a:chExt cx="722" cy="872"/>
          </a:xfrm>
        </p:grpSpPr>
        <p:sp>
          <p:nvSpPr>
            <p:cNvPr id="4141" name="Oval 255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79" name="Group 256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155" name="Picture 25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56" name="Oval 25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157" name="Picture 259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80" name="Group 26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481" name="Group 2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165" name="AutoShape 2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6" name="AutoShape 2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7" name="AutoShape 2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8" name="AutoShape 2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82" name="Group 2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161" name="AutoShape 26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2" name="AutoShape 26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3" name="AutoShape 26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4" name="AutoShape 27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483" name="Group 271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484" name="Group 27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151" name="AutoShape 27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52" name="AutoShape 27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53" name="AutoShape 27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54" name="AutoShape 27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485" name="Group 27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47" name="AutoShape 27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8" name="AutoShape 27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9" name="AutoShape 28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50" name="AutoShape 28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144" name="Rectangle 282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pitchFamily="34" charset="0"/>
              </a:endParaRPr>
            </a:p>
          </p:txBody>
        </p:sp>
      </p:grpSp>
      <p:grpSp>
        <p:nvGrpSpPr>
          <p:cNvPr id="5486" name="Group 283"/>
          <p:cNvGrpSpPr>
            <a:grpSpLocks/>
          </p:cNvGrpSpPr>
          <p:nvPr/>
        </p:nvGrpSpPr>
        <p:grpSpPr bwMode="auto">
          <a:xfrm>
            <a:off x="1547813" y="4149725"/>
            <a:ext cx="2951162" cy="2087563"/>
            <a:chOff x="2064" y="1008"/>
            <a:chExt cx="722" cy="872"/>
          </a:xfrm>
        </p:grpSpPr>
        <p:sp>
          <p:nvSpPr>
            <p:cNvPr id="4113" name="Oval 284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87" name="Group 285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127" name="Picture 286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28" name="Oval 287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129" name="Picture 288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88" name="Group 289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489" name="Group 29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137" name="AutoShape 29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8" name="AutoShape 29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9" name="AutoShape 29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40" name="AutoShape 29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97" name="Group 29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133" name="AutoShape 29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4" name="AutoShape 29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5" name="AutoShape 29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6" name="AutoShape 29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498" name="Group 300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499" name="Group 30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123" name="AutoShape 30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4" name="AutoShape 30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5" name="AutoShape 30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6" name="AutoShape 30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500" name="Group 30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19" name="AutoShape 30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0" name="AutoShape 30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1" name="AutoShape 30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2" name="AutoShape 31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116" name="Rectangle 311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pitchFamily="34" charset="0"/>
              </a:endParaRPr>
            </a:p>
          </p:txBody>
        </p:sp>
      </p:grpSp>
      <p:sp>
        <p:nvSpPr>
          <p:cNvPr id="5490" name="Rectangle 370"/>
          <p:cNvSpPr>
            <a:spLocks noChangeArrowheads="1"/>
          </p:cNvSpPr>
          <p:nvPr/>
        </p:nvSpPr>
        <p:spPr bwMode="auto">
          <a:xfrm>
            <a:off x="1042988" y="260350"/>
            <a:ext cx="2808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Средства </a:t>
            </a:r>
          </a:p>
          <a:p>
            <a:r>
              <a:rPr lang="ru-RU" sz="2000" b="1"/>
              <a:t>массовой коммуникации, в т.ч. Интернет</a:t>
            </a:r>
          </a:p>
        </p:txBody>
      </p:sp>
      <p:sp>
        <p:nvSpPr>
          <p:cNvPr id="5491" name="Rectangle 371"/>
          <p:cNvSpPr>
            <a:spLocks noChangeArrowheads="1"/>
          </p:cNvSpPr>
          <p:nvPr/>
        </p:nvSpPr>
        <p:spPr bwMode="auto">
          <a:xfrm>
            <a:off x="490538" y="2995613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Литература</a:t>
            </a:r>
          </a:p>
        </p:txBody>
      </p:sp>
      <p:sp>
        <p:nvSpPr>
          <p:cNvPr id="5492" name="Rectangle 372"/>
          <p:cNvSpPr>
            <a:spLocks noChangeArrowheads="1"/>
          </p:cNvSpPr>
          <p:nvPr/>
        </p:nvSpPr>
        <p:spPr bwMode="auto">
          <a:xfrm>
            <a:off x="6826250" y="29956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Искусство</a:t>
            </a:r>
          </a:p>
        </p:txBody>
      </p:sp>
      <p:sp>
        <p:nvSpPr>
          <p:cNvPr id="5493" name="Rectangle 373"/>
          <p:cNvSpPr>
            <a:spLocks noChangeArrowheads="1"/>
          </p:cNvSpPr>
          <p:nvPr/>
        </p:nvSpPr>
        <p:spPr bwMode="auto">
          <a:xfrm>
            <a:off x="5621338" y="7635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Образование</a:t>
            </a:r>
          </a:p>
        </p:txBody>
      </p:sp>
      <p:sp>
        <p:nvSpPr>
          <p:cNvPr id="5494" name="Rectangle 374"/>
          <p:cNvSpPr>
            <a:spLocks noChangeArrowheads="1"/>
          </p:cNvSpPr>
          <p:nvPr/>
        </p:nvSpPr>
        <p:spPr bwMode="auto">
          <a:xfrm>
            <a:off x="4932363" y="4437063"/>
            <a:ext cx="2328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Система</a:t>
            </a:r>
          </a:p>
          <a:p>
            <a:r>
              <a:rPr lang="ru-RU" sz="2000" b="1"/>
              <a:t> социально-</a:t>
            </a:r>
          </a:p>
          <a:p>
            <a:r>
              <a:rPr lang="ru-RU" sz="2000" b="1"/>
              <a:t>воспитательной </a:t>
            </a:r>
          </a:p>
          <a:p>
            <a:r>
              <a:rPr lang="ru-RU" sz="2000" b="1"/>
              <a:t>работы</a:t>
            </a:r>
          </a:p>
        </p:txBody>
      </p:sp>
      <p:sp>
        <p:nvSpPr>
          <p:cNvPr id="5495" name="Rectangle 375"/>
          <p:cNvSpPr>
            <a:spLocks noChangeArrowheads="1"/>
          </p:cNvSpPr>
          <p:nvPr/>
        </p:nvSpPr>
        <p:spPr bwMode="auto">
          <a:xfrm>
            <a:off x="1668463" y="472440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Личное общение</a:t>
            </a:r>
          </a:p>
        </p:txBody>
      </p:sp>
      <p:sp>
        <p:nvSpPr>
          <p:cNvPr id="5496" name="Rectangle 376"/>
          <p:cNvSpPr>
            <a:spLocks noChangeArrowheads="1"/>
          </p:cNvSpPr>
          <p:nvPr/>
        </p:nvSpPr>
        <p:spPr bwMode="auto">
          <a:xfrm>
            <a:off x="1187450" y="5975350"/>
            <a:ext cx="699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Любое из этих средств может быть использовано</a:t>
            </a: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ru-RU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 благо или во вред личности!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0" grpId="0"/>
      <p:bldP spid="5491" grpId="0"/>
      <p:bldP spid="5492" grpId="0"/>
      <p:bldP spid="5493" grpId="0"/>
      <p:bldP spid="5494" grpId="0"/>
      <p:bldP spid="5495" grpId="0"/>
      <p:bldP spid="54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3588" y="188913"/>
            <a:ext cx="768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ДАВАЙТЕ ВМЕСТЕ ПОДУМАЕМ!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908050"/>
            <a:ext cx="36718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4292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</a:rPr>
              <a:t>– Почему тема информационной безопасности является важной </a:t>
            </a:r>
          </a:p>
          <a:p>
            <a:pPr algn="l"/>
            <a:r>
              <a:rPr lang="ru-RU" sz="2400" b="1" dirty="0">
                <a:latin typeface="Times New Roman" pitchFamily="18" charset="0"/>
              </a:rPr>
              <a:t>    и почему эти вопросы должны обсуждаться в школе?</a:t>
            </a:r>
            <a:br>
              <a:rPr lang="ru-RU" sz="2400" b="1" dirty="0">
                <a:latin typeface="Times New Roman" pitchFamily="18" charset="0"/>
              </a:rPr>
            </a:b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1113</Words>
  <Application>Microsoft Office PowerPoint</Application>
  <PresentationFormat>Экран (4:3)</PresentationFormat>
  <Paragraphs>120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Times New Roman</vt:lpstr>
      <vt:lpstr>Garamond</vt:lpstr>
      <vt:lpstr>Wingdings</vt:lpstr>
      <vt:lpstr>Eras Bold ITC</vt:lpstr>
      <vt:lpstr>AF_ComputerEra</vt:lpstr>
      <vt:lpstr>БЕЗОПАСНОСТЬ В СЕТИ ИНТЕРНЕТ</vt:lpstr>
      <vt:lpstr>Интернет</vt:lpstr>
      <vt:lpstr>Слайд 3</vt:lpstr>
      <vt:lpstr>Слайд 4</vt:lpstr>
      <vt:lpstr>Слайд 5</vt:lpstr>
      <vt:lpstr>Самые опасные угрозы сети Интернет</vt:lpstr>
      <vt:lpstr>Вирус</vt:lpstr>
      <vt:lpstr>ПО ПОРАЖАЕМЫМ ОБЪЕКТАМ</vt:lpstr>
      <vt:lpstr>Файловые вирусы 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Слайд 14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Слайд 20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запрещенными сайтами и обеспечению информационной безопасности в сетях ЭВМ.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2014-10-28T08:42:22Z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