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7" r:id="rId7"/>
    <p:sldId id="266" r:id="rId8"/>
    <p:sldId id="270" r:id="rId9"/>
    <p:sldId id="271" r:id="rId10"/>
    <p:sldId id="262" r:id="rId11"/>
    <p:sldId id="268" r:id="rId12"/>
    <p:sldId id="269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1A46E-11A0-4548-95B1-F1CF0B616E1E}" type="datetimeFigureOut">
              <a:rPr lang="ru-RU" smtClean="0"/>
              <a:pPr/>
              <a:t>27.07.2014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616C7-A9E9-41F8-8B76-EF3F213F88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600" dirty="0" smtClean="0"/>
              <a:t>Кодирование и декодирование информации</a:t>
            </a:r>
            <a:r>
              <a:rPr lang="ru-RU" sz="40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59535"/>
              <a:gd name="adj2" fmla="val 33556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А</a:t>
            </a:r>
            <a:r>
              <a:rPr lang="en-US" sz="4400" b="1" dirty="0" smtClean="0">
                <a:solidFill>
                  <a:srgbClr val="FFC000"/>
                </a:solidFill>
              </a:rPr>
              <a:t>9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 каналу связи передаются сообщения, содержащие только 4 буквы: П, О, Р, T. Для кодирования букв П, О, Р используются 5-битовые кодовые слова: П — 11111, О — 11000, Р — 00100.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Для этого набора кодовых слов выполнено такое свойство: любые два слова из набора отличаются не менее чем в трех позициях.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Это свойство важно для расшифровки сообщений при наличии помех. Какое из перечисленных ниже кодовых слов можно использовать для буквы T, чтобы указанное свойство выполнялось для всех четырёх кодовых слов?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00000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11100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00011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не подходит ни одно из указанных слов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3 </a:t>
            </a:r>
            <a:br>
              <a:rPr lang="ru-RU" sz="2400" dirty="0" smtClean="0"/>
            </a:b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 каналу связи передаются сообщения, содержащие только 4 буквы: А, Т, О, М; для передачи используется двоичный код, допускающий однозначное декодирование. Для букв Т, О, М используются такие кодовые слова: Т: 100, О: 00, М: 11. Укажите такое кодовое слово для буквы А, при котором код будет допускать однозначное декодирование. Если таких кодов несколько, укажите тот, у которого меньшая длина.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01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</a:t>
            </a:r>
            <a:r>
              <a:rPr lang="ru-RU" sz="2400" dirty="0" smtClean="0"/>
              <a:t>101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</a:t>
            </a:r>
            <a:r>
              <a:rPr lang="ru-RU" sz="2400" dirty="0" smtClean="0"/>
              <a:t>3 </a:t>
            </a:r>
            <a:br>
              <a:rPr lang="ru-RU" sz="2400" dirty="0" smtClean="0"/>
            </a:b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Для кодирования букв И, Д, Т, О, X решили использовать двоичное представление чисел 0, 1, 2, 3 и 4 соответственно (с сохранением одного незначащего нуля в случае одноразрядного представления). Если закодировать последовательность букв ТИХОХОД таким способом и результат записать шестнадцатеричным кодом, то получится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CD89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89CD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3154542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2043431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По каналу связи передаются сообщения, содержащие только 4 буквы — П, О, Р, Т. Для кодирования букв используются 5-битовые кодовые слова: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П </a:t>
            </a:r>
            <a:r>
              <a:rPr lang="ru-RU" sz="1800" dirty="0" smtClean="0"/>
              <a:t>— 00000, О — 00111, Р — 11011, Т — 11100.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Для этого набора кодовых слов выполнено такое свойство: любые два слова из набора отличаются не менее чем в трёх позициях.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Это </a:t>
            </a:r>
            <a:r>
              <a:rPr lang="ru-RU" sz="1800" dirty="0" smtClean="0"/>
              <a:t>свойство важно для расшифровки сообщений при наличии помех (в предположении, что передаваемые биты могут искажаться, но не пропадают). Закодированное сообщение считается принятым корректно, если его длина кратна 5 и каждая пятёрка отличается от некоторого кодового слова не более чем в одной позиции; при этом считается, что пятёрка кодирует соответствующую букву. Например, если принята пятерка 11111, то считается, что передавалась буква Р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Среди приведённых ниже сообщений найдите то, которое принято корректно, и укажите его расшифровку (пробелы несущественны).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11011 </a:t>
            </a:r>
            <a:r>
              <a:rPr lang="ru-RU" sz="1800" dirty="0" smtClean="0"/>
              <a:t>10111 11101 00111 10001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10000 10111 11101 00111 00001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1) ПОТОП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2) РОТОР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3) ТОПОР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4) ни одно из сообщений не принято </a:t>
            </a:r>
            <a:r>
              <a:rPr lang="ru-RU" sz="1800" dirty="0" smtClean="0"/>
              <a:t>корректно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1.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2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1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Для кодирования некоторой последовательности, состоящей из букв А, Б, В, Г и Д, используется неравномерный двоичный код, позволяющий однозначно декодировать полученную двоичную последовательность. Вот этот код: А–10, Б–001, В–0001, Г–110, Д–111.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Можно ли сократить для одной из букв длину кодового слова так, чтобы код по-прежнему можно было декодировать однозначно? Коды остальных букв меняться не должны. Выберите правильный вариант ответа.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это невозможно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для буквы В – 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для буквы Б –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для буквы Г – 11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секундах.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Мы видим, что выполняется условие </a:t>
            </a:r>
            <a:r>
              <a:rPr lang="ru-RU" sz="2400" dirty="0" err="1" smtClean="0"/>
              <a:t>Фано</a:t>
            </a:r>
            <a:r>
              <a:rPr lang="ru-RU" sz="2400" dirty="0" smtClean="0"/>
              <a:t>: никакое кодовое слово не является началом другого кодового слова, поэтому однозначно можем раскодировать сообщение с начала.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Чтобы сократить код одной буквы, необходимо выполнение условия </a:t>
            </a:r>
            <a:r>
              <a:rPr lang="ru-RU" sz="2400" dirty="0" err="1" smtClean="0"/>
              <a:t>Фано</a:t>
            </a:r>
            <a:r>
              <a:rPr lang="ru-RU" sz="2400" dirty="0" smtClean="0"/>
              <a:t> в новом коде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Вариант </a:t>
            </a:r>
            <a:r>
              <a:rPr lang="ru-RU" sz="2400" dirty="0" smtClean="0"/>
              <a:t>1 оставляем, пока не проверим остальные.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Вариант 2 подходит, так как не нарушает условия </a:t>
            </a:r>
            <a:r>
              <a:rPr lang="ru-RU" sz="2400" dirty="0" err="1" smtClean="0"/>
              <a:t>Фано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Вариант </a:t>
            </a:r>
            <a:r>
              <a:rPr lang="ru-RU" sz="2400" dirty="0" smtClean="0"/>
              <a:t>3 не подходит, потому что 0 является началом кода 0001.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Вариант 4 не подходит, потому что код </a:t>
            </a:r>
            <a:r>
              <a:rPr lang="ru-RU" sz="2400" dirty="0" smtClean="0"/>
              <a:t>11 </a:t>
            </a:r>
            <a:r>
              <a:rPr lang="ru-RU" sz="2400" dirty="0" smtClean="0"/>
              <a:t>является началом кода 111</a:t>
            </a:r>
            <a:r>
              <a:rPr lang="ru-RU" sz="2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Правильный ответ указан под номером 2.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</a:t>
            </a:r>
            <a:r>
              <a:rPr lang="ru-RU" sz="2400" dirty="0" smtClean="0"/>
              <a:t>2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Рассмотрим варианты ответов.</a:t>
            </a:r>
          </a:p>
          <a:p>
            <a:r>
              <a:rPr lang="ru-RU" dirty="0" smtClean="0"/>
              <a:t>       1) ОК. Разбивать на части нужно так: 11 и 2. Возможные исходные 61</a:t>
            </a:r>
            <a:r>
              <a:rPr lang="ru-RU" baseline="-25000" dirty="0" smtClean="0"/>
              <a:t>8</a:t>
            </a:r>
            <a:r>
              <a:rPr lang="ru-RU" dirty="0" smtClean="0"/>
              <a:t> и 31</a:t>
            </a:r>
            <a:r>
              <a:rPr lang="ru-RU" baseline="-25000" dirty="0" smtClean="0"/>
              <a:t>8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2) Не подходит. Разбить на части можно только так: 21 и 11. Число 21</a:t>
            </a:r>
            <a:r>
              <a:rPr lang="ru-RU" baseline="-25000" dirty="0" smtClean="0"/>
              <a:t>8</a:t>
            </a:r>
            <a:r>
              <a:rPr lang="ru-RU" dirty="0" smtClean="0"/>
              <a:t> нельзя получить, как сумму однозначных восьмеричных чисел. (нарушено условие в2).</a:t>
            </a:r>
          </a:p>
          <a:p>
            <a:r>
              <a:rPr lang="ru-RU" dirty="0" smtClean="0"/>
              <a:t>       3) Не подходит. Цифра 9 не может встречаться в восьмеричном числе.</a:t>
            </a:r>
          </a:p>
          <a:p>
            <a:r>
              <a:rPr lang="ru-RU" dirty="0" smtClean="0"/>
              <a:t>       4) Не подходит. Разбить на части можно только так: 2 и 7. При этом 2 &gt; 7 (нарушено условие в3 - первое число должно быть больше второго)</a:t>
            </a:r>
          </a:p>
          <a:p>
            <a:r>
              <a:rPr lang="ru-RU" b="1" i="1" dirty="0" smtClean="0"/>
              <a:t>        Правильный ответ</a:t>
            </a:r>
            <a:r>
              <a:rPr lang="ru-RU" dirty="0" smtClean="0"/>
              <a:t>:  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 каналу связи передаются сообщения, содержащие только 4 буквы: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А, И, С, 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 любом сообщении больше всего букв А, следующая по частоте буква — С, затем — И. Буква Т встречается реже, чем любая другая.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Для передачи сообщений нужно использовать неравномерный двоичный код, допускающий однозначное декодирование; при этом сообщения должны быть как можно короче. Шифровальщик может использовать один из перечисленных ниже кодов. Какой код ему следует выбрать?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А−0, И−1, С−00, Т−11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С−1, И−0, А−01, Т−10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А−1, И−01, С−001, Т−000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С−0, И−11, А−101, Т−100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секундах.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2.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Выберем коды, для которых выполнено условие </a:t>
            </a:r>
            <a:r>
              <a:rPr lang="ru-RU" sz="2400" dirty="0" err="1" smtClean="0"/>
              <a:t>Фано</a:t>
            </a:r>
            <a:r>
              <a:rPr lang="ru-RU" sz="2400" dirty="0" smtClean="0"/>
              <a:t>. Это коды 3 и 4. Чтобы сообщение было как можно короче, необходимо, чтобы чем чаще встречалась буква, тем короче был ее код.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Следовательно, ответ 3, поскольку буква А — самая часто встречающаяся буква и для ее кодирования в варианте 3 используется один символ.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3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Рассмотрим варианты ответов.</a:t>
            </a:r>
          </a:p>
          <a:p>
            <a:r>
              <a:rPr lang="ru-RU" dirty="0" smtClean="0"/>
              <a:t>       1) ОК. Разбивать на части нужно так: 11 и 2. Возможные исходные 61</a:t>
            </a:r>
            <a:r>
              <a:rPr lang="ru-RU" baseline="-25000" dirty="0" smtClean="0"/>
              <a:t>8</a:t>
            </a:r>
            <a:r>
              <a:rPr lang="ru-RU" dirty="0" smtClean="0"/>
              <a:t> и 31</a:t>
            </a:r>
            <a:r>
              <a:rPr lang="ru-RU" baseline="-25000" dirty="0" smtClean="0"/>
              <a:t>8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2) Не подходит. Разбить на части можно только так: 21 и 11. Число 21</a:t>
            </a:r>
            <a:r>
              <a:rPr lang="ru-RU" baseline="-25000" dirty="0" smtClean="0"/>
              <a:t>8</a:t>
            </a:r>
            <a:r>
              <a:rPr lang="ru-RU" dirty="0" smtClean="0"/>
              <a:t> нельзя получить, как сумму однозначных восьмеричных чисел. (нарушено условие в2).</a:t>
            </a:r>
          </a:p>
          <a:p>
            <a:r>
              <a:rPr lang="ru-RU" dirty="0" smtClean="0"/>
              <a:t>       3) Не подходит. Цифра 9 не может встречаться в восьмеричном числе.</a:t>
            </a:r>
          </a:p>
          <a:p>
            <a:r>
              <a:rPr lang="ru-RU" dirty="0" smtClean="0"/>
              <a:t>       4) Не подходит. Разбить на части можно только так: 2 и 7. При этом 2 &gt; 7 (нарушено условие в3 - первое число должно быть больше второго)</a:t>
            </a:r>
          </a:p>
          <a:p>
            <a:r>
              <a:rPr lang="ru-RU" b="1" i="1" dirty="0" smtClean="0"/>
              <a:t>        Правильный ответ</a:t>
            </a:r>
            <a:r>
              <a:rPr lang="ru-RU" dirty="0" smtClean="0"/>
              <a:t>:  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3.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Для кодирования букв О, В, Д, П, А решили использовать двоичное представление чисел 0, 1, 2, 3 и 4 соответственно (с сохранением одного незначащего нуля в случае одноразрядного представления). Если закодировать последовательность букв ВОДОПАД таким способом и результат записать восьмеричным кодом, то получится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22162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1020342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2131453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34017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секундах.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3.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Сначала следует представить данные в условии числа в двоичном коде</a:t>
            </a:r>
            <a:r>
              <a:rPr lang="ru-RU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Затем закодировать последовательность букв: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ВОДОПАД </a:t>
            </a:r>
            <a:r>
              <a:rPr lang="ru-RU" sz="2400" dirty="0" smtClean="0"/>
              <a:t>— </a:t>
            </a:r>
            <a:r>
              <a:rPr lang="ru-RU" sz="2400" dirty="0" smtClean="0"/>
              <a:t>01-00-10-00-11-100-10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Теперь </a:t>
            </a:r>
            <a:r>
              <a:rPr lang="ru-RU" sz="2400" dirty="0" smtClean="0"/>
              <a:t>разобьём это представление на тройки </a:t>
            </a:r>
            <a:r>
              <a:rPr lang="ru-RU" sz="2400" dirty="0" smtClean="0"/>
              <a:t>справа </a:t>
            </a:r>
            <a:r>
              <a:rPr lang="ru-RU" sz="2400" dirty="0" smtClean="0"/>
              <a:t>налево и переведём полученный набор чисел в десятичный код, затем в восьмеричный (восьмеричное </a:t>
            </a:r>
            <a:r>
              <a:rPr lang="ru-RU" sz="2400" dirty="0" smtClean="0"/>
              <a:t>представление </a:t>
            </a:r>
            <a:r>
              <a:rPr lang="ru-RU" sz="2400" dirty="0" smtClean="0"/>
              <a:t>совпадает с десятичным при разбиении </a:t>
            </a:r>
            <a:r>
              <a:rPr lang="ru-RU" sz="2400" dirty="0" smtClean="0"/>
              <a:t>тройками, воспользуемся таблицей из А1)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010-010-001-110-010 </a:t>
            </a:r>
            <a:r>
              <a:rPr lang="ru-RU" sz="2400" dirty="0" smtClean="0"/>
              <a:t>— 22162.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Правильный ответ указан под номером 1.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1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857620" y="1500174"/>
          <a:ext cx="5080000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</a:rPr>
                        <a:t>О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</a:rPr>
                        <a:t>В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solidFill>
                            <a:srgbClr val="000000"/>
                          </a:solidFill>
                          <a:latin typeface="+mn-lt"/>
                        </a:rPr>
                        <a:t>Д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solidFill>
                            <a:srgbClr val="000000"/>
                          </a:solidFill>
                          <a:latin typeface="+mn-lt"/>
                        </a:rPr>
                        <a:t>П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solidFill>
                            <a:srgbClr val="000000"/>
                          </a:solidFill>
                          <a:latin typeface="+mn-lt"/>
                        </a:rPr>
                        <a:t>А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0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Скругленная прямоугольная выноска 8"/>
          <p:cNvSpPr/>
          <p:nvPr/>
        </p:nvSpPr>
        <p:spPr>
          <a:xfrm>
            <a:off x="928662" y="1785926"/>
            <a:ext cx="2786082" cy="1143008"/>
          </a:xfrm>
          <a:prstGeom prst="wedgeRoundRectCallout">
            <a:avLst>
              <a:gd name="adj1" fmla="val 57426"/>
              <a:gd name="adj2" fmla="val 34146"/>
              <a:gd name="adj3" fmla="val 16667"/>
            </a:avLst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«сохранение </a:t>
            </a:r>
            <a:r>
              <a:rPr lang="ru-RU" sz="2000" b="1" dirty="0" smtClean="0">
                <a:solidFill>
                  <a:srgbClr val="FFC000"/>
                </a:solidFill>
              </a:rPr>
              <a:t>одного незначащего нуля в случае одноразрядного </a:t>
            </a:r>
            <a:r>
              <a:rPr lang="ru-RU" sz="2000" b="1" dirty="0" smtClean="0">
                <a:solidFill>
                  <a:srgbClr val="FFC000"/>
                </a:solidFill>
              </a:rPr>
              <a:t>представления»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Рассмотрим варианты ответов.</a:t>
            </a:r>
          </a:p>
          <a:p>
            <a:r>
              <a:rPr lang="ru-RU" dirty="0" smtClean="0"/>
              <a:t>       1) ОК. Разбивать на части нужно так: 11 и 2. Возможные исходные 61</a:t>
            </a:r>
            <a:r>
              <a:rPr lang="ru-RU" baseline="-25000" dirty="0" smtClean="0"/>
              <a:t>8</a:t>
            </a:r>
            <a:r>
              <a:rPr lang="ru-RU" dirty="0" smtClean="0"/>
              <a:t> и 31</a:t>
            </a:r>
            <a:r>
              <a:rPr lang="ru-RU" baseline="-25000" dirty="0" smtClean="0"/>
              <a:t>8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2) Не подходит. Разбить на части можно только так: 21 и 11. Число 21</a:t>
            </a:r>
            <a:r>
              <a:rPr lang="ru-RU" baseline="-25000" dirty="0" smtClean="0"/>
              <a:t>8</a:t>
            </a:r>
            <a:r>
              <a:rPr lang="ru-RU" dirty="0" smtClean="0"/>
              <a:t> нельзя получить, как сумму однозначных восьмеричных чисел. (нарушено условие в2).</a:t>
            </a:r>
          </a:p>
          <a:p>
            <a:r>
              <a:rPr lang="ru-RU" dirty="0" smtClean="0"/>
              <a:t>       3) Не подходит. Цифра 9 не может встречаться в восьмеричном числе.</a:t>
            </a:r>
          </a:p>
          <a:p>
            <a:r>
              <a:rPr lang="ru-RU" dirty="0" smtClean="0"/>
              <a:t>       4) Не подходит. Разбить на части можно только так: 2 и 7. При этом 2 &gt; 7 (нарушено условие в3 - первое число должно быть больше второго)</a:t>
            </a:r>
          </a:p>
          <a:p>
            <a:r>
              <a:rPr lang="ru-RU" b="1" i="1" dirty="0" smtClean="0"/>
              <a:t>        Правильный ответ</a:t>
            </a:r>
            <a:r>
              <a:rPr lang="ru-RU" dirty="0" smtClean="0"/>
              <a:t>:  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4.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По каналу связи передаются сообщения, содержащие только 5 букв А, И, К, О, Т. Для кодирования букв используется неравномерный двоичный код с такими кодовыми словами: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А — 0, И — 00, К — 10, О — 110, Т — 111.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Среди приведённых ниже слов укажите такое, код которого можно декодировать только одним способом. Если таких слов несколько, укажите первое по алфавиту.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1) КАА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2) ИКОТА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3) КОТ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4) ни одно из сообщений не </a:t>
            </a:r>
            <a:r>
              <a:rPr lang="ru-RU" sz="2400" dirty="0" smtClean="0"/>
              <a:t>подходит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секундах.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4.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2400" u="sng" dirty="0" smtClean="0"/>
              <a:t>Решение.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Закодируем каждое слово.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КАА — 1000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ИКОТА — 00101110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КОТ — 10110111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Слово КАА можно декодировать как КИ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Слово ИКОТА можно декодировать как ААКОТА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Слово КОТ никак нельзя декодировать по-другому.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Следовательно, ответ 3.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Ответ  3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24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1399</Words>
  <Application>Microsoft Office PowerPoint</Application>
  <PresentationFormat>Экран (4:3)</PresentationFormat>
  <Paragraphs>203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40</cp:revision>
  <dcterms:created xsi:type="dcterms:W3CDTF">2014-06-30T15:34:29Z</dcterms:created>
  <dcterms:modified xsi:type="dcterms:W3CDTF">2014-07-27T09:57:50Z</dcterms:modified>
</cp:coreProperties>
</file>