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F714-7B4E-41AF-BDEC-6CB6FA229375}" type="datetimeFigureOut">
              <a:rPr lang="ru-RU" smtClean="0"/>
              <a:pPr/>
              <a:t>19.07.2014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Преобразование логических выражений</a:t>
            </a:r>
            <a:r>
              <a:rPr lang="ru-RU" sz="40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764860" cy="1296144"/>
          </a:xfrm>
          <a:prstGeom prst="cloudCallout">
            <a:avLst>
              <a:gd name="adj1" fmla="val -85916"/>
              <a:gd name="adj2" fmla="val 36715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А</a:t>
            </a:r>
            <a:r>
              <a:rPr lang="en-US" sz="4400" b="1" dirty="0" smtClean="0">
                <a:solidFill>
                  <a:srgbClr val="FFC000"/>
                </a:solidFill>
              </a:rPr>
              <a:t>10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 числовой прямой даны два отрезка: Р = [40, 60] и Q = [20, 90]. Выберите такой отрезок А, чтобы формула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((</a:t>
            </a:r>
            <a:r>
              <a:rPr lang="ru-RU" sz="2400" dirty="0" err="1" smtClean="0"/>
              <a:t>x</a:t>
            </a:r>
            <a:r>
              <a:rPr lang="ru-RU" sz="2400" dirty="0" smtClean="0"/>
              <a:t> ∈ P) →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A)) ∧ ((</a:t>
            </a:r>
            <a:r>
              <a:rPr lang="ru-RU" sz="2400" dirty="0" err="1" smtClean="0"/>
              <a:t>x</a:t>
            </a:r>
            <a:r>
              <a:rPr lang="ru-RU" sz="2400" dirty="0" smtClean="0"/>
              <a:t> ∈ A) →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Q))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была тождественно истинна, то есть принимала значение 1 при любом значении переменной х. Если таких отрезков несколько, укажите тот, который имеет меньшую длину.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[17, 43]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[17, 73]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[37, 53]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[37, 63]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4</a:t>
            </a:r>
            <a:br>
              <a:rPr lang="ru-RU" sz="2400" dirty="0" smtClean="0"/>
            </a:b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 числовой прямой даны два отрезка: Р = [35, 55] и Q = [45, 65]. Выберите такой отрезок А, что обе приведённые ниже формулы истинны при любом значении переменной х: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 ∈ P)→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 ¬(</a:t>
            </a:r>
            <a:r>
              <a:rPr lang="ru-RU" sz="2400" dirty="0" err="1" smtClean="0"/>
              <a:t>x</a:t>
            </a:r>
            <a:r>
              <a:rPr lang="ru-RU" sz="2400" dirty="0" smtClean="0"/>
              <a:t> ∈ A) → (¬(</a:t>
            </a:r>
            <a:r>
              <a:rPr lang="ru-RU" sz="2400" dirty="0" err="1" smtClean="0"/>
              <a:t>x</a:t>
            </a:r>
            <a:r>
              <a:rPr lang="ru-RU" sz="2400" dirty="0" smtClean="0"/>
              <a:t> ∈ Q)) )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[40, 50]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[30, 60]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[30, 70]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[40, 100]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Для какого из названий животных ложно высказывание: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(Заканчивается на согласную букву) Λ (B слове 6 букв) → (Четвертая буква согласная)?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Страус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Леопард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Верблюд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Кенгуру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Решение1. </a:t>
            </a:r>
            <a:r>
              <a:rPr lang="ru-RU" sz="2400" dirty="0" smtClean="0"/>
              <a:t>(Заканчивается на согласную букву) Λ (B слове 6 букв) → (Четвертая буква согласная)=0, значит отрицание этого высказывания истинно. Возьмём отрицание: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(Заканчивается на согласную букву) Λ (B слове 6 букв) Λ (Четвертая буква гласная)=1. Подходит только первый вариант.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Решение2. </a:t>
            </a:r>
            <a:r>
              <a:rPr lang="ru-RU" sz="2400" dirty="0" smtClean="0"/>
              <a:t>В первую очередь выполняется логическое "И".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Импликация ложна только тогда, когда посылка истина, а следствие ложно.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Посылка {(Заканчивается на согласную букву) Λ (B слове 6 букв)} истина для варианта один, а следствие {(Четвертая буква согласная)} для него ложно. Следовательно, ответ 1.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Логическое выражение ¬Y V ¬((Х V Y) Λ ¬Y) Λ Х Λ ¬Y максимально упpощаетcя до выражения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Х Λ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¬Y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1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Рассмотрим выражение в скобках: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¬((Х V Y) Λ ¬Y) = (¬(Х V Y) V Y) = (¬(Х V Y) V Y)= ¬Х Λ ¬Y V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Подставим в исходное выражение: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¬Y V (¬Х Λ ¬Y V Y )Λ Х Λ ¬Y= ¬Y V (¬Х Λ ¬Y Λ Х Λ ¬Y) V (Y Λ Х Λ ¬Y)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Обе скобки в последнем выражении содержат Y Λ ¬Y, что всегда ложно, ¬Y V 0 V0= ¬Y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 числовой прямой даны три отрезка: P = [20,50],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Q = [15, 20] и R=[40,80]. Выберите такой отрезок A, что формула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((</a:t>
            </a:r>
            <a:r>
              <a:rPr lang="ru-RU" sz="2400" dirty="0" err="1" smtClean="0"/>
              <a:t>x</a:t>
            </a:r>
            <a:r>
              <a:rPr lang="ru-RU" sz="2400" dirty="0" smtClean="0"/>
              <a:t> ∈ P) →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Q)) ∨ ((</a:t>
            </a:r>
            <a:r>
              <a:rPr lang="ru-RU" sz="2400" dirty="0" err="1" smtClean="0"/>
              <a:t>x</a:t>
            </a:r>
            <a:r>
              <a:rPr lang="ru-RU" sz="2400" dirty="0" smtClean="0"/>
              <a:t> ∈ A)→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R))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тождественно истинна, то есть принимает значение 1 при любом значении переменной х.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[10,25]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[20, 30]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[40,50]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[35, 45]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этой задаче нужно, чтобы отрезок А перекрывал недостающие значения. Преобразуем выражение к стандартным</a:t>
            </a:r>
            <a:r>
              <a:rPr lang="en-US" sz="2400" dirty="0" smtClean="0"/>
              <a:t> </a:t>
            </a:r>
            <a:r>
              <a:rPr lang="ru-RU" sz="2400" dirty="0" smtClean="0"/>
              <a:t>операциям: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((</a:t>
            </a:r>
            <a:r>
              <a:rPr lang="ru-RU" sz="2400" dirty="0" err="1" smtClean="0"/>
              <a:t>x</a:t>
            </a:r>
            <a:r>
              <a:rPr lang="ru-RU" sz="2400" dirty="0" smtClean="0"/>
              <a:t> ∈ P) →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Q)) ∨ ((</a:t>
            </a:r>
            <a:r>
              <a:rPr lang="ru-RU" sz="2400" dirty="0" err="1" smtClean="0"/>
              <a:t>x</a:t>
            </a:r>
            <a:r>
              <a:rPr lang="ru-RU" sz="2400" dirty="0" smtClean="0"/>
              <a:t> ∈ A)→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R))=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=(</a:t>
            </a:r>
            <a:r>
              <a:rPr lang="ru-RU" sz="2400" b="1" dirty="0" smtClean="0">
                <a:solidFill>
                  <a:srgbClr val="00B050"/>
                </a:solidFill>
              </a:rPr>
              <a:t>(</a:t>
            </a:r>
            <a:r>
              <a:rPr lang="ru-RU" sz="2400" b="1" dirty="0" err="1" smtClean="0">
                <a:solidFill>
                  <a:srgbClr val="00B050"/>
                </a:solidFill>
              </a:rPr>
              <a:t>x</a:t>
            </a:r>
            <a:r>
              <a:rPr lang="ru-RU" sz="2400" b="1" dirty="0" smtClean="0">
                <a:solidFill>
                  <a:srgbClr val="00B050"/>
                </a:solidFill>
              </a:rPr>
              <a:t> ∈ P) </a:t>
            </a:r>
            <a:r>
              <a:rPr lang="en-US" sz="2400" b="1" dirty="0" smtClean="0"/>
              <a:t>V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∈ Q)</a:t>
            </a:r>
            <a:r>
              <a:rPr lang="ru-RU" sz="2400" b="1" dirty="0" smtClean="0"/>
              <a:t>)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/>
              <a:t>∨ (</a:t>
            </a: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err="1" smtClean="0">
                <a:solidFill>
                  <a:srgbClr val="FF0000"/>
                </a:solidFill>
              </a:rPr>
              <a:t>x</a:t>
            </a:r>
            <a:r>
              <a:rPr lang="ru-RU" sz="2400" b="1" dirty="0" smtClean="0">
                <a:solidFill>
                  <a:srgbClr val="FF0000"/>
                </a:solidFill>
              </a:rPr>
              <a:t> ∈ A)</a:t>
            </a:r>
            <a:r>
              <a:rPr lang="en-US" sz="2400" b="1" dirty="0" smtClean="0"/>
              <a:t>V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B0F0"/>
                </a:solidFill>
              </a:rPr>
              <a:t>(</a:t>
            </a:r>
            <a:r>
              <a:rPr lang="ru-RU" sz="2400" b="1" dirty="0" err="1" smtClean="0">
                <a:solidFill>
                  <a:srgbClr val="00B0F0"/>
                </a:solidFill>
              </a:rPr>
              <a:t>x</a:t>
            </a:r>
            <a:r>
              <a:rPr lang="ru-RU" sz="2400" b="1" dirty="0" smtClean="0">
                <a:solidFill>
                  <a:srgbClr val="00B0F0"/>
                </a:solidFill>
              </a:rPr>
              <a:t> ∈ R)</a:t>
            </a:r>
            <a:r>
              <a:rPr lang="ru-RU" sz="2400" b="1" dirty="0" smtClean="0"/>
              <a:t>)</a:t>
            </a:r>
            <a:r>
              <a:rPr lang="en-US" sz="2400" b="1" dirty="0" smtClean="0"/>
              <a:t>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Отметим все области на числовой прямой: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Все точки закрашены, т.к. хотя бы один из известных числовых промежутков </a:t>
            </a:r>
            <a:r>
              <a:rPr lang="ru-RU" sz="2400" b="1" dirty="0" smtClean="0"/>
              <a:t>в выражении </a:t>
            </a:r>
            <a:r>
              <a:rPr lang="ru-RU" sz="2400" dirty="0" smtClean="0"/>
              <a:t>их включает.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Не перекрыто множество числовых значений отмеченное красным, обратите внимание, что у нас в выражении промежуток обратный А, т.е. мы должны выбрать в ответе такой промежуток А, обратный которому перекроет нужные </a:t>
            </a:r>
            <a:r>
              <a:rPr lang="ru-RU" sz="2400" dirty="0" smtClean="0"/>
              <a:t>значения</a:t>
            </a:r>
            <a:r>
              <a:rPr lang="en-US" sz="2400" dirty="0" smtClean="0"/>
              <a:t> </a:t>
            </a:r>
            <a:r>
              <a:rPr lang="ru-RU" sz="2400" dirty="0" smtClean="0"/>
              <a:t>(20,40), </a:t>
            </a:r>
            <a:r>
              <a:rPr lang="ru-RU" sz="2400" dirty="0" smtClean="0"/>
              <a:t>т.е. под номером три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grpSp>
        <p:nvGrpSpPr>
          <p:cNvPr id="43" name="Группа 42"/>
          <p:cNvGrpSpPr/>
          <p:nvPr/>
        </p:nvGrpSpPr>
        <p:grpSpPr>
          <a:xfrm>
            <a:off x="1000100" y="3000372"/>
            <a:ext cx="8143900" cy="715174"/>
            <a:chOff x="1000100" y="3643314"/>
            <a:chExt cx="8143900" cy="715174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1000100" y="4143380"/>
              <a:ext cx="8143900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1785918" y="3929066"/>
              <a:ext cx="642942" cy="42862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15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3929066"/>
              <a:ext cx="642942" cy="42862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20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4286248" y="3929066"/>
              <a:ext cx="642942" cy="42862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40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5500694" y="3929066"/>
              <a:ext cx="642942" cy="42862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50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715272" y="3929066"/>
              <a:ext cx="642942" cy="428628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80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cxnSp>
          <p:nvCxnSpPr>
            <p:cNvPr id="23" name="Shape 22"/>
            <p:cNvCxnSpPr>
              <a:stCxn id="16" idx="0"/>
            </p:cNvCxnSpPr>
            <p:nvPr/>
          </p:nvCxnSpPr>
          <p:spPr>
            <a:xfrm rot="16200000" flipV="1">
              <a:off x="1875216" y="2768198"/>
              <a:ext cx="285752" cy="2035983"/>
            </a:xfrm>
            <a:prstGeom prst="bentConnector2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hape 24"/>
            <p:cNvCxnSpPr>
              <a:stCxn id="18" idx="0"/>
            </p:cNvCxnSpPr>
            <p:nvPr/>
          </p:nvCxnSpPr>
          <p:spPr>
            <a:xfrm rot="5400000" flipH="1" flipV="1">
              <a:off x="7268784" y="2196695"/>
              <a:ext cx="285752" cy="3178991"/>
            </a:xfrm>
            <a:prstGeom prst="bentConnector2">
              <a:avLst/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Соединительная линия уступом 26"/>
            <p:cNvCxnSpPr>
              <a:stCxn id="11" idx="0"/>
              <a:endCxn id="16" idx="0"/>
            </p:cNvCxnSpPr>
            <p:nvPr/>
          </p:nvCxnSpPr>
          <p:spPr>
            <a:xfrm rot="5400000" flipH="1" flipV="1">
              <a:off x="2571736" y="3464719"/>
              <a:ext cx="1588" cy="928694"/>
            </a:xfrm>
            <a:prstGeom prst="bentConnector3">
              <a:avLst>
                <a:gd name="adj1" fmla="val 14395466"/>
              </a:avLst>
            </a:prstGeom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Соединительная линия уступом 33"/>
            <p:cNvCxnSpPr>
              <a:stCxn id="17" idx="0"/>
              <a:endCxn id="19" idx="0"/>
            </p:cNvCxnSpPr>
            <p:nvPr/>
          </p:nvCxnSpPr>
          <p:spPr>
            <a:xfrm rot="5400000" flipH="1" flipV="1">
              <a:off x="6322231" y="2214554"/>
              <a:ext cx="1588" cy="3429024"/>
            </a:xfrm>
            <a:prstGeom prst="bentConnector3">
              <a:avLst>
                <a:gd name="adj1" fmla="val 13536024"/>
              </a:avLst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Соединительная линия уступом 39"/>
            <p:cNvCxnSpPr>
              <a:stCxn id="16" idx="4"/>
              <a:endCxn id="17" idx="4"/>
            </p:cNvCxnSpPr>
            <p:nvPr/>
          </p:nvCxnSpPr>
          <p:spPr>
            <a:xfrm rot="16200000" flipH="1">
              <a:off x="3821901" y="3571876"/>
              <a:ext cx="1588" cy="1571636"/>
            </a:xfrm>
            <a:prstGeom prst="bentConnector3">
              <a:avLst>
                <a:gd name="adj1" fmla="val 21270913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Прямая соединительная линия 44"/>
          <p:cNvCxnSpPr/>
          <p:nvPr/>
        </p:nvCxnSpPr>
        <p:spPr>
          <a:xfrm rot="5400000">
            <a:off x="1464447" y="2250273"/>
            <a:ext cx="357190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3964777" y="2250273"/>
            <a:ext cx="357190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7224" y="3929066"/>
            <a:ext cx="8286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[10,25</a:t>
            </a:r>
            <a:r>
              <a:rPr lang="ru-RU" sz="2400" dirty="0" smtClean="0"/>
              <a:t>]</a:t>
            </a:r>
            <a:r>
              <a:rPr lang="en-US" sz="2400" dirty="0" smtClean="0"/>
              <a:t> – </a:t>
            </a:r>
            <a:r>
              <a:rPr lang="ru-RU" sz="2400" dirty="0" smtClean="0"/>
              <a:t>обратный промежуток (-∞,10)</a:t>
            </a:r>
            <a:r>
              <a:rPr lang="en-US" sz="2400" dirty="0" smtClean="0"/>
              <a:t>U(25,</a:t>
            </a:r>
            <a:r>
              <a:rPr lang="ru-RU" sz="2400" dirty="0" smtClean="0"/>
              <a:t> </a:t>
            </a:r>
            <a:r>
              <a:rPr lang="ru-RU" sz="2400" dirty="0" smtClean="0"/>
              <a:t>∞</a:t>
            </a:r>
            <a:r>
              <a:rPr lang="en-US" sz="2400" dirty="0" smtClean="0"/>
              <a:t>)</a:t>
            </a:r>
            <a:r>
              <a:rPr lang="ru-RU" sz="2400" dirty="0" smtClean="0"/>
              <a:t> – не перекрывает значения (20,25</a:t>
            </a:r>
            <a:r>
              <a:rPr lang="en-US" sz="2400" dirty="0" smtClean="0"/>
              <a:t>]</a:t>
            </a:r>
            <a:endParaRPr lang="ru-RU" sz="2400" dirty="0" smtClean="0"/>
          </a:p>
          <a:p>
            <a:r>
              <a:rPr lang="ru-RU" sz="2400" dirty="0" smtClean="0"/>
              <a:t>2) [20, 30</a:t>
            </a:r>
            <a:r>
              <a:rPr lang="ru-RU" sz="2400" dirty="0" smtClean="0"/>
              <a:t>]</a:t>
            </a:r>
            <a:r>
              <a:rPr lang="en-US" sz="2400" dirty="0" smtClean="0"/>
              <a:t> – </a:t>
            </a:r>
            <a:r>
              <a:rPr lang="ru-RU" sz="2400" dirty="0" smtClean="0"/>
              <a:t>обратный промежуток (-∞</a:t>
            </a:r>
            <a:r>
              <a:rPr lang="ru-RU" sz="2400" dirty="0" smtClean="0"/>
              <a:t>,</a:t>
            </a:r>
            <a:r>
              <a:rPr lang="en-US" sz="2400" dirty="0" smtClean="0"/>
              <a:t>20</a:t>
            </a:r>
            <a:r>
              <a:rPr lang="ru-RU" sz="2400" dirty="0" smtClean="0"/>
              <a:t>)</a:t>
            </a:r>
            <a:r>
              <a:rPr lang="en-US" sz="2400" dirty="0" smtClean="0"/>
              <a:t>U(30,</a:t>
            </a:r>
            <a:r>
              <a:rPr lang="ru-RU" sz="2400" dirty="0" smtClean="0"/>
              <a:t> </a:t>
            </a:r>
            <a:r>
              <a:rPr lang="ru-RU" sz="2400" dirty="0" smtClean="0"/>
              <a:t>∞</a:t>
            </a:r>
            <a:r>
              <a:rPr lang="en-US" sz="2400" dirty="0" smtClean="0"/>
              <a:t>) </a:t>
            </a:r>
            <a:r>
              <a:rPr lang="ru-RU" sz="2400" dirty="0" smtClean="0"/>
              <a:t>– не перекрывает значения (</a:t>
            </a:r>
            <a:r>
              <a:rPr lang="ru-RU" sz="2400" dirty="0" smtClean="0"/>
              <a:t>20,</a:t>
            </a:r>
            <a:r>
              <a:rPr lang="en-US" sz="2400" dirty="0" smtClean="0"/>
              <a:t>30] </a:t>
            </a:r>
            <a:r>
              <a:rPr lang="ru-RU" sz="2400" dirty="0" smtClean="0"/>
              <a:t>	</a:t>
            </a:r>
          </a:p>
          <a:p>
            <a:r>
              <a:rPr lang="ru-RU" sz="2400" dirty="0" smtClean="0"/>
              <a:t>3) [40,50</a:t>
            </a:r>
            <a:r>
              <a:rPr lang="ru-RU" sz="2400" dirty="0" smtClean="0"/>
              <a:t>]</a:t>
            </a:r>
            <a:r>
              <a:rPr lang="en-US" sz="2400" dirty="0" smtClean="0"/>
              <a:t> – </a:t>
            </a:r>
            <a:r>
              <a:rPr lang="ru-RU" sz="2400" dirty="0" smtClean="0"/>
              <a:t>обратный промежуток (-∞</a:t>
            </a:r>
            <a:r>
              <a:rPr lang="ru-RU" sz="2400" dirty="0" smtClean="0"/>
              <a:t>,</a:t>
            </a:r>
            <a:r>
              <a:rPr lang="en-US" sz="2400" dirty="0" smtClean="0"/>
              <a:t>40</a:t>
            </a:r>
            <a:r>
              <a:rPr lang="ru-RU" sz="2400" dirty="0" smtClean="0"/>
              <a:t>)</a:t>
            </a:r>
            <a:r>
              <a:rPr lang="en-US" sz="2400" dirty="0" smtClean="0"/>
              <a:t>U(50,</a:t>
            </a:r>
            <a:r>
              <a:rPr lang="ru-RU" sz="2400" dirty="0" smtClean="0"/>
              <a:t> </a:t>
            </a:r>
            <a:r>
              <a:rPr lang="ru-RU" sz="2400" dirty="0" smtClean="0"/>
              <a:t>∞</a:t>
            </a:r>
            <a:r>
              <a:rPr lang="en-US" sz="2400" dirty="0" smtClean="0"/>
              <a:t>) </a:t>
            </a:r>
            <a:r>
              <a:rPr lang="en-US" sz="2400" dirty="0" smtClean="0"/>
              <a:t>- </a:t>
            </a:r>
            <a:r>
              <a:rPr lang="ru-RU" sz="2400" dirty="0" smtClean="0"/>
              <a:t>подходит</a:t>
            </a:r>
            <a:endParaRPr lang="ru-RU" sz="2400" dirty="0" smtClean="0"/>
          </a:p>
          <a:p>
            <a:r>
              <a:rPr lang="ru-RU" sz="2400" dirty="0" smtClean="0"/>
              <a:t>4) [35, 45</a:t>
            </a:r>
            <a:r>
              <a:rPr lang="ru-RU" sz="2400" dirty="0" smtClean="0"/>
              <a:t>]</a:t>
            </a:r>
            <a:r>
              <a:rPr lang="en-US" sz="2400" dirty="0" smtClean="0"/>
              <a:t> – </a:t>
            </a:r>
            <a:r>
              <a:rPr lang="ru-RU" sz="2400" dirty="0" smtClean="0"/>
              <a:t>обратный промежуток (-∞</a:t>
            </a:r>
            <a:r>
              <a:rPr lang="ru-RU" sz="2400" dirty="0" smtClean="0"/>
              <a:t>,</a:t>
            </a:r>
            <a:r>
              <a:rPr lang="en-US" sz="2400" dirty="0" smtClean="0"/>
              <a:t>35</a:t>
            </a:r>
            <a:r>
              <a:rPr lang="ru-RU" sz="2400" dirty="0" smtClean="0"/>
              <a:t>)</a:t>
            </a:r>
            <a:r>
              <a:rPr lang="en-US" sz="2400" dirty="0" smtClean="0"/>
              <a:t>U(45,</a:t>
            </a:r>
            <a:r>
              <a:rPr lang="ru-RU" sz="2400" dirty="0" smtClean="0"/>
              <a:t> </a:t>
            </a:r>
            <a:r>
              <a:rPr lang="ru-RU" sz="2400" dirty="0" smtClean="0"/>
              <a:t>∞</a:t>
            </a:r>
            <a:r>
              <a:rPr lang="en-US" sz="2400" dirty="0" smtClean="0"/>
              <a:t>)</a:t>
            </a:r>
            <a:r>
              <a:rPr lang="ru-RU" sz="2400" dirty="0" smtClean="0"/>
              <a:t> – не перекрывает значения </a:t>
            </a:r>
            <a:r>
              <a:rPr lang="en-US" sz="2400" dirty="0" smtClean="0"/>
              <a:t>[</a:t>
            </a:r>
            <a:r>
              <a:rPr lang="ru-RU" sz="2400" dirty="0" smtClean="0"/>
              <a:t>35,40</a:t>
            </a:r>
            <a:r>
              <a:rPr lang="en-US" sz="2400" dirty="0" smtClean="0"/>
              <a:t>]</a:t>
            </a:r>
            <a:endParaRPr lang="ru-RU" sz="2400" dirty="0" smtClean="0"/>
          </a:p>
          <a:p>
            <a:r>
              <a:rPr lang="ru-RU" sz="2400" dirty="0" smtClean="0"/>
              <a:t>Ответ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4.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 числовой прямой даны три отрезка: P = [10,15], Q = [10,20] и R=[5,15]. Выберите такой интервал A, что формулы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 ∈ A) →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P) и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Q) →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тождественно равны, то есть принимают равные значения при любом значении переменной </a:t>
            </a:r>
            <a:r>
              <a:rPr lang="ru-RU" sz="2400" dirty="0" err="1" smtClean="0"/>
              <a:t>х</a:t>
            </a:r>
            <a:r>
              <a:rPr lang="ru-RU" sz="2400" dirty="0" smtClean="0"/>
              <a:t> (за исключением, возможно, конечного числа точек).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[5, 12]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[10, 17]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[12, 20]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[15, 25]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  <a:r>
              <a:rPr lang="ru-RU" sz="2400" dirty="0" smtClean="0"/>
              <a:t>Преобразуем выражения: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 ∈ A) →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 ∈ P)</a:t>
            </a:r>
            <a:r>
              <a:rPr lang="en-US" sz="2400" dirty="0" smtClean="0"/>
              <a:t> </a:t>
            </a:r>
            <a:r>
              <a:rPr lang="ru-RU" sz="2400" dirty="0" smtClean="0"/>
              <a:t>=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A) </a:t>
            </a:r>
            <a:r>
              <a:rPr lang="en-US" sz="2400" dirty="0" smtClean="0"/>
              <a:t>V</a:t>
            </a:r>
            <a:r>
              <a:rPr lang="ru-RU" sz="2400" dirty="0" smtClean="0"/>
              <a:t>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P)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 ∈ Q)</a:t>
            </a:r>
            <a:r>
              <a:rPr lang="en-US" sz="2400" dirty="0" smtClean="0"/>
              <a:t> </a:t>
            </a:r>
            <a:r>
              <a:rPr lang="ru-RU" sz="2400" dirty="0" smtClean="0"/>
              <a:t>→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 ∈ R)</a:t>
            </a:r>
            <a:r>
              <a:rPr lang="en-US" sz="2400" dirty="0" smtClean="0"/>
              <a:t>= </a:t>
            </a: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 ∈ Q) </a:t>
            </a:r>
            <a:r>
              <a:rPr lang="en-US" sz="2400" dirty="0" smtClean="0"/>
              <a:t>V</a:t>
            </a:r>
            <a:r>
              <a:rPr lang="ru-RU" sz="2400" dirty="0" smtClean="0"/>
              <a:t> (</a:t>
            </a:r>
            <a:r>
              <a:rPr lang="ru-RU" sz="2400" dirty="0" err="1" smtClean="0"/>
              <a:t>x</a:t>
            </a:r>
            <a:r>
              <a:rPr lang="ru-RU" sz="2400" dirty="0" smtClean="0"/>
              <a:t> ∈ R)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Затем построим две прямые, и отметим на каждой свои промежутки.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500430" y="5143512"/>
            <a:ext cx="357190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500430" y="5500702"/>
            <a:ext cx="357190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4.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err="1" smtClean="0">
                <a:solidFill>
                  <a:srgbClr val="FF0000"/>
                </a:solidFill>
              </a:rPr>
              <a:t>x</a:t>
            </a:r>
            <a:r>
              <a:rPr lang="ru-RU" sz="2400" b="1" dirty="0" smtClean="0">
                <a:solidFill>
                  <a:srgbClr val="FF0000"/>
                </a:solidFill>
              </a:rPr>
              <a:t> ∈ A) </a:t>
            </a:r>
            <a:r>
              <a:rPr lang="en-US" sz="2400" b="1" dirty="0" smtClean="0"/>
              <a:t>V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∈ P)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(</a:t>
            </a:r>
            <a:r>
              <a:rPr lang="ru-RU" sz="2400" b="1" dirty="0" err="1" smtClean="0">
                <a:solidFill>
                  <a:srgbClr val="00B050"/>
                </a:solidFill>
              </a:rPr>
              <a:t>x</a:t>
            </a:r>
            <a:r>
              <a:rPr lang="ru-RU" sz="2400" b="1" dirty="0" smtClean="0">
                <a:solidFill>
                  <a:srgbClr val="00B050"/>
                </a:solidFill>
              </a:rPr>
              <a:t> ∈ Q) </a:t>
            </a:r>
            <a:r>
              <a:rPr lang="en-US" sz="2400" b="1" dirty="0" smtClean="0"/>
              <a:t>V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B0F0"/>
                </a:solidFill>
              </a:rPr>
              <a:t>(</a:t>
            </a:r>
            <a:r>
              <a:rPr lang="ru-RU" sz="2400" b="1" dirty="0" err="1" smtClean="0">
                <a:solidFill>
                  <a:srgbClr val="00B0F0"/>
                </a:solidFill>
              </a:rPr>
              <a:t>x</a:t>
            </a:r>
            <a:r>
              <a:rPr lang="ru-RU" sz="2400" b="1" dirty="0" smtClean="0">
                <a:solidFill>
                  <a:srgbClr val="00B0F0"/>
                </a:solidFill>
              </a:rPr>
              <a:t> ∈ R)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Вторая функция принимает значение единица везде</a:t>
            </a:r>
            <a:r>
              <a:rPr lang="en-US" sz="2400" dirty="0" smtClean="0"/>
              <a:t>,</a:t>
            </a:r>
            <a:r>
              <a:rPr lang="ru-RU" sz="2400" dirty="0" smtClean="0"/>
              <a:t> кроме промежутка </a:t>
            </a:r>
            <a:r>
              <a:rPr lang="en-US" sz="2400" dirty="0" smtClean="0"/>
              <a:t>(15,20]. </a:t>
            </a:r>
            <a:r>
              <a:rPr lang="ru-RU" sz="2400" dirty="0" smtClean="0"/>
              <a:t>У нас в выражении фигурирует промежуток, обратный промежутку А. Нужно выбрать такой промежуток А, обратный которому не должен перекрывать промежуток </a:t>
            </a:r>
            <a:r>
              <a:rPr lang="en-US" sz="2400" dirty="0" smtClean="0"/>
              <a:t>(15,20]</a:t>
            </a:r>
            <a:r>
              <a:rPr lang="ru-RU" sz="2400" dirty="0" smtClean="0"/>
              <a:t>, но должен перекрыть все остальные </a:t>
            </a:r>
            <a:r>
              <a:rPr lang="ru-RU" sz="2400" dirty="0" err="1" smtClean="0"/>
              <a:t>неперекрытые</a:t>
            </a:r>
            <a:r>
              <a:rPr lang="ru-RU" sz="2400" dirty="0" smtClean="0"/>
              <a:t> значения.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214414" y="785794"/>
            <a:ext cx="357190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214414" y="1857364"/>
            <a:ext cx="357190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000100" y="1428736"/>
            <a:ext cx="81439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00100" y="2571744"/>
            <a:ext cx="81439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500166" y="2357430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000628" y="2357430"/>
            <a:ext cx="642942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929058" y="2357430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928926" y="2357430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928926" y="1214422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929058" y="1214422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5" name="Shape 24"/>
          <p:cNvCxnSpPr>
            <a:stCxn id="19" idx="0"/>
          </p:cNvCxnSpPr>
          <p:nvPr/>
        </p:nvCxnSpPr>
        <p:spPr>
          <a:xfrm rot="16200000" flipV="1">
            <a:off x="2089530" y="1196562"/>
            <a:ext cx="142876" cy="2178859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5" idx="0"/>
          </p:cNvCxnSpPr>
          <p:nvPr/>
        </p:nvCxnSpPr>
        <p:spPr>
          <a:xfrm rot="5400000" flipH="1" flipV="1">
            <a:off x="7054471" y="482182"/>
            <a:ext cx="142876" cy="3607621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14" idx="0"/>
            <a:endCxn id="16" idx="0"/>
          </p:cNvCxnSpPr>
          <p:nvPr/>
        </p:nvCxnSpPr>
        <p:spPr>
          <a:xfrm rot="5400000" flipH="1" flipV="1">
            <a:off x="3036083" y="1142984"/>
            <a:ext cx="1588" cy="2428892"/>
          </a:xfrm>
          <a:prstGeom prst="bentConnector3">
            <a:avLst>
              <a:gd name="adj1" fmla="val 14395466"/>
            </a:avLst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21" idx="0"/>
            <a:endCxn id="23" idx="0"/>
          </p:cNvCxnSpPr>
          <p:nvPr/>
        </p:nvCxnSpPr>
        <p:spPr>
          <a:xfrm rot="5400000" flipH="1" flipV="1">
            <a:off x="3750463" y="714356"/>
            <a:ext cx="1588" cy="1000132"/>
          </a:xfrm>
          <a:prstGeom prst="bentConnector3">
            <a:avLst>
              <a:gd name="adj1" fmla="val 14395466"/>
            </a:avLst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4.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err="1" smtClean="0">
                <a:solidFill>
                  <a:srgbClr val="FF0000"/>
                </a:solidFill>
              </a:rPr>
              <a:t>x</a:t>
            </a:r>
            <a:r>
              <a:rPr lang="ru-RU" sz="2400" b="1" dirty="0" smtClean="0">
                <a:solidFill>
                  <a:srgbClr val="FF0000"/>
                </a:solidFill>
              </a:rPr>
              <a:t> ∈ A) </a:t>
            </a:r>
            <a:r>
              <a:rPr lang="en-US" sz="2400" b="1" dirty="0" smtClean="0"/>
              <a:t>V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∈ P)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(</a:t>
            </a:r>
            <a:r>
              <a:rPr lang="ru-RU" sz="2400" b="1" dirty="0" err="1" smtClean="0">
                <a:solidFill>
                  <a:srgbClr val="00B050"/>
                </a:solidFill>
              </a:rPr>
              <a:t>x</a:t>
            </a:r>
            <a:r>
              <a:rPr lang="ru-RU" sz="2400" b="1" dirty="0" smtClean="0">
                <a:solidFill>
                  <a:srgbClr val="00B050"/>
                </a:solidFill>
              </a:rPr>
              <a:t> ∈ Q) </a:t>
            </a:r>
            <a:r>
              <a:rPr lang="en-US" sz="2400" b="1" dirty="0" smtClean="0"/>
              <a:t>V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B0F0"/>
                </a:solidFill>
              </a:rPr>
              <a:t>(</a:t>
            </a:r>
            <a:r>
              <a:rPr lang="ru-RU" sz="2400" b="1" dirty="0" err="1" smtClean="0">
                <a:solidFill>
                  <a:srgbClr val="00B0F0"/>
                </a:solidFill>
              </a:rPr>
              <a:t>x</a:t>
            </a:r>
            <a:r>
              <a:rPr lang="ru-RU" sz="2400" b="1" dirty="0" smtClean="0">
                <a:solidFill>
                  <a:srgbClr val="00B0F0"/>
                </a:solidFill>
              </a:rPr>
              <a:t> ∈ R)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Вторая функция принимает значение единица везде</a:t>
            </a:r>
            <a:r>
              <a:rPr lang="en-US" sz="2400" dirty="0" smtClean="0"/>
              <a:t>,</a:t>
            </a:r>
            <a:r>
              <a:rPr lang="ru-RU" sz="2400" dirty="0" smtClean="0"/>
              <a:t> кроме промежутка </a:t>
            </a:r>
            <a:r>
              <a:rPr lang="en-US" sz="2400" dirty="0" smtClean="0"/>
              <a:t>(15,20]. </a:t>
            </a:r>
            <a:r>
              <a:rPr lang="ru-RU" sz="2400" dirty="0" smtClean="0"/>
              <a:t>У нас в выражении фигурирует промежуток, обратный промежутку А. Нужно выбрать такой промежуток А, обратный которому не должен перекрывать промежуток </a:t>
            </a:r>
            <a:r>
              <a:rPr lang="en-US" sz="2400" dirty="0" smtClean="0"/>
              <a:t>(15,20]</a:t>
            </a:r>
            <a:r>
              <a:rPr lang="ru-RU" sz="2400" dirty="0" smtClean="0"/>
              <a:t>, но должен перекрыть все остальные </a:t>
            </a:r>
            <a:r>
              <a:rPr lang="ru-RU" sz="2400" dirty="0" err="1" smtClean="0"/>
              <a:t>неперекрытые</a:t>
            </a:r>
            <a:r>
              <a:rPr lang="ru-RU" sz="2400" dirty="0" smtClean="0"/>
              <a:t> значения.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214414" y="785794"/>
            <a:ext cx="357190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214414" y="1857364"/>
            <a:ext cx="357190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000100" y="1428736"/>
            <a:ext cx="81439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00100" y="2571744"/>
            <a:ext cx="81439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500166" y="2357430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000628" y="2357430"/>
            <a:ext cx="642942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929058" y="2357430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928926" y="2357430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928926" y="1214422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929058" y="1214422"/>
            <a:ext cx="642942" cy="42862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5" name="Shape 24"/>
          <p:cNvCxnSpPr>
            <a:stCxn id="19" idx="0"/>
          </p:cNvCxnSpPr>
          <p:nvPr/>
        </p:nvCxnSpPr>
        <p:spPr>
          <a:xfrm rot="16200000" flipV="1">
            <a:off x="2089530" y="1196562"/>
            <a:ext cx="142876" cy="2178859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5" idx="0"/>
          </p:cNvCxnSpPr>
          <p:nvPr/>
        </p:nvCxnSpPr>
        <p:spPr>
          <a:xfrm rot="5400000" flipH="1" flipV="1">
            <a:off x="7054471" y="482182"/>
            <a:ext cx="142876" cy="3607621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14" idx="0"/>
            <a:endCxn id="16" idx="0"/>
          </p:cNvCxnSpPr>
          <p:nvPr/>
        </p:nvCxnSpPr>
        <p:spPr>
          <a:xfrm rot="5400000" flipH="1" flipV="1">
            <a:off x="3036083" y="1142984"/>
            <a:ext cx="1588" cy="2428892"/>
          </a:xfrm>
          <a:prstGeom prst="bentConnector3">
            <a:avLst>
              <a:gd name="adj1" fmla="val 14395466"/>
            </a:avLst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21" idx="0"/>
            <a:endCxn id="23" idx="0"/>
          </p:cNvCxnSpPr>
          <p:nvPr/>
        </p:nvCxnSpPr>
        <p:spPr>
          <a:xfrm rot="5400000" flipH="1" flipV="1">
            <a:off x="3750463" y="714356"/>
            <a:ext cx="1588" cy="1000132"/>
          </a:xfrm>
          <a:prstGeom prst="bentConnector3">
            <a:avLst>
              <a:gd name="adj1" fmla="val 14395466"/>
            </a:avLst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7224" y="3214686"/>
            <a:ext cx="8286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[5, 12]- обратный (-∞,5)</a:t>
            </a:r>
            <a:r>
              <a:rPr lang="en-US" sz="2400" dirty="0" smtClean="0"/>
              <a:t>U(12,</a:t>
            </a:r>
            <a:r>
              <a:rPr lang="ru-RU" sz="2400" dirty="0" smtClean="0"/>
              <a:t> ∞</a:t>
            </a:r>
            <a:r>
              <a:rPr lang="en-US" sz="2400" dirty="0" smtClean="0"/>
              <a:t>) – </a:t>
            </a:r>
            <a:r>
              <a:rPr lang="ru-RU" sz="2400" dirty="0" smtClean="0"/>
              <a:t>включает промежуток </a:t>
            </a:r>
            <a:r>
              <a:rPr lang="en-US" sz="2400" dirty="0" smtClean="0"/>
              <a:t>(15,20]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2) [10, 17] - обратный (-∞,10)</a:t>
            </a:r>
            <a:r>
              <a:rPr lang="en-US" sz="2400" dirty="0" smtClean="0"/>
              <a:t>U(</a:t>
            </a:r>
            <a:r>
              <a:rPr lang="ru-RU" sz="2400" dirty="0" smtClean="0"/>
              <a:t>17</a:t>
            </a:r>
            <a:r>
              <a:rPr lang="en-US" sz="2400" dirty="0" smtClean="0"/>
              <a:t>,</a:t>
            </a:r>
            <a:r>
              <a:rPr lang="ru-RU" sz="2400" dirty="0" smtClean="0"/>
              <a:t> ∞</a:t>
            </a:r>
            <a:r>
              <a:rPr lang="en-US" sz="2400" dirty="0" smtClean="0"/>
              <a:t>) – </a:t>
            </a:r>
            <a:r>
              <a:rPr lang="ru-RU" sz="2400" dirty="0" smtClean="0"/>
              <a:t>включает часть промежутка </a:t>
            </a:r>
            <a:r>
              <a:rPr lang="en-US" sz="2400" dirty="0" smtClean="0"/>
              <a:t>(15,20]</a:t>
            </a:r>
            <a:r>
              <a:rPr lang="ru-RU" sz="2400" dirty="0" smtClean="0"/>
              <a:t> 	</a:t>
            </a:r>
          </a:p>
          <a:p>
            <a:r>
              <a:rPr lang="ru-RU" sz="2400" dirty="0" smtClean="0"/>
              <a:t>3) [12, 20] - обратный (-∞,12)</a:t>
            </a:r>
            <a:r>
              <a:rPr lang="en-US" sz="2400" dirty="0" smtClean="0"/>
              <a:t>U(</a:t>
            </a:r>
            <a:r>
              <a:rPr lang="ru-RU" sz="2400" dirty="0" smtClean="0"/>
              <a:t>20</a:t>
            </a:r>
            <a:r>
              <a:rPr lang="en-US" sz="2400" dirty="0" smtClean="0"/>
              <a:t>,</a:t>
            </a:r>
            <a:r>
              <a:rPr lang="ru-RU" sz="2400" dirty="0" smtClean="0"/>
              <a:t> ∞</a:t>
            </a:r>
            <a:r>
              <a:rPr lang="en-US" sz="2400" dirty="0" smtClean="0"/>
              <a:t>) – </a:t>
            </a:r>
            <a:r>
              <a:rPr lang="ru-RU" sz="2400" dirty="0" smtClean="0"/>
              <a:t>подходит</a:t>
            </a:r>
          </a:p>
          <a:p>
            <a:r>
              <a:rPr lang="ru-RU" sz="2400" dirty="0" smtClean="0"/>
              <a:t>4) [15, 25] - обратный (-∞,15)</a:t>
            </a:r>
            <a:r>
              <a:rPr lang="en-US" sz="2400" dirty="0" smtClean="0"/>
              <a:t>U(</a:t>
            </a:r>
            <a:r>
              <a:rPr lang="ru-RU" sz="2400" dirty="0" smtClean="0"/>
              <a:t>25</a:t>
            </a:r>
            <a:r>
              <a:rPr lang="en-US" sz="2400" dirty="0" smtClean="0"/>
              <a:t>,</a:t>
            </a:r>
            <a:r>
              <a:rPr lang="ru-RU" sz="2400" dirty="0" smtClean="0"/>
              <a:t> ∞</a:t>
            </a:r>
            <a:r>
              <a:rPr lang="en-US" sz="2400" dirty="0" smtClean="0"/>
              <a:t>) – </a:t>
            </a:r>
            <a:r>
              <a:rPr lang="ru-RU" sz="2400" dirty="0" smtClean="0"/>
              <a:t>не перекрывает диапазон значений </a:t>
            </a:r>
            <a:r>
              <a:rPr lang="en-US" sz="2400" dirty="0" smtClean="0"/>
              <a:t>(20,25]</a:t>
            </a:r>
          </a:p>
          <a:p>
            <a:endParaRPr lang="en-US" sz="2400" dirty="0" smtClean="0"/>
          </a:p>
          <a:p>
            <a:r>
              <a:rPr lang="ru-RU" sz="2400" dirty="0" smtClean="0"/>
              <a:t>Ответ 3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1176</Words>
  <Application>Microsoft Office PowerPoint</Application>
  <PresentationFormat>Экран (4:3)</PresentationFormat>
  <Paragraphs>183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35</cp:revision>
  <dcterms:created xsi:type="dcterms:W3CDTF">2014-06-30T17:12:26Z</dcterms:created>
  <dcterms:modified xsi:type="dcterms:W3CDTF">2014-07-19T05:45:29Z</dcterms:modified>
</cp:coreProperties>
</file>