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66"/>
    <a:srgbClr val="FF9900"/>
    <a:srgbClr val="FF66FF"/>
    <a:srgbClr val="FFFF99"/>
    <a:srgbClr val="D5E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15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95D-5F79-498E-97B5-0E96F3F7D5F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950E-D70E-48ED-971E-058252DBC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58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95D-5F79-498E-97B5-0E96F3F7D5F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950E-D70E-48ED-971E-058252DBC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6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95D-5F79-498E-97B5-0E96F3F7D5F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950E-D70E-48ED-971E-058252DBC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31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95D-5F79-498E-97B5-0E96F3F7D5F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950E-D70E-48ED-971E-058252DBC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38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95D-5F79-498E-97B5-0E96F3F7D5F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950E-D70E-48ED-971E-058252DBC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76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95D-5F79-498E-97B5-0E96F3F7D5F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950E-D70E-48ED-971E-058252DBC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88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95D-5F79-498E-97B5-0E96F3F7D5F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950E-D70E-48ED-971E-058252DBC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42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95D-5F79-498E-97B5-0E96F3F7D5F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950E-D70E-48ED-971E-058252DBC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9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95D-5F79-498E-97B5-0E96F3F7D5F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950E-D70E-48ED-971E-058252DBC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8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95D-5F79-498E-97B5-0E96F3F7D5F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950E-D70E-48ED-971E-058252DBC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28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E95D-5F79-498E-97B5-0E96F3F7D5F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950E-D70E-48ED-971E-058252DBC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10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8CB0E1"/>
            </a:gs>
            <a:gs pos="2100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6E95D-5F79-498E-97B5-0E96F3F7D5F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950E-D70E-48ED-971E-058252DBC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03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slide" Target="slide7.xml"/><Relationship Id="rId7" Type="http://schemas.openxmlformats.org/officeDocument/2006/relationships/image" Target="../media/image17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7851737" y="5751417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68625" y="3284984"/>
            <a:ext cx="7406750" cy="1908215"/>
          </a:xfrm>
          <a:prstGeom prst="rect">
            <a:avLst/>
          </a:prstGeom>
          <a:noFill/>
          <a:ln w="19050" cmpd="sng"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Предметные цели урока:</a:t>
            </a:r>
            <a:endParaRPr lang="en-US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Ввести понятие носителя информации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Познакомиться с различными носителями информации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Обобщить и углубить знания о разнообразных формах  представления информации</a:t>
            </a:r>
            <a:r>
              <a:rPr lang="ru-RU" sz="2000" dirty="0"/>
              <a:t>.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11392" y="5949280"/>
            <a:ext cx="4789645" cy="800219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/>
              <a:t>Автор разработки:</a:t>
            </a:r>
          </a:p>
          <a:p>
            <a:pPr algn="ctr"/>
            <a:r>
              <a:rPr lang="ru-RU" sz="1500" dirty="0" smtClean="0"/>
              <a:t>Лисовенко Наталья Викторовна</a:t>
            </a:r>
          </a:p>
          <a:p>
            <a:pPr algn="ctr"/>
            <a:r>
              <a:rPr lang="ru-RU" sz="1500" dirty="0"/>
              <a:t>у</a:t>
            </a:r>
            <a:r>
              <a:rPr lang="ru-RU" sz="1500" dirty="0" smtClean="0"/>
              <a:t>читель информатики МАОУ СОШ № 19 г. Новороссийск</a:t>
            </a:r>
            <a:endParaRPr lang="ru-RU" sz="15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97695" y="3140968"/>
            <a:ext cx="7545560" cy="20522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1803" y="332656"/>
            <a:ext cx="7545560" cy="252176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21803" y="1100099"/>
            <a:ext cx="7545560" cy="175432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FFFF66"/>
                </a:solidFill>
                <a:effectLst/>
              </a:rPr>
              <a:t>Носители </a:t>
            </a:r>
          </a:p>
          <a:p>
            <a:pPr algn="ctr"/>
            <a:r>
              <a:rPr lang="ru-RU" sz="5400" b="1" cap="all" spc="0" dirty="0" smtClean="0">
                <a:ln w="0"/>
                <a:solidFill>
                  <a:srgbClr val="FFFF66"/>
                </a:solidFill>
                <a:effectLst/>
              </a:rPr>
              <a:t>информации</a:t>
            </a:r>
            <a:endParaRPr lang="ru-RU" sz="5400" b="1" cap="all" spc="0" dirty="0">
              <a:ln w="0"/>
              <a:solidFill>
                <a:srgbClr val="FFFF66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7695" y="620688"/>
            <a:ext cx="7545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Урок изучения нового материала</a:t>
            </a:r>
          </a:p>
        </p:txBody>
      </p:sp>
      <p:sp>
        <p:nvSpPr>
          <p:cNvPr id="11" name="Стрелка вправо 10">
            <a:hlinkClick r:id="rId2" action="ppaction://hlinksldjump"/>
          </p:cNvPr>
          <p:cNvSpPr/>
          <p:nvPr/>
        </p:nvSpPr>
        <p:spPr>
          <a:xfrm>
            <a:off x="7938243" y="577781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188640"/>
            <a:ext cx="8424936" cy="266429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60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896950" y="6081162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 rot="10800000">
            <a:off x="3983458" y="612811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2555776" y="6048774"/>
            <a:ext cx="936104" cy="630360"/>
          </a:xfrm>
          <a:prstGeom prst="actionButtonHome">
            <a:avLst/>
          </a:prstGeom>
          <a:solidFill>
            <a:srgbClr val="FFFF99"/>
          </a:solidFill>
          <a:effectLst>
            <a:outerShdw blurRad="50800" dist="50800" dir="264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332656"/>
            <a:ext cx="7906613" cy="13681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27584" y="404664"/>
            <a:ext cx="7704856" cy="784830"/>
          </a:xfrm>
          <a:prstGeom prst="rect">
            <a:avLst/>
          </a:prstGeom>
          <a:solidFill>
            <a:srgbClr val="FFFF66">
              <a:alpha val="0"/>
            </a:srgbClr>
          </a:solidFill>
          <a:ln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/>
          </a:p>
          <a:p>
            <a:r>
              <a:rPr lang="ru-RU" sz="3600" dirty="0" smtClean="0">
                <a:solidFill>
                  <a:schemeClr val="tx2"/>
                </a:solidFill>
              </a:rPr>
              <a:t>Информация о домашнем задании: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2060848"/>
            <a:ext cx="7913105" cy="35283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54732" y="2348880"/>
            <a:ext cx="747377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Учебник - §1.5 стр. 20 – 23, </a:t>
            </a:r>
          </a:p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вопросы к параграфу: 5-8 (стр. 23), </a:t>
            </a:r>
          </a:p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в рабочей тетради закончить работу </a:t>
            </a:r>
          </a:p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над заданием №5 (Проект </a:t>
            </a:r>
          </a:p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«История письменности»).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96536" y="404664"/>
            <a:ext cx="6301208" cy="784830"/>
          </a:xfrm>
          <a:prstGeom prst="rect">
            <a:avLst/>
          </a:prstGeom>
          <a:solidFill>
            <a:srgbClr val="FFFF66">
              <a:alpha val="0"/>
            </a:srgbClr>
          </a:solidFill>
          <a:ln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/>
          </a:p>
          <a:p>
            <a:r>
              <a:rPr lang="ru-RU" sz="3600" dirty="0" smtClean="0"/>
              <a:t>Спасибо за урок! До свидания!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45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-0.81684 -0.0046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896950" y="6081162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33565" y="6095191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9333" y="3861048"/>
            <a:ext cx="7906613" cy="1800200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9334" y="1924472"/>
            <a:ext cx="7913105" cy="1800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9333" y="222779"/>
            <a:ext cx="7913105" cy="1512168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12288" y="447948"/>
            <a:ext cx="4968552" cy="1061829"/>
          </a:xfrm>
          <a:prstGeom prst="rect">
            <a:avLst/>
          </a:prstGeom>
          <a:solidFill>
            <a:srgbClr val="FFFF66">
              <a:alpha val="0"/>
            </a:srgbClr>
          </a:solidFill>
          <a:ln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/>
          </a:p>
          <a:p>
            <a:r>
              <a:rPr lang="ru-RU" sz="3600" dirty="0" smtClean="0">
                <a:solidFill>
                  <a:srgbClr val="002060"/>
                </a:solidFill>
              </a:rPr>
              <a:t>Что такое информация</a:t>
            </a:r>
            <a:r>
              <a:rPr lang="en-US" sz="3600" dirty="0" smtClean="0">
                <a:solidFill>
                  <a:srgbClr val="002060"/>
                </a:solidFill>
              </a:rPr>
              <a:t>?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8756" y="1987352"/>
            <a:ext cx="60094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Какие формы представления </a:t>
            </a:r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информации вы знаете</a:t>
            </a:r>
            <a:r>
              <a:rPr lang="en-US" sz="3600" dirty="0" smtClean="0">
                <a:solidFill>
                  <a:srgbClr val="002060"/>
                </a:solidFill>
              </a:rPr>
              <a:t>?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0915" y="3861048"/>
            <a:ext cx="567039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Какие действия можно 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совершать с информацией</a:t>
            </a:r>
            <a:r>
              <a:rPr lang="en-US" sz="3600" dirty="0" smtClean="0">
                <a:solidFill>
                  <a:srgbClr val="002060"/>
                </a:solidFill>
              </a:rPr>
              <a:t>?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5220072" y="614214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 rot="10800000">
            <a:off x="3983458" y="612811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7-конечная звезда 16"/>
          <p:cNvSpPr/>
          <p:nvPr/>
        </p:nvSpPr>
        <p:spPr>
          <a:xfrm>
            <a:off x="7596336" y="643188"/>
            <a:ext cx="788808" cy="769587"/>
          </a:xfrm>
          <a:prstGeom prst="star7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7-конечная звезда 17"/>
          <p:cNvSpPr/>
          <p:nvPr/>
        </p:nvSpPr>
        <p:spPr>
          <a:xfrm>
            <a:off x="7596336" y="2348880"/>
            <a:ext cx="788808" cy="769587"/>
          </a:xfrm>
          <a:prstGeom prst="star7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7-конечная звезда 18"/>
          <p:cNvSpPr/>
          <p:nvPr/>
        </p:nvSpPr>
        <p:spPr>
          <a:xfrm>
            <a:off x="7596336" y="4376354"/>
            <a:ext cx="788808" cy="769587"/>
          </a:xfrm>
          <a:prstGeom prst="star7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2555776" y="6048774"/>
            <a:ext cx="936104" cy="630360"/>
          </a:xfrm>
          <a:prstGeom prst="actionButtonHome">
            <a:avLst/>
          </a:prstGeom>
          <a:solidFill>
            <a:srgbClr val="FFFF99"/>
          </a:solidFill>
          <a:effectLst>
            <a:outerShdw blurRad="50800" dist="50800" dir="264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9468544" y="179055"/>
            <a:ext cx="5976664" cy="1615827"/>
          </a:xfrm>
          <a:prstGeom prst="rect">
            <a:avLst/>
          </a:prstGeom>
          <a:solidFill>
            <a:srgbClr val="FFFF66">
              <a:alpha val="0"/>
            </a:srgbClr>
          </a:solidFill>
          <a:ln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/>
          </a:p>
          <a:p>
            <a:r>
              <a:rPr lang="ru-RU" sz="3600" dirty="0" smtClean="0">
                <a:solidFill>
                  <a:srgbClr val="0070C0"/>
                </a:solidFill>
              </a:rPr>
              <a:t>Информация </a:t>
            </a:r>
            <a:r>
              <a:rPr lang="ru-RU" sz="3600" dirty="0">
                <a:solidFill>
                  <a:srgbClr val="0070C0"/>
                </a:solidFill>
              </a:rPr>
              <a:t>– это сведения об окружающем нас мире.</a:t>
            </a:r>
          </a:p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468544" y="2016658"/>
            <a:ext cx="7272808" cy="1615827"/>
          </a:xfrm>
          <a:prstGeom prst="rect">
            <a:avLst/>
          </a:prstGeom>
          <a:solidFill>
            <a:srgbClr val="FFFF66">
              <a:alpha val="0"/>
            </a:srgbClr>
          </a:solidFill>
          <a:ln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/>
          </a:p>
          <a:p>
            <a:r>
              <a:rPr lang="ru-RU" sz="3600" dirty="0">
                <a:solidFill>
                  <a:srgbClr val="0070C0"/>
                </a:solidFill>
              </a:rPr>
              <a:t>Числовую, текстовую, </a:t>
            </a:r>
            <a:r>
              <a:rPr lang="ru-RU" sz="3600" dirty="0" smtClean="0">
                <a:solidFill>
                  <a:srgbClr val="0070C0"/>
                </a:solidFill>
              </a:rPr>
              <a:t>графическую </a:t>
            </a:r>
            <a:r>
              <a:rPr lang="ru-RU" sz="3600" dirty="0">
                <a:solidFill>
                  <a:srgbClr val="0070C0"/>
                </a:solidFill>
              </a:rPr>
              <a:t>звуковую и видеоинформацию.</a:t>
            </a:r>
          </a:p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9612560" y="4091733"/>
            <a:ext cx="7272808" cy="1338828"/>
          </a:xfrm>
          <a:prstGeom prst="rect">
            <a:avLst/>
          </a:prstGeom>
          <a:solidFill>
            <a:srgbClr val="FFFF66">
              <a:alpha val="0"/>
            </a:srgbClr>
          </a:solidFill>
          <a:ln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/>
          </a:p>
          <a:p>
            <a:r>
              <a:rPr lang="ru-RU" sz="3600" dirty="0">
                <a:solidFill>
                  <a:srgbClr val="0070C0"/>
                </a:solidFill>
              </a:rPr>
              <a:t>Хранить, копировать, передавать, </a:t>
            </a:r>
            <a:r>
              <a:rPr lang="ru-RU" sz="3600" dirty="0" smtClean="0">
                <a:solidFill>
                  <a:srgbClr val="0070C0"/>
                </a:solidFill>
              </a:rPr>
              <a:t>обрабатывать.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8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92517 -0.00092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26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4 -0.00625 L -0.95677 -0.016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10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34 -0.00532 L -0.94878 -0.00532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4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16" grpId="0" animBg="1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896950" y="6081162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33565" y="6095191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404664"/>
            <a:ext cx="7913105" cy="29523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548681"/>
            <a:ext cx="66593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3600" b="1" dirty="0" smtClean="0"/>
              <a:t>Носитель информации</a:t>
            </a:r>
            <a:r>
              <a:rPr lang="ru-RU" sz="3600" dirty="0" smtClean="0"/>
              <a:t> – это </a:t>
            </a:r>
          </a:p>
          <a:p>
            <a:r>
              <a:rPr lang="ru-RU" sz="3600" dirty="0" smtClean="0"/>
              <a:t>любой материальный объект, </a:t>
            </a:r>
          </a:p>
          <a:p>
            <a:r>
              <a:rPr lang="ru-RU" sz="3600" dirty="0" smtClean="0"/>
              <a:t>предназначенный для хранения </a:t>
            </a:r>
          </a:p>
          <a:p>
            <a:r>
              <a:rPr lang="ru-RU" sz="3600" dirty="0" smtClean="0"/>
              <a:t>данных.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5220072" y="614214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 rot="10800000">
            <a:off x="3983458" y="612811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7-конечная звезда 17"/>
          <p:cNvSpPr/>
          <p:nvPr/>
        </p:nvSpPr>
        <p:spPr>
          <a:xfrm>
            <a:off x="7524328" y="908720"/>
            <a:ext cx="788808" cy="769587"/>
          </a:xfrm>
          <a:prstGeom prst="star7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2555776" y="6048774"/>
            <a:ext cx="936104" cy="630360"/>
          </a:xfrm>
          <a:prstGeom prst="actionButtonHome">
            <a:avLst/>
          </a:prstGeom>
          <a:solidFill>
            <a:srgbClr val="FFFF99"/>
          </a:solidFill>
          <a:effectLst>
            <a:outerShdw blurRad="50800" dist="50800" dir="264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pic>
        <p:nvPicPr>
          <p:cNvPr id="3078" name="Picture 6" descr="http://im0-tub-ru.yandex.net/i?id=6e2ff4c521faa8ac9884700534e014d8-133-144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16216" y="3717032"/>
            <a:ext cx="2143125" cy="1428750"/>
          </a:xfrm>
          <a:prstGeom prst="rect">
            <a:avLst/>
          </a:prstGeom>
          <a:noFill/>
        </p:spPr>
      </p:pic>
      <p:pic>
        <p:nvPicPr>
          <p:cNvPr id="3080" name="Picture 8" descr="http://im2-tub-ru.yandex.net/i?id=4f01aa5ab5761928cf8d02b2b689eb4e-117-144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3717032"/>
            <a:ext cx="1428750" cy="1428750"/>
          </a:xfrm>
          <a:prstGeom prst="rect">
            <a:avLst/>
          </a:prstGeom>
          <a:noFill/>
        </p:spPr>
      </p:pic>
      <p:pic>
        <p:nvPicPr>
          <p:cNvPr id="3082" name="Picture 10" descr="http://im2-tub-ru.yandex.net/i?id=9a554ab30dc729788e34ceea716af5bc-13-144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07704" y="3717032"/>
            <a:ext cx="2409825" cy="1428750"/>
          </a:xfrm>
          <a:prstGeom prst="rect">
            <a:avLst/>
          </a:prstGeom>
          <a:noFill/>
        </p:spPr>
      </p:pic>
      <p:pic>
        <p:nvPicPr>
          <p:cNvPr id="3086" name="Picture 14" descr="http://im0-tub-ru.yandex.net/i?id=93cd1ca3ffc7b59b51c4b29738d66a7e-127-144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5536" y="3717032"/>
            <a:ext cx="1152128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6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896950" y="6081162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33565" y="6095191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332656"/>
            <a:ext cx="7906613" cy="1512168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260648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Древнейшие носители информации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  </a:t>
            </a:r>
            <a:r>
              <a:rPr lang="ru-RU" sz="3600" dirty="0" smtClean="0"/>
              <a:t>Наскальная и настенная живопись</a:t>
            </a:r>
            <a:endParaRPr lang="ru-RU" sz="3600" dirty="0"/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5220072" y="614214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 rot="10800000">
            <a:off x="3983458" y="612811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2555776" y="6048774"/>
            <a:ext cx="936104" cy="630360"/>
          </a:xfrm>
          <a:prstGeom prst="actionButtonHome">
            <a:avLst/>
          </a:prstGeom>
          <a:solidFill>
            <a:srgbClr val="FFFF99"/>
          </a:solidFill>
          <a:effectLst>
            <a:outerShdw blurRad="50800" dist="50800" dir="264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pic>
        <p:nvPicPr>
          <p:cNvPr id="2050" name="Picture 2" descr="socioculturalcomponent - Живопись и скульптур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2420888"/>
            <a:ext cx="3456384" cy="2537176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11560" y="5157192"/>
            <a:ext cx="3581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Наскальная живопись пещеры </a:t>
            </a:r>
          </a:p>
          <a:p>
            <a:pPr algn="ctr"/>
            <a:r>
              <a:rPr lang="ru-RU" sz="2000" dirty="0" err="1" smtClean="0"/>
              <a:t>Альтамира</a:t>
            </a:r>
            <a:r>
              <a:rPr lang="ru-RU" sz="2000" dirty="0" smtClean="0"/>
              <a:t> (Испания)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173483" y="5157192"/>
            <a:ext cx="32514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Петроглифы в штате Невада</a:t>
            </a:r>
          </a:p>
          <a:p>
            <a:pPr algn="ctr"/>
            <a:r>
              <a:rPr lang="ru-RU" sz="2000" dirty="0" smtClean="0"/>
              <a:t>(США)</a:t>
            </a:r>
            <a:endParaRPr lang="ru-RU" sz="2000" dirty="0"/>
          </a:p>
        </p:txBody>
      </p:sp>
      <p:pic>
        <p:nvPicPr>
          <p:cNvPr id="2056" name="Picture 8" descr="pic_af77acb8f485689e73089a6f62832e5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60032" y="2420888"/>
            <a:ext cx="3820480" cy="25469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6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896950" y="6081162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33565" y="6095191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332656"/>
            <a:ext cx="7906613" cy="15121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260648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/>
              <a:t>Фрески – это разноцветная роспись стен по мокрой штукатурке.</a:t>
            </a:r>
            <a:endParaRPr lang="ru-RU" sz="3600" dirty="0"/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5220072" y="614214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 rot="10800000">
            <a:off x="3983458" y="612811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2555776" y="6048774"/>
            <a:ext cx="936104" cy="630360"/>
          </a:xfrm>
          <a:prstGeom prst="actionButtonHome">
            <a:avLst/>
          </a:prstGeom>
          <a:solidFill>
            <a:srgbClr val="FFFF99"/>
          </a:solidFill>
          <a:effectLst>
            <a:outerShdw blurRad="50800" dist="50800" dir="264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83381" y="5157192"/>
            <a:ext cx="3438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Древняя фреска Геркуланума </a:t>
            </a:r>
          </a:p>
          <a:p>
            <a:pPr algn="ctr"/>
            <a:r>
              <a:rPr lang="ru-RU" sz="2000" dirty="0" smtClean="0"/>
              <a:t>(Италия)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04048" y="5157192"/>
            <a:ext cx="35903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Роспись гробницы </a:t>
            </a:r>
            <a:r>
              <a:rPr lang="ru-RU" sz="2000" dirty="0" err="1" smtClean="0"/>
              <a:t>Хнумхотепа</a:t>
            </a:r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/>
              <a:t>(Египет)</a:t>
            </a:r>
            <a:endParaRPr lang="ru-RU" sz="2000" dirty="0"/>
          </a:p>
        </p:txBody>
      </p:sp>
      <p:pic>
        <p:nvPicPr>
          <p:cNvPr id="22530" name="Picture 2" descr="Фрески Помпей и Геркуланум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2348880"/>
            <a:ext cx="3660901" cy="2654052"/>
          </a:xfrm>
          <a:prstGeom prst="rect">
            <a:avLst/>
          </a:prstGeom>
          <a:noFill/>
        </p:spPr>
      </p:pic>
      <p:pic>
        <p:nvPicPr>
          <p:cNvPr id="16" name="Picture 6" descr="Роспись гробницы Хнумхотепа - Презентация 14900/1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1987" y="2348880"/>
            <a:ext cx="3552449" cy="2664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6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896950" y="6081162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33565" y="6095191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332656"/>
            <a:ext cx="7906613" cy="15121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404664"/>
            <a:ext cx="77768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/>
              <a:t>Папирусы и пергаменты</a:t>
            </a:r>
            <a:endParaRPr lang="ru-RU" sz="3600" dirty="0"/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5220072" y="614214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 rot="10800000">
            <a:off x="3983458" y="612811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2555776" y="6048774"/>
            <a:ext cx="936104" cy="630360"/>
          </a:xfrm>
          <a:prstGeom prst="actionButtonHome">
            <a:avLst/>
          </a:prstGeom>
          <a:solidFill>
            <a:srgbClr val="FFFF99"/>
          </a:solidFill>
          <a:effectLst>
            <a:outerShdw blurRad="50800" dist="50800" dir="264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925559" y="5157192"/>
            <a:ext cx="2953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Папирус Древнего Египта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16776" y="5157192"/>
            <a:ext cx="35648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Календарь Майя на древнем </a:t>
            </a:r>
          </a:p>
          <a:p>
            <a:pPr algn="ctr"/>
            <a:r>
              <a:rPr lang="ru-RU" sz="2000" dirty="0" smtClean="0"/>
              <a:t>Пергаменте (Южная Америка).</a:t>
            </a:r>
            <a:endParaRPr lang="ru-RU" sz="2000" dirty="0"/>
          </a:p>
        </p:txBody>
      </p:sp>
      <p:pic>
        <p:nvPicPr>
          <p:cNvPr id="21508" name="Picture 4" descr="Как нарисовать папируса Сайт о рисовании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2348880"/>
            <a:ext cx="3600400" cy="2730765"/>
          </a:xfrm>
          <a:prstGeom prst="rect">
            <a:avLst/>
          </a:prstGeom>
          <a:noFill/>
        </p:spPr>
      </p:pic>
      <p:pic>
        <p:nvPicPr>
          <p:cNvPr id="21510" name="Picture 6" descr="Календарь Майя - Стоковое фото Natalia Lukiyanova #299715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2348880"/>
            <a:ext cx="3846614" cy="27343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6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896950" y="6081162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33565" y="6095191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332656"/>
            <a:ext cx="7906613" cy="15121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188640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Бумага – основной носитель информации</a:t>
            </a:r>
            <a:endParaRPr lang="ru-RU" sz="3600" dirty="0"/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5220072" y="614214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 rot="10800000">
            <a:off x="3983458" y="612811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2555776" y="6048774"/>
            <a:ext cx="936104" cy="630360"/>
          </a:xfrm>
          <a:prstGeom prst="actionButtonHome">
            <a:avLst/>
          </a:prstGeom>
          <a:solidFill>
            <a:srgbClr val="FFFF99"/>
          </a:solidFill>
          <a:effectLst>
            <a:outerShdw blurRad="50800" dist="50800" dir="264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07504" y="5157192"/>
            <a:ext cx="3221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Изобретение Древнего </a:t>
            </a:r>
          </a:p>
          <a:p>
            <a:pPr algn="ctr"/>
            <a:r>
              <a:rPr lang="ru-RU" sz="2000" dirty="0" smtClean="0"/>
              <a:t>Китая – бумажная банкнота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94447" y="5157192"/>
            <a:ext cx="3049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Современная библиотека </a:t>
            </a:r>
          </a:p>
          <a:p>
            <a:pPr algn="ctr"/>
            <a:r>
              <a:rPr lang="ru-RU" sz="2000" dirty="0" smtClean="0"/>
              <a:t>содержит большое </a:t>
            </a:r>
          </a:p>
          <a:p>
            <a:pPr algn="ctr"/>
            <a:r>
              <a:rPr lang="ru-RU" sz="2000" dirty="0" smtClean="0"/>
              <a:t>количество книг</a:t>
            </a:r>
            <a:endParaRPr lang="ru-RU" sz="2000" dirty="0"/>
          </a:p>
        </p:txBody>
      </p:sp>
      <p:pic>
        <p:nvPicPr>
          <p:cNvPr id="20482" name="Picture 2" descr="http://stat21.privet.ru/lr/0c22cb2d38af40d8636038dc2b358d3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260648"/>
            <a:ext cx="3333750" cy="4848225"/>
          </a:xfrm>
          <a:prstGeom prst="rect">
            <a:avLst/>
          </a:prstGeom>
          <a:noFill/>
          <a:scene3d>
            <a:camera prst="orthographicFront">
              <a:rot lat="0" lon="5400000" rev="0"/>
            </a:camera>
            <a:lightRig rig="threePt" dir="t"/>
          </a:scene3d>
        </p:spPr>
      </p:pic>
      <p:pic>
        <p:nvPicPr>
          <p:cNvPr id="20484" name="Picture 4" descr="http://stat21.privet.ru/lr/0c22cb2d38af40d8636038dc2b358d3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61" y="2060849"/>
            <a:ext cx="2104005" cy="3024336"/>
          </a:xfrm>
          <a:prstGeom prst="rect">
            <a:avLst/>
          </a:prstGeom>
          <a:noFill/>
        </p:spPr>
      </p:pic>
      <p:pic>
        <p:nvPicPr>
          <p:cNvPr id="20486" name="Picture 6" descr="Культура РИА Новости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88224" y="2060848"/>
            <a:ext cx="2042669" cy="298799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915816" y="2636912"/>
            <a:ext cx="33679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Какие свойства бумаги как носителя информации вы знаете?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9324528" y="2492896"/>
            <a:ext cx="3367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1. Прочная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9612560" y="3068960"/>
            <a:ext cx="3367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2. Долговечная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9324528" y="3645024"/>
            <a:ext cx="3367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3. Дешевая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9324528" y="4221088"/>
            <a:ext cx="3367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4. Удобная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768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-0.70382 0.00394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-0.69601 0.00393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69601 0.00393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-0.69601 0.00371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896950" y="6081162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33565" y="6095191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404664"/>
            <a:ext cx="7906613" cy="1512168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476672"/>
            <a:ext cx="77768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Современные носители информации</a:t>
            </a:r>
            <a:r>
              <a:rPr lang="ru-RU" sz="3200" dirty="0" smtClean="0">
                <a:solidFill>
                  <a:srgbClr val="002060"/>
                </a:solidFill>
              </a:rPr>
              <a:t>  </a:t>
            </a:r>
            <a:endParaRPr lang="ru-RU" sz="3600" dirty="0"/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5220072" y="614214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 rot="10800000">
            <a:off x="3983458" y="612811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2555776" y="6048774"/>
            <a:ext cx="936104" cy="630360"/>
          </a:xfrm>
          <a:prstGeom prst="actionButtonHome">
            <a:avLst/>
          </a:prstGeom>
          <a:solidFill>
            <a:srgbClr val="FFFF99"/>
          </a:solidFill>
          <a:effectLst>
            <a:outerShdw blurRad="50800" dist="50800" dir="264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11560" y="5157192"/>
            <a:ext cx="2050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Компакт-кассета,</a:t>
            </a:r>
          </a:p>
          <a:p>
            <a:pPr algn="ctr"/>
            <a:r>
              <a:rPr lang="ru-RU" sz="2000" dirty="0" smtClean="0"/>
              <a:t>дискета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588224" y="5157192"/>
            <a:ext cx="195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err="1" smtClean="0"/>
              <a:t>Флеш-карта</a:t>
            </a:r>
            <a:r>
              <a:rPr lang="ru-RU" sz="2000" dirty="0" smtClean="0"/>
              <a:t>,</a:t>
            </a:r>
          </a:p>
          <a:p>
            <a:pPr algn="ctr"/>
            <a:r>
              <a:rPr lang="ru-RU" sz="2000" dirty="0" smtClean="0"/>
              <a:t>лазерные диски</a:t>
            </a:r>
            <a:endParaRPr lang="ru-RU" sz="2000" dirty="0"/>
          </a:p>
        </p:txBody>
      </p:sp>
      <p:pic>
        <p:nvPicPr>
          <p:cNvPr id="23558" name="Picture 6" descr="История носителей информации биц мбоу гимназии 28 города Костромы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88224" y="2348880"/>
            <a:ext cx="1933600" cy="1224136"/>
          </a:xfrm>
          <a:prstGeom prst="rect">
            <a:avLst/>
          </a:prstGeom>
          <a:noFill/>
        </p:spPr>
      </p:pic>
      <p:pic>
        <p:nvPicPr>
          <p:cNvPr id="23560" name="Picture 8" descr="http://im0-tub-ru.yandex.net/i?id=6c461e1756bcbd10cb21b3f5a9bf9455-108-144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32240" y="3789040"/>
            <a:ext cx="1656184" cy="1280602"/>
          </a:xfrm>
          <a:prstGeom prst="rect">
            <a:avLst/>
          </a:prstGeom>
          <a:noFill/>
        </p:spPr>
      </p:pic>
      <p:pic>
        <p:nvPicPr>
          <p:cNvPr id="23562" name="Picture 10" descr="http://im0-tub-ru.yandex.net/i?id=7387b0e4f1edc312972f3cf54f87a95f-19-144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5576" y="3717032"/>
            <a:ext cx="1675751" cy="1296144"/>
          </a:xfrm>
          <a:prstGeom prst="rect">
            <a:avLst/>
          </a:prstGeom>
          <a:noFill/>
        </p:spPr>
      </p:pic>
      <p:pic>
        <p:nvPicPr>
          <p:cNvPr id="23564" name="Picture 12" descr="Nakamichi, кассетная дека, усилитель, ресивер, винтаж, high-End, hi-fi, виниловые пластинки, винтажная электроника, LP, классиче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1560" y="2276872"/>
            <a:ext cx="1914446" cy="1220244"/>
          </a:xfrm>
          <a:prstGeom prst="rect">
            <a:avLst/>
          </a:prstGeom>
          <a:noFill/>
        </p:spPr>
      </p:pic>
      <p:pic>
        <p:nvPicPr>
          <p:cNvPr id="23566" name="Picture 14" descr="Как устроен HDD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843808" y="2492896"/>
            <a:ext cx="3344958" cy="223224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747561" y="5157192"/>
            <a:ext cx="1683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Жесткий диск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876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896950" y="6081162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33565" y="6095191"/>
            <a:ext cx="847275" cy="597972"/>
          </a:xfrm>
          <a:prstGeom prst="roundRect">
            <a:avLst/>
          </a:prstGeom>
          <a:solidFill>
            <a:srgbClr val="92D050"/>
          </a:solidFill>
          <a:effectLst>
            <a:outerShdw blurRad="50800" dist="25400" dir="288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9333" y="3861048"/>
            <a:ext cx="7906613" cy="1800200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9334" y="1924472"/>
            <a:ext cx="7913105" cy="1800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9333" y="222779"/>
            <a:ext cx="7913105" cy="1512168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99592" y="260648"/>
            <a:ext cx="6656056" cy="1338828"/>
          </a:xfrm>
          <a:prstGeom prst="rect">
            <a:avLst/>
          </a:prstGeom>
          <a:solidFill>
            <a:srgbClr val="FFFF66">
              <a:alpha val="0"/>
            </a:srgbClr>
          </a:solidFill>
          <a:ln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/>
          </a:p>
          <a:p>
            <a:r>
              <a:rPr lang="ru-RU" sz="3600" dirty="0" smtClean="0">
                <a:solidFill>
                  <a:schemeClr val="tx2"/>
                </a:solidFill>
              </a:rPr>
              <a:t>Объясните своими словами, что такое носитель информации?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8756" y="1987352"/>
            <a:ext cx="60349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chemeClr val="tx2"/>
                </a:solidFill>
              </a:rPr>
              <a:t>Какие носители информации 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вам известны?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0915" y="3861048"/>
            <a:ext cx="64073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chemeClr val="tx2"/>
                </a:solidFill>
              </a:rPr>
              <a:t>Каким носителем информации 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вы пользуетесь чаще всего?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5220072" y="614214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 rot="10800000">
            <a:off x="3983458" y="6128119"/>
            <a:ext cx="674262" cy="504057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7-конечная звезда 16"/>
          <p:cNvSpPr/>
          <p:nvPr/>
        </p:nvSpPr>
        <p:spPr>
          <a:xfrm>
            <a:off x="7596336" y="643188"/>
            <a:ext cx="788808" cy="769587"/>
          </a:xfrm>
          <a:prstGeom prst="star7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7-конечная звезда 17"/>
          <p:cNvSpPr/>
          <p:nvPr/>
        </p:nvSpPr>
        <p:spPr>
          <a:xfrm>
            <a:off x="7596336" y="2348880"/>
            <a:ext cx="788808" cy="769587"/>
          </a:xfrm>
          <a:prstGeom prst="star7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7-конечная звезда 18"/>
          <p:cNvSpPr/>
          <p:nvPr/>
        </p:nvSpPr>
        <p:spPr>
          <a:xfrm>
            <a:off x="7596336" y="4376354"/>
            <a:ext cx="788808" cy="769587"/>
          </a:xfrm>
          <a:prstGeom prst="star7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2555776" y="6048774"/>
            <a:ext cx="936104" cy="630360"/>
          </a:xfrm>
          <a:prstGeom prst="actionButtonHome">
            <a:avLst/>
          </a:prstGeom>
          <a:solidFill>
            <a:srgbClr val="FFFF99"/>
          </a:solidFill>
          <a:effectLst>
            <a:outerShdw blurRad="50800" dist="50800" dir="264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9468544" y="179055"/>
            <a:ext cx="7560840" cy="1338828"/>
          </a:xfrm>
          <a:prstGeom prst="rect">
            <a:avLst/>
          </a:prstGeom>
          <a:solidFill>
            <a:srgbClr val="FFFF66">
              <a:alpha val="0"/>
            </a:srgbClr>
          </a:solidFill>
          <a:ln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/>
          </a:p>
          <a:p>
            <a:r>
              <a:rPr lang="ru-RU" sz="3600" dirty="0" smtClean="0">
                <a:solidFill>
                  <a:schemeClr val="tx2"/>
                </a:solidFill>
              </a:rPr>
              <a:t>Это объект, предназначенный 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для хранения данных.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68544" y="2016658"/>
            <a:ext cx="7272808" cy="1338828"/>
          </a:xfrm>
          <a:prstGeom prst="rect">
            <a:avLst/>
          </a:prstGeom>
          <a:solidFill>
            <a:srgbClr val="FFFF66">
              <a:alpha val="0"/>
            </a:srgbClr>
          </a:solidFill>
          <a:ln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/>
          </a:p>
          <a:p>
            <a:r>
              <a:rPr lang="ru-RU" sz="3600" dirty="0" smtClean="0">
                <a:solidFill>
                  <a:schemeClr val="tx2"/>
                </a:solidFill>
              </a:rPr>
              <a:t>Бумага, книги, С</a:t>
            </a:r>
            <a:r>
              <a:rPr lang="en-US" sz="3600" dirty="0" smtClean="0">
                <a:solidFill>
                  <a:schemeClr val="tx2"/>
                </a:solidFill>
              </a:rPr>
              <a:t>D</a:t>
            </a:r>
            <a:r>
              <a:rPr lang="ru-RU" sz="3600" dirty="0" smtClean="0">
                <a:solidFill>
                  <a:schemeClr val="tx2"/>
                </a:solidFill>
              </a:rPr>
              <a:t>-диски, </a:t>
            </a:r>
          </a:p>
          <a:p>
            <a:r>
              <a:rPr lang="ru-RU" sz="3600" dirty="0" err="1" smtClean="0">
                <a:solidFill>
                  <a:schemeClr val="tx2"/>
                </a:solidFill>
              </a:rPr>
              <a:t>флеш-память</a:t>
            </a:r>
            <a:r>
              <a:rPr lang="ru-RU" sz="3600" dirty="0" smtClean="0">
                <a:solidFill>
                  <a:schemeClr val="tx2"/>
                </a:solidFill>
              </a:rPr>
              <a:t>.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12560" y="4091733"/>
            <a:ext cx="7272808" cy="784830"/>
          </a:xfrm>
          <a:prstGeom prst="rect">
            <a:avLst/>
          </a:prstGeom>
          <a:solidFill>
            <a:srgbClr val="FFFF66">
              <a:alpha val="0"/>
            </a:srgbClr>
          </a:solidFill>
          <a:ln>
            <a:noFill/>
            <a:round/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/>
          </a:p>
          <a:p>
            <a:r>
              <a:rPr lang="ru-RU" sz="3600" dirty="0" smtClean="0">
                <a:solidFill>
                  <a:schemeClr val="tx2"/>
                </a:solidFill>
              </a:rPr>
              <a:t>Бумагой.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8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92517 -0.00092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26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4 -0.00625 L -0.95677 -0.016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10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34 -0.00532 L -0.94878 -0.00532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4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16" grpId="0" animBg="1"/>
      <p:bldP spid="20" grpId="0" animBg="1"/>
      <p:bldP spid="2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99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291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51</cp:revision>
  <dcterms:created xsi:type="dcterms:W3CDTF">2014-10-05T07:55:50Z</dcterms:created>
  <dcterms:modified xsi:type="dcterms:W3CDTF">2014-11-02T16:18:43Z</dcterms:modified>
</cp:coreProperties>
</file>