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5" r:id="rId5"/>
    <p:sldId id="267" r:id="rId6"/>
    <p:sldId id="273" r:id="rId7"/>
    <p:sldId id="274" r:id="rId8"/>
    <p:sldId id="263" r:id="rId9"/>
    <p:sldId id="264" r:id="rId10"/>
    <p:sldId id="272" r:id="rId11"/>
    <p:sldId id="27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4F714-7B4E-41AF-BDEC-6CB6FA229375}" type="datetimeFigureOut">
              <a:rPr lang="ru-RU" smtClean="0"/>
              <a:pPr/>
              <a:t>28.07.2014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3A973-5058-44DC-8C56-6E6FF7A506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4F714-7B4E-41AF-BDEC-6CB6FA229375}" type="datetimeFigureOut">
              <a:rPr lang="ru-RU" smtClean="0"/>
              <a:pPr/>
              <a:t>28.07.2014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3A973-5058-44DC-8C56-6E6FF7A506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4F714-7B4E-41AF-BDEC-6CB6FA229375}" type="datetimeFigureOut">
              <a:rPr lang="ru-RU" smtClean="0"/>
              <a:pPr/>
              <a:t>28.07.2014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3A973-5058-44DC-8C56-6E6FF7A506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4F714-7B4E-41AF-BDEC-6CB6FA229375}" type="datetimeFigureOut">
              <a:rPr lang="ru-RU" smtClean="0"/>
              <a:pPr/>
              <a:t>28.07.2014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3A973-5058-44DC-8C56-6E6FF7A506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4F714-7B4E-41AF-BDEC-6CB6FA229375}" type="datetimeFigureOut">
              <a:rPr lang="ru-RU" smtClean="0"/>
              <a:pPr/>
              <a:t>28.07.2014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3A973-5058-44DC-8C56-6E6FF7A506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4F714-7B4E-41AF-BDEC-6CB6FA229375}" type="datetimeFigureOut">
              <a:rPr lang="ru-RU" smtClean="0"/>
              <a:pPr/>
              <a:t>28.07.2014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3A973-5058-44DC-8C56-6E6FF7A506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4F714-7B4E-41AF-BDEC-6CB6FA229375}" type="datetimeFigureOut">
              <a:rPr lang="ru-RU" smtClean="0"/>
              <a:pPr/>
              <a:t>28.07.2014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3A973-5058-44DC-8C56-6E6FF7A506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4F714-7B4E-41AF-BDEC-6CB6FA229375}" type="datetimeFigureOut">
              <a:rPr lang="ru-RU" smtClean="0"/>
              <a:pPr/>
              <a:t>28.07.2014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3A973-5058-44DC-8C56-6E6FF7A506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4F714-7B4E-41AF-BDEC-6CB6FA229375}" type="datetimeFigureOut">
              <a:rPr lang="ru-RU" smtClean="0"/>
              <a:pPr/>
              <a:t>28.07.2014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3A973-5058-44DC-8C56-6E6FF7A506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4F714-7B4E-41AF-BDEC-6CB6FA229375}" type="datetimeFigureOut">
              <a:rPr lang="ru-RU" smtClean="0"/>
              <a:pPr/>
              <a:t>28.07.2014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3A973-5058-44DC-8C56-6E6FF7A506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4F714-7B4E-41AF-BDEC-6CB6FA229375}" type="datetimeFigureOut">
              <a:rPr lang="ru-RU" smtClean="0"/>
              <a:pPr/>
              <a:t>28.07.2014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3A973-5058-44DC-8C56-6E6FF7A506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4F714-7B4E-41AF-BDEC-6CB6FA229375}" type="datetimeFigureOut">
              <a:rPr lang="ru-RU" smtClean="0"/>
              <a:pPr/>
              <a:t>28.07.2014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3A973-5058-44DC-8C56-6E6FF7A506E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6" name="Подзаголовок 11"/>
          <p:cNvSpPr>
            <a:spLocks noGrp="1"/>
          </p:cNvSpPr>
          <p:nvPr>
            <p:ph type="subTitle" idx="1"/>
          </p:nvPr>
        </p:nvSpPr>
        <p:spPr>
          <a:xfrm>
            <a:off x="899592" y="6597352"/>
            <a:ext cx="8244408" cy="260648"/>
          </a:xfrm>
        </p:spPr>
        <p:txBody>
          <a:bodyPr>
            <a:normAutofit/>
          </a:bodyPr>
          <a:lstStyle/>
          <a:p>
            <a:r>
              <a:rPr lang="ru-RU" sz="1000" dirty="0" smtClean="0">
                <a:solidFill>
                  <a:schemeClr val="accent4">
                    <a:lumMod val="50000"/>
                  </a:schemeClr>
                </a:solidFill>
                <a:effectLst/>
              </a:rPr>
              <a:t>2014г. Кирсанов Илья Андреевич ©</a:t>
            </a:r>
            <a:endParaRPr lang="ru-RU" sz="1000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835696" y="3717032"/>
            <a:ext cx="5544616" cy="154766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r>
              <a:rPr lang="ru-RU" sz="3600" dirty="0" smtClean="0"/>
              <a:t>Обработка массивов и матриц</a:t>
            </a:r>
            <a:r>
              <a:rPr lang="ru-RU" sz="4000" dirty="0" smtClean="0"/>
              <a:t>.</a:t>
            </a: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Выноска-облако 7"/>
          <p:cNvSpPr/>
          <p:nvPr/>
        </p:nvSpPr>
        <p:spPr>
          <a:xfrm>
            <a:off x="7236296" y="3717032"/>
            <a:ext cx="1764860" cy="1296144"/>
          </a:xfrm>
          <a:prstGeom prst="cloudCallout">
            <a:avLst>
              <a:gd name="adj1" fmla="val -216605"/>
              <a:gd name="adj2" fmla="val 36715"/>
            </a:avLst>
          </a:prstGeom>
          <a:blipFill>
            <a:blip r:embed="rId2" cstate="print">
              <a:duotone>
                <a:prstClr val="black"/>
                <a:schemeClr val="accent4">
                  <a:tint val="45000"/>
                  <a:satMod val="400000"/>
                </a:schemeClr>
              </a:duotone>
            </a:blip>
            <a:tile tx="0" ty="0" sx="100000" sy="100000" flip="none" algn="tl"/>
          </a:blip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4400" b="1" dirty="0" smtClean="0">
                <a:solidFill>
                  <a:srgbClr val="FFC000"/>
                </a:solidFill>
              </a:rPr>
              <a:t>А</a:t>
            </a:r>
            <a:r>
              <a:rPr lang="en-US" sz="4400" b="1" dirty="0" smtClean="0">
                <a:solidFill>
                  <a:srgbClr val="FFC000"/>
                </a:solidFill>
              </a:rPr>
              <a:t>12</a:t>
            </a:r>
            <a:endParaRPr lang="ru-RU" sz="4400" b="1" dirty="0">
              <a:solidFill>
                <a:srgbClr val="FFC000"/>
              </a:solidFill>
            </a:endParaRPr>
          </a:p>
        </p:txBody>
      </p:sp>
      <p:sp>
        <p:nvSpPr>
          <p:cNvPr id="9" name="Круглая лента лицом вверх 8"/>
          <p:cNvSpPr/>
          <p:nvPr/>
        </p:nvSpPr>
        <p:spPr>
          <a:xfrm>
            <a:off x="1043608" y="620688"/>
            <a:ext cx="7920880" cy="1656184"/>
          </a:xfrm>
          <a:prstGeom prst="ellipseRibbon2">
            <a:avLst>
              <a:gd name="adj1" fmla="val 46515"/>
              <a:gd name="adj2" fmla="val 100000"/>
              <a:gd name="adj3" fmla="val 34111"/>
            </a:avLst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rgbClr val="FFC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267745" y="1224136"/>
            <a:ext cx="5544615" cy="764704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ArchUp">
              <a:avLst>
                <a:gd name="adj" fmla="val 10871131"/>
              </a:avLst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extrusionH="57150"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>
                  <a:solidFill>
                    <a:srgbClr val="FFC000"/>
                  </a:solidFill>
                </a:ln>
                <a:solidFill>
                  <a:srgbClr val="FFC000"/>
                </a:solidFill>
              </a:rPr>
              <a:t>Разбор задач ЕГЭ</a:t>
            </a:r>
            <a:endParaRPr lang="ru-RU" sz="5400" b="1" cap="none" spc="0" dirty="0">
              <a:ln>
                <a:solidFill>
                  <a:srgbClr val="FFC000"/>
                </a:solidFill>
              </a:ln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Вопросы.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Элементы двухмерного массива A размером 10x10 первоначально были равны 1. Затем значения некоторых из них меняют с помощью следующего фрагмента программы: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err="1" smtClean="0"/>
              <a:t>for</a:t>
            </a:r>
            <a:r>
              <a:rPr lang="ru-RU" sz="2400" dirty="0" smtClean="0"/>
              <a:t> n:=1 </a:t>
            </a:r>
            <a:r>
              <a:rPr lang="ru-RU" sz="2400" dirty="0" err="1" smtClean="0"/>
              <a:t>to</a:t>
            </a:r>
            <a:r>
              <a:rPr lang="ru-RU" sz="2400" dirty="0" smtClean="0"/>
              <a:t> 4 </a:t>
            </a:r>
            <a:r>
              <a:rPr lang="ru-RU" sz="2400" dirty="0" err="1" smtClean="0"/>
              <a:t>do</a:t>
            </a: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err="1" smtClean="0"/>
              <a:t>for</a:t>
            </a:r>
            <a:r>
              <a:rPr lang="ru-RU" sz="2400" dirty="0" smtClean="0"/>
              <a:t> k:=1 </a:t>
            </a:r>
            <a:r>
              <a:rPr lang="ru-RU" sz="2400" dirty="0" err="1" smtClean="0"/>
              <a:t>to</a:t>
            </a:r>
            <a:r>
              <a:rPr lang="ru-RU" sz="2400" dirty="0" smtClean="0"/>
              <a:t> n+1 </a:t>
            </a:r>
            <a:r>
              <a:rPr lang="ru-RU" sz="2400" dirty="0" err="1" smtClean="0"/>
              <a:t>do</a:t>
            </a:r>
            <a:r>
              <a:rPr lang="ru-RU" sz="2400" dirty="0" smtClean="0"/>
              <a:t> </a:t>
            </a:r>
            <a:r>
              <a:rPr lang="ru-RU" sz="2400" dirty="0" err="1" smtClean="0"/>
              <a:t>begin</a:t>
            </a: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A[</a:t>
            </a:r>
            <a:r>
              <a:rPr lang="ru-RU" sz="2400" dirty="0" err="1" smtClean="0"/>
              <a:t>n,k</a:t>
            </a:r>
            <a:r>
              <a:rPr lang="ru-RU" sz="2400" dirty="0" smtClean="0"/>
              <a:t>]:=A[</a:t>
            </a:r>
            <a:r>
              <a:rPr lang="ru-RU" sz="2400" dirty="0" err="1" smtClean="0"/>
              <a:t>n,k</a:t>
            </a:r>
            <a:r>
              <a:rPr lang="ru-RU" sz="2400" dirty="0" smtClean="0"/>
              <a:t>]-1;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A[n,k+1]:=A[</a:t>
            </a:r>
            <a:r>
              <a:rPr lang="ru-RU" sz="2400" dirty="0" err="1" smtClean="0"/>
              <a:t>n,k</a:t>
            </a:r>
            <a:r>
              <a:rPr lang="ru-RU" sz="2400" dirty="0" smtClean="0"/>
              <a:t>]-1;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err="1" smtClean="0"/>
              <a:t>end</a:t>
            </a:r>
            <a:r>
              <a:rPr lang="ru-RU" sz="2400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 </a:t>
            </a:r>
            <a:r>
              <a:rPr lang="ru-RU" sz="2400" dirty="0" smtClean="0"/>
              <a:t>Сколько </a:t>
            </a:r>
            <a:r>
              <a:rPr lang="ru-RU" sz="2400" dirty="0" smtClean="0"/>
              <a:t>элементов массива в результате будут равны 0?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1) 0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2) 4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3) 8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4) 16</a:t>
            </a: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Ответ 2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Вопросы.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Значения элементов двумерного массива А были равны 0. Затем значения некоторых элементов были изменены (см. представленный фрагмент программы):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err="1" smtClean="0"/>
              <a:t>n</a:t>
            </a:r>
            <a:r>
              <a:rPr lang="ru-RU" sz="2400" dirty="0" smtClean="0"/>
              <a:t> :=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err="1" smtClean="0"/>
              <a:t>for</a:t>
            </a:r>
            <a:r>
              <a:rPr lang="ru-RU" sz="2400" dirty="0" smtClean="0"/>
              <a:t> i:=1 </a:t>
            </a:r>
            <a:r>
              <a:rPr lang="ru-RU" sz="2400" dirty="0" err="1" smtClean="0"/>
              <a:t>tо</a:t>
            </a:r>
            <a:r>
              <a:rPr lang="ru-RU" sz="2400" dirty="0" smtClean="0"/>
              <a:t> 5 </a:t>
            </a:r>
            <a:r>
              <a:rPr lang="ru-RU" sz="2400" dirty="0" err="1" smtClean="0"/>
              <a:t>do</a:t>
            </a: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err="1" smtClean="0"/>
              <a:t>for</a:t>
            </a:r>
            <a:r>
              <a:rPr lang="ru-RU" sz="2400" dirty="0" smtClean="0"/>
              <a:t> j:=1 </a:t>
            </a:r>
            <a:r>
              <a:rPr lang="ru-RU" sz="2400" dirty="0" err="1" smtClean="0"/>
              <a:t>tо</a:t>
            </a:r>
            <a:r>
              <a:rPr lang="ru-RU" sz="2400" dirty="0" smtClean="0"/>
              <a:t> 6-i </a:t>
            </a:r>
            <a:r>
              <a:rPr lang="ru-RU" sz="2400" dirty="0" err="1" smtClean="0"/>
              <a:t>do</a:t>
            </a:r>
            <a:r>
              <a:rPr lang="ru-RU" sz="2400" dirty="0" smtClean="0"/>
              <a:t> </a:t>
            </a:r>
            <a:r>
              <a:rPr lang="ru-RU" sz="2400" dirty="0" err="1" smtClean="0"/>
              <a:t>begin</a:t>
            </a: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err="1" smtClean="0"/>
              <a:t>n</a:t>
            </a:r>
            <a:r>
              <a:rPr lang="ru-RU" sz="2400" dirty="0" smtClean="0"/>
              <a:t> := </a:t>
            </a:r>
            <a:r>
              <a:rPr lang="ru-RU" sz="2400" dirty="0" err="1" smtClean="0"/>
              <a:t>n</a:t>
            </a:r>
            <a:r>
              <a:rPr lang="ru-RU" sz="2400" dirty="0" smtClean="0"/>
              <a:t> + 1;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A[</a:t>
            </a:r>
            <a:r>
              <a:rPr lang="ru-RU" sz="2400" dirty="0" err="1" smtClean="0"/>
              <a:t>i,j</a:t>
            </a:r>
            <a:r>
              <a:rPr lang="ru-RU" sz="2400" dirty="0" smtClean="0"/>
              <a:t>] := </a:t>
            </a:r>
            <a:r>
              <a:rPr lang="ru-RU" sz="2400" dirty="0" err="1" smtClean="0"/>
              <a:t>n</a:t>
            </a:r>
            <a:r>
              <a:rPr lang="ru-RU" sz="2400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err="1" smtClean="0"/>
              <a:t>end</a:t>
            </a:r>
            <a:r>
              <a:rPr lang="ru-RU" sz="2400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Какой элемент массива будет иметь в результате максимальное значение?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1) A[1,1]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2) A[1,5]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3) A[5,1]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4) A[5,5]</a:t>
            </a: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Ответ </a:t>
            </a:r>
            <a:r>
              <a:rPr lang="en-US" sz="2400" smtClean="0"/>
              <a:t>3</a:t>
            </a: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Задача 1.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В программе описан одномерный целочисленный массив с индексами от 0 до 10. В приведенном ниже фрагменте программы массив сначала заполняется, а потом изменяется: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err="1" smtClean="0"/>
              <a:t>for</a:t>
            </a:r>
            <a:r>
              <a:rPr lang="ru-RU" sz="2400" dirty="0" smtClean="0"/>
              <a:t> </a:t>
            </a:r>
            <a:r>
              <a:rPr lang="ru-RU" sz="2400" dirty="0" err="1" smtClean="0"/>
              <a:t>i</a:t>
            </a:r>
            <a:r>
              <a:rPr lang="ru-RU" sz="2400" dirty="0" smtClean="0"/>
              <a:t> : = 0 </a:t>
            </a:r>
            <a:r>
              <a:rPr lang="ru-RU" sz="2400" dirty="0" err="1" smtClean="0"/>
              <a:t>to</a:t>
            </a:r>
            <a:r>
              <a:rPr lang="ru-RU" sz="2400" dirty="0" smtClean="0"/>
              <a:t> 10 </a:t>
            </a:r>
            <a:r>
              <a:rPr lang="ru-RU" sz="2400" dirty="0" err="1" smtClean="0"/>
              <a:t>do</a:t>
            </a: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A[</a:t>
            </a:r>
            <a:r>
              <a:rPr lang="ru-RU" sz="2400" dirty="0" err="1" smtClean="0"/>
              <a:t>i</a:t>
            </a:r>
            <a:r>
              <a:rPr lang="ru-RU" sz="2400" dirty="0" smtClean="0"/>
              <a:t>] : = </a:t>
            </a:r>
            <a:r>
              <a:rPr lang="ru-RU" sz="2400" dirty="0" err="1" smtClean="0"/>
              <a:t>i</a:t>
            </a:r>
            <a:r>
              <a:rPr lang="ru-RU" sz="2400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err="1" smtClean="0"/>
              <a:t>for</a:t>
            </a:r>
            <a:r>
              <a:rPr lang="ru-RU" sz="2400" dirty="0" smtClean="0"/>
              <a:t> </a:t>
            </a:r>
            <a:r>
              <a:rPr lang="ru-RU" sz="2400" dirty="0" err="1" smtClean="0"/>
              <a:t>i</a:t>
            </a:r>
            <a:r>
              <a:rPr lang="ru-RU" sz="2400" dirty="0" smtClean="0"/>
              <a:t> : = 1 </a:t>
            </a:r>
            <a:r>
              <a:rPr lang="ru-RU" sz="2400" dirty="0" err="1" smtClean="0"/>
              <a:t>to</a:t>
            </a:r>
            <a:r>
              <a:rPr lang="ru-RU" sz="2400" dirty="0" smtClean="0"/>
              <a:t> 11 </a:t>
            </a:r>
            <a:r>
              <a:rPr lang="ru-RU" sz="2400" dirty="0" err="1" smtClean="0"/>
              <a:t>do</a:t>
            </a: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A[i-1] : = A[11-i];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Чему будут равны элементы этого массива?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1) 10 9 8 7 6 5 4 3 2 1 0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2) 11 10 9 8 7 6 5 4 3 2 1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3) 10 9 8 7 6 5 6 7 8 9 10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4) 11 10 9 8 7 6 7 8 9 10 11</a:t>
            </a:r>
            <a:endParaRPr lang="ru-RU" sz="24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Задача 1.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400" u="sng" dirty="0" smtClean="0"/>
              <a:t>Решение. </a:t>
            </a:r>
            <a:endParaRPr lang="en-US" sz="2400" u="sng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err="1" smtClean="0"/>
              <a:t>for</a:t>
            </a:r>
            <a:r>
              <a:rPr lang="ru-RU" sz="2400" dirty="0" smtClean="0"/>
              <a:t> </a:t>
            </a:r>
            <a:r>
              <a:rPr lang="ru-RU" sz="2400" dirty="0" err="1" smtClean="0"/>
              <a:t>i</a:t>
            </a:r>
            <a:r>
              <a:rPr lang="ru-RU" sz="2400" dirty="0" smtClean="0"/>
              <a:t> : = 0 </a:t>
            </a:r>
            <a:r>
              <a:rPr lang="ru-RU" sz="2400" dirty="0" err="1" smtClean="0"/>
              <a:t>to</a:t>
            </a:r>
            <a:r>
              <a:rPr lang="ru-RU" sz="2400" dirty="0" smtClean="0"/>
              <a:t> 10 </a:t>
            </a:r>
            <a:r>
              <a:rPr lang="ru-RU" sz="2400" dirty="0" err="1" smtClean="0"/>
              <a:t>do</a:t>
            </a:r>
            <a:r>
              <a:rPr lang="en-US" sz="2400" dirty="0" smtClean="0"/>
              <a:t> </a:t>
            </a:r>
            <a:r>
              <a:rPr lang="ru-RU" sz="2400" dirty="0" smtClean="0"/>
              <a:t>A[</a:t>
            </a:r>
            <a:r>
              <a:rPr lang="ru-RU" sz="2400" dirty="0" err="1" smtClean="0"/>
              <a:t>i</a:t>
            </a:r>
            <a:r>
              <a:rPr lang="ru-RU" sz="2400" dirty="0" smtClean="0"/>
              <a:t>] : = </a:t>
            </a:r>
            <a:r>
              <a:rPr lang="ru-RU" sz="2400" dirty="0" err="1" smtClean="0"/>
              <a:t>i</a:t>
            </a:r>
            <a:r>
              <a:rPr lang="ru-RU" sz="2400" dirty="0" smtClean="0"/>
              <a:t>;</a:t>
            </a:r>
            <a:r>
              <a:rPr lang="en-US" sz="2400" dirty="0" smtClean="0"/>
              <a:t> -</a:t>
            </a:r>
            <a:r>
              <a:rPr lang="ru-RU" sz="2400" dirty="0" smtClean="0"/>
              <a:t>элементы массива равны соответственно:</a:t>
            </a: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A[0]=0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A[1]=1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…………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A[10]=10</a:t>
            </a: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err="1" smtClean="0"/>
              <a:t>for</a:t>
            </a:r>
            <a:r>
              <a:rPr lang="ru-RU" sz="2400" dirty="0" smtClean="0"/>
              <a:t> </a:t>
            </a:r>
            <a:r>
              <a:rPr lang="ru-RU" sz="2400" dirty="0" err="1" smtClean="0"/>
              <a:t>i</a:t>
            </a:r>
            <a:r>
              <a:rPr lang="ru-RU" sz="2400" dirty="0" smtClean="0"/>
              <a:t> : = 1 </a:t>
            </a:r>
            <a:r>
              <a:rPr lang="ru-RU" sz="2400" dirty="0" err="1" smtClean="0"/>
              <a:t>to</a:t>
            </a:r>
            <a:r>
              <a:rPr lang="ru-RU" sz="2400" dirty="0" smtClean="0"/>
              <a:t> 11 </a:t>
            </a:r>
            <a:r>
              <a:rPr lang="ru-RU" sz="2400" dirty="0" err="1" smtClean="0"/>
              <a:t>do</a:t>
            </a:r>
            <a:r>
              <a:rPr lang="en-US" sz="2400" dirty="0" smtClean="0"/>
              <a:t> </a:t>
            </a:r>
            <a:r>
              <a:rPr lang="ru-RU" sz="2400" dirty="0" smtClean="0"/>
              <a:t>A[i-1</a:t>
            </a:r>
            <a:r>
              <a:rPr lang="ru-RU" sz="2400" dirty="0" smtClean="0"/>
              <a:t>] : = A[11-i</a:t>
            </a:r>
            <a:r>
              <a:rPr lang="ru-RU" sz="2400" dirty="0" smtClean="0"/>
              <a:t>];</a:t>
            </a:r>
            <a:r>
              <a:rPr lang="en-US" sz="2400" dirty="0" smtClean="0"/>
              <a:t> -</a:t>
            </a:r>
            <a:r>
              <a:rPr lang="ru-RU" sz="2400" dirty="0" smtClean="0"/>
              <a:t>элементы массива равны соответственно</a:t>
            </a:r>
            <a:r>
              <a:rPr lang="ru-RU" sz="2400" dirty="0" smtClean="0"/>
              <a:t>:</a:t>
            </a: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Ответ </a:t>
            </a:r>
            <a:r>
              <a:rPr lang="en-US" sz="2400" dirty="0" smtClean="0"/>
              <a:t>3</a:t>
            </a:r>
            <a:endParaRPr lang="ru-RU" sz="24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000100" y="3929066"/>
          <a:ext cx="428628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3140"/>
                <a:gridCol w="2143140"/>
              </a:tblGrid>
              <a:tr h="2000264">
                <a:tc>
                  <a:txBody>
                    <a:bodyPr/>
                    <a:lstStyle/>
                    <a:p>
                      <a:pPr marL="0" indent="0">
                        <a:spcBef>
                          <a:spcPts val="0"/>
                        </a:spcBef>
                        <a:buNone/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A[0]:=A[10]=10 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buNone/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A[1]:=A[9]=9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buNone/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A[2]:=A[8]=8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buNone/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A[3]:=A[7]=7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buNone/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A[4]:=A[6]=6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buNone/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A[5]:=A[5]=5</a:t>
                      </a:r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spcBef>
                          <a:spcPts val="0"/>
                        </a:spcBef>
                        <a:buNone/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A[6]:=A[4]=6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buNone/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A[7]:=A[3]=7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buNone/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A[8]:=A[2]=8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buNone/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A[9]:=A[1]=9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buNone/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A[10]:=A[0]=10</a:t>
                      </a:r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Задача 2.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Дан фрагмент программы, обрабатывающей двухмерный массив </a:t>
            </a:r>
            <a:r>
              <a:rPr lang="en-US" sz="2400" dirty="0" smtClean="0"/>
              <a:t>A[1..5,1..4]: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k</a:t>
            </a:r>
            <a:r>
              <a:rPr lang="en-US" sz="2400" dirty="0" smtClean="0"/>
              <a:t>:=4;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for m:=1 to 4 do begin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k:=k+1;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for n:=1 to 5 do begin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k:=m-k;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A[</a:t>
            </a:r>
            <a:r>
              <a:rPr lang="en-US" sz="2400" dirty="0" err="1" smtClean="0"/>
              <a:t>n,m</a:t>
            </a:r>
            <a:r>
              <a:rPr lang="en-US" sz="2400" dirty="0" smtClean="0"/>
              <a:t>]:=n*</a:t>
            </a:r>
            <a:r>
              <a:rPr lang="en-US" sz="2400" dirty="0" err="1" smtClean="0"/>
              <a:t>n+m</a:t>
            </a:r>
            <a:r>
              <a:rPr lang="en-US" sz="2400" dirty="0" smtClean="0"/>
              <a:t>*m-2*k;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end;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end;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 </a:t>
            </a:r>
            <a:r>
              <a:rPr lang="ru-RU" sz="2400" dirty="0" smtClean="0"/>
              <a:t>Чему </a:t>
            </a:r>
            <a:r>
              <a:rPr lang="ru-RU" sz="2400" dirty="0" smtClean="0"/>
              <a:t>будет равно значение </a:t>
            </a:r>
            <a:r>
              <a:rPr lang="en-US" sz="2400" dirty="0" smtClean="0"/>
              <a:t>A[3,1]?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1) 18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2) 19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3) 20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4) 21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Задача 2.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400" u="sng" dirty="0" smtClean="0"/>
              <a:t>Решение. </a:t>
            </a:r>
            <a:endParaRPr lang="en-US" sz="2400" u="sng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k:=</a:t>
            </a:r>
            <a:r>
              <a:rPr lang="en-US" sz="2400" dirty="0" smtClean="0"/>
              <a:t>4;</a:t>
            </a: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for </a:t>
            </a:r>
            <a:r>
              <a:rPr lang="en-US" sz="2400" dirty="0" smtClean="0"/>
              <a:t>m:=1 to 4 do </a:t>
            </a:r>
            <a:r>
              <a:rPr lang="en-US" sz="2400" dirty="0" smtClean="0"/>
              <a:t>begin</a:t>
            </a: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k</a:t>
            </a:r>
            <a:r>
              <a:rPr lang="en-US" sz="2400" dirty="0" smtClean="0"/>
              <a:t>:=</a:t>
            </a:r>
            <a:r>
              <a:rPr lang="en-US" sz="2400" dirty="0" smtClean="0"/>
              <a:t>k+1;</a:t>
            </a: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for </a:t>
            </a:r>
            <a:r>
              <a:rPr lang="en-US" sz="2400" dirty="0" smtClean="0"/>
              <a:t>n:=1 to 5 do </a:t>
            </a:r>
            <a:r>
              <a:rPr lang="en-US" sz="2400" dirty="0" smtClean="0"/>
              <a:t>begin</a:t>
            </a: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k</a:t>
            </a:r>
            <a:r>
              <a:rPr lang="en-US" sz="2400" dirty="0" smtClean="0"/>
              <a:t>:=</a:t>
            </a:r>
            <a:r>
              <a:rPr lang="en-US" sz="2400" dirty="0" smtClean="0"/>
              <a:t>m-k;</a:t>
            </a: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A[</a:t>
            </a:r>
            <a:r>
              <a:rPr lang="en-US" sz="2400" dirty="0" err="1" smtClean="0"/>
              <a:t>n,m</a:t>
            </a:r>
            <a:r>
              <a:rPr lang="en-US" sz="2400" dirty="0" smtClean="0"/>
              <a:t>]:=</a:t>
            </a:r>
            <a:r>
              <a:rPr lang="en-US" sz="2400" dirty="0" smtClean="0"/>
              <a:t>n*</a:t>
            </a:r>
            <a:r>
              <a:rPr lang="en-US" sz="2400" dirty="0" err="1" smtClean="0"/>
              <a:t>n+m</a:t>
            </a:r>
            <a:r>
              <a:rPr lang="en-US" sz="2400" dirty="0" smtClean="0"/>
              <a:t>*m-2*k;</a:t>
            </a: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e</a:t>
            </a:r>
            <a:r>
              <a:rPr lang="en-US" sz="2400" dirty="0" smtClean="0"/>
              <a:t>nd;</a:t>
            </a: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end;</a:t>
            </a: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Составим таблицу:</a:t>
            </a: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Отв</a:t>
            </a:r>
            <a:r>
              <a:rPr lang="ru-RU" sz="2400" dirty="0" smtClean="0"/>
              <a:t>ет 1</a:t>
            </a:r>
            <a:endParaRPr lang="ru-RU" sz="2400" dirty="0" smtClean="0"/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1000100" y="4357694"/>
          <a:ext cx="7929618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2942"/>
                <a:gridCol w="500066"/>
                <a:gridCol w="1071570"/>
                <a:gridCol w="500066"/>
                <a:gridCol w="1143008"/>
                <a:gridCol w="4071966"/>
              </a:tblGrid>
              <a:tr h="314327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Шаг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M=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K=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N=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K=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A[</a:t>
                      </a:r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n,m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]=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4327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4+1=5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1-5=-4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A[1,1]=1*1+1*1-2*(-4)=10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4327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1-(-4)=5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A[2,1]=2*2+1*1-2*(5)=-5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4327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1-5=-4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A[3,1]=3*3+1*1-2*(-4)=18</a:t>
                      </a:r>
                      <a:endParaRPr lang="ru-RU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4327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1-(-3)=4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A[4,1]=4*4+1*1-2*(4)=8</a:t>
                      </a:r>
                      <a:endParaRPr lang="ru-RU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Задача 3.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000" dirty="0" smtClean="0"/>
              <a:t>В программе описан одномерный целочисленный массив с индексами от 0 до 12. Ниже представлен записанный на разных языках программирования фрагмент одной и той же программы, обрабатывающей данный массив: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err="1" smtClean="0"/>
              <a:t>s</a:t>
            </a:r>
            <a:r>
              <a:rPr lang="ru-RU" sz="2000" dirty="0" smtClean="0"/>
              <a:t> </a:t>
            </a:r>
            <a:r>
              <a:rPr lang="ru-RU" sz="2000" dirty="0" smtClean="0"/>
              <a:t>:=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err="1" smtClean="0"/>
              <a:t>n</a:t>
            </a:r>
            <a:r>
              <a:rPr lang="ru-RU" sz="2000" dirty="0" smtClean="0"/>
              <a:t> := 12;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err="1" smtClean="0"/>
              <a:t>for</a:t>
            </a:r>
            <a:r>
              <a:rPr lang="ru-RU" sz="2000" dirty="0" smtClean="0"/>
              <a:t> i:=0 </a:t>
            </a:r>
            <a:r>
              <a:rPr lang="ru-RU" sz="2000" dirty="0" err="1" smtClean="0"/>
              <a:t>to</a:t>
            </a:r>
            <a:r>
              <a:rPr lang="ru-RU" sz="2000" dirty="0" smtClean="0"/>
              <a:t> </a:t>
            </a:r>
            <a:r>
              <a:rPr lang="ru-RU" sz="2000" dirty="0" err="1" smtClean="0"/>
              <a:t>n</a:t>
            </a:r>
            <a:r>
              <a:rPr lang="ru-RU" sz="2000" dirty="0" smtClean="0"/>
              <a:t> </a:t>
            </a:r>
            <a:r>
              <a:rPr lang="ru-RU" sz="2000" dirty="0" err="1" smtClean="0"/>
              <a:t>do</a:t>
            </a:r>
            <a:r>
              <a:rPr lang="ru-RU" sz="2000" dirty="0" smtClean="0"/>
              <a:t> </a:t>
            </a:r>
            <a:r>
              <a:rPr lang="ru-RU" sz="2000" dirty="0" err="1" smtClean="0"/>
              <a:t>begin</a:t>
            </a:r>
            <a:endParaRPr lang="ru-RU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err="1" smtClean="0"/>
              <a:t>if</a:t>
            </a:r>
            <a:r>
              <a:rPr lang="ru-RU" sz="2000" dirty="0" smtClean="0"/>
              <a:t> A[</a:t>
            </a:r>
            <a:r>
              <a:rPr lang="ru-RU" sz="2000" dirty="0" err="1" smtClean="0"/>
              <a:t>n</a:t>
            </a:r>
            <a:r>
              <a:rPr lang="ru-RU" sz="2000" dirty="0" smtClean="0"/>
              <a:t>–</a:t>
            </a:r>
            <a:r>
              <a:rPr lang="ru-RU" sz="2000" dirty="0" err="1" smtClean="0"/>
              <a:t>i</a:t>
            </a:r>
            <a:r>
              <a:rPr lang="ru-RU" sz="2000" dirty="0" smtClean="0"/>
              <a:t>] – A[</a:t>
            </a:r>
            <a:r>
              <a:rPr lang="ru-RU" sz="2000" dirty="0" err="1" smtClean="0"/>
              <a:t>i</a:t>
            </a:r>
            <a:r>
              <a:rPr lang="ru-RU" sz="2000" dirty="0" smtClean="0"/>
              <a:t>] = A[</a:t>
            </a:r>
            <a:r>
              <a:rPr lang="ru-RU" sz="2000" dirty="0" err="1" smtClean="0"/>
              <a:t>i</a:t>
            </a:r>
            <a:r>
              <a:rPr lang="ru-RU" sz="2000" dirty="0" smtClean="0"/>
              <a:t>] </a:t>
            </a:r>
            <a:r>
              <a:rPr lang="ru-RU" sz="2000" dirty="0" err="1" smtClean="0"/>
              <a:t>then</a:t>
            </a:r>
            <a:endParaRPr lang="ru-RU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/>
              <a:t>s:=s+3*A[i];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err="1" smtClean="0"/>
              <a:t>end</a:t>
            </a:r>
            <a:r>
              <a:rPr lang="ru-RU" sz="2000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/>
              <a:t>В начале выполнения этого фрагмента в массиве находились числа 0, 2, 4, 6, 8, 10, 12, 14, 16, 18, 20, 22, 24 т. е. A[0] = 0, A[1] = 2 и т. д. Чему будет равно значение переменной </a:t>
            </a:r>
            <a:r>
              <a:rPr lang="ru-RU" sz="2000" dirty="0" err="1" smtClean="0"/>
              <a:t>s</a:t>
            </a:r>
            <a:r>
              <a:rPr lang="ru-RU" sz="2000" dirty="0" smtClean="0"/>
              <a:t> после выполнения данной программы?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/>
              <a:t>1) 12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/>
              <a:t>2) 24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/>
              <a:t>3) 30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/>
              <a:t>4) 156 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b="1" i="1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Тогда </a:t>
            </a:r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Задача 3.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400" u="sng" dirty="0" smtClean="0"/>
              <a:t>Решение.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Алгоритм вычисляет разницу между двумя элементами </a:t>
            </a:r>
            <a:r>
              <a:rPr lang="ru-RU" sz="2400" dirty="0" smtClean="0"/>
              <a:t> </a:t>
            </a:r>
            <a:r>
              <a:rPr lang="ru-RU" sz="2400" dirty="0" smtClean="0"/>
              <a:t>- последним и первым, затем предпоследний и второй и так далее. Если разница совпадает со значением текущего элемента </a:t>
            </a:r>
            <a:r>
              <a:rPr lang="en-US" sz="2400" dirty="0" smtClean="0"/>
              <a:t>A[</a:t>
            </a:r>
            <a:r>
              <a:rPr lang="en-US" sz="2400" dirty="0" err="1" smtClean="0"/>
              <a:t>i</a:t>
            </a:r>
            <a:r>
              <a:rPr lang="en-US" sz="2400" dirty="0" smtClean="0"/>
              <a:t>]</a:t>
            </a:r>
            <a:r>
              <a:rPr lang="ru-RU" sz="2400" dirty="0" smtClean="0"/>
              <a:t>, то  переменная </a:t>
            </a:r>
            <a:r>
              <a:rPr lang="en-US" sz="2400" dirty="0" smtClean="0"/>
              <a:t>S </a:t>
            </a:r>
            <a:r>
              <a:rPr lang="ru-RU" sz="2400" dirty="0" smtClean="0"/>
              <a:t>меняется по правилу: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s:=s+3*A[i];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Если найти все такие разницы, то окажется, что только </a:t>
            </a:r>
            <a:r>
              <a:rPr lang="en-US" sz="2400" dirty="0" smtClean="0"/>
              <a:t>A[12-</a:t>
            </a:r>
            <a:r>
              <a:rPr lang="ru-RU" sz="2400" dirty="0" smtClean="0"/>
              <a:t>4</a:t>
            </a:r>
            <a:r>
              <a:rPr lang="en-US" sz="2400" dirty="0" smtClean="0"/>
              <a:t>]-A[</a:t>
            </a:r>
            <a:r>
              <a:rPr lang="ru-RU" sz="2400" dirty="0" smtClean="0"/>
              <a:t>4</a:t>
            </a:r>
            <a:r>
              <a:rPr lang="en-US" sz="2400" dirty="0" smtClean="0"/>
              <a:t>]=A[</a:t>
            </a:r>
            <a:r>
              <a:rPr lang="ru-RU" sz="2400" dirty="0" smtClean="0"/>
              <a:t>4</a:t>
            </a:r>
            <a:r>
              <a:rPr lang="en-US" sz="2400" dirty="0" smtClean="0"/>
              <a:t>]</a:t>
            </a:r>
            <a:r>
              <a:rPr lang="ru-RU" sz="2400" dirty="0" smtClean="0"/>
              <a:t>, то есть условие соблюдается лишь при </a:t>
            </a:r>
            <a:r>
              <a:rPr lang="en-US" sz="2400" dirty="0" err="1" smtClean="0"/>
              <a:t>i</a:t>
            </a:r>
            <a:r>
              <a:rPr lang="en-US" sz="2400" dirty="0" smtClean="0"/>
              <a:t>=4.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16-8=8.</a:t>
            </a: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Тогда </a:t>
            </a:r>
            <a:r>
              <a:rPr lang="en-US" sz="2400" dirty="0" smtClean="0"/>
              <a:t>S </a:t>
            </a:r>
            <a:r>
              <a:rPr lang="ru-RU" sz="2400" dirty="0" smtClean="0"/>
              <a:t>будет равно: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S:=0+3*8=24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Ответ 2</a:t>
            </a: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0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0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/>
              <a:t> 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b="1" i="1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Вопросы.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000" dirty="0" smtClean="0"/>
              <a:t>Ниже приведён фрагмент программы, записанный на четырёх языках программирования.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/>
              <a:t>Массив </a:t>
            </a:r>
            <a:r>
              <a:rPr lang="ru-RU" sz="2000" dirty="0" smtClean="0"/>
              <a:t>А одномерный; в программе рассматривается его фрагмент, соответствующий значениям индекса от 1 до </a:t>
            </a:r>
            <a:r>
              <a:rPr lang="ru-RU" sz="2000" dirty="0" err="1" smtClean="0"/>
              <a:t>n</a:t>
            </a:r>
            <a:r>
              <a:rPr lang="ru-RU" sz="2000" dirty="0" smtClean="0"/>
              <a:t>.</a:t>
            </a:r>
            <a:endParaRPr lang="ru-RU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j := 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for </a:t>
            </a:r>
            <a:r>
              <a:rPr lang="en-US" sz="2000" dirty="0" err="1" smtClean="0"/>
              <a:t>i</a:t>
            </a:r>
            <a:r>
              <a:rPr lang="en-US" sz="2000" dirty="0" smtClean="0"/>
              <a:t> := 1 to n do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begin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if A[</a:t>
            </a:r>
            <a:r>
              <a:rPr lang="en-US" sz="2000" dirty="0" err="1" smtClean="0"/>
              <a:t>i</a:t>
            </a:r>
            <a:r>
              <a:rPr lang="en-US" sz="2000" dirty="0" smtClean="0"/>
              <a:t>] &lt; A[j] then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j := </a:t>
            </a:r>
            <a:r>
              <a:rPr lang="en-US" sz="2000" dirty="0" err="1" smtClean="0"/>
              <a:t>i</a:t>
            </a:r>
            <a:endParaRPr lang="en-US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end;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s := j;</a:t>
            </a:r>
            <a:endParaRPr lang="ru-RU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/>
              <a:t>Чему будет равно значение переменной </a:t>
            </a:r>
            <a:r>
              <a:rPr lang="ru-RU" sz="2000" dirty="0" err="1" smtClean="0"/>
              <a:t>s</a:t>
            </a:r>
            <a:r>
              <a:rPr lang="ru-RU" sz="2000" dirty="0" smtClean="0"/>
              <a:t> после выполнения данного фрагмента программы?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/>
              <a:t>1) индексу минимального элемента в массиве А (наименьшему из таких индексов, если минимальных элементов несколько)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/>
              <a:t>2) минимальному элементу в массиве А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/>
              <a:t>3) количеству элементов, равных минимальному в массиве А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/>
              <a:t>4) индексу минимального элемента в массиве А (наибольшему из таких индексов, если минимальных элементов несколько)</a:t>
            </a: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40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Вопросы.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Значения элементов двумерного массива А размером 5x5 задаются с помощью вложенного цикла в представленном фрагменте программы: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err="1" smtClean="0"/>
              <a:t>for</a:t>
            </a:r>
            <a:r>
              <a:rPr lang="ru-RU" sz="2400" dirty="0" smtClean="0"/>
              <a:t> i:=1 </a:t>
            </a:r>
            <a:r>
              <a:rPr lang="ru-RU" sz="2400" dirty="0" err="1" smtClean="0"/>
              <a:t>tо</a:t>
            </a:r>
            <a:r>
              <a:rPr lang="ru-RU" sz="2400" dirty="0" smtClean="0"/>
              <a:t> 5 </a:t>
            </a:r>
            <a:r>
              <a:rPr lang="ru-RU" sz="2400" dirty="0" err="1" smtClean="0"/>
              <a:t>do</a:t>
            </a: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err="1" smtClean="0"/>
              <a:t>for</a:t>
            </a:r>
            <a:r>
              <a:rPr lang="ru-RU" sz="2400" dirty="0" smtClean="0"/>
              <a:t> j:=1 </a:t>
            </a:r>
            <a:r>
              <a:rPr lang="ru-RU" sz="2400" dirty="0" err="1" smtClean="0"/>
              <a:t>tо</a:t>
            </a:r>
            <a:r>
              <a:rPr lang="ru-RU" sz="2400" dirty="0" smtClean="0"/>
              <a:t> 5 </a:t>
            </a:r>
            <a:r>
              <a:rPr lang="ru-RU" sz="2400" dirty="0" err="1" smtClean="0"/>
              <a:t>do</a:t>
            </a:r>
            <a:r>
              <a:rPr lang="ru-RU" sz="2400" dirty="0" smtClean="0"/>
              <a:t> </a:t>
            </a:r>
            <a:r>
              <a:rPr lang="ru-RU" sz="2400" dirty="0" err="1" smtClean="0"/>
              <a:t>begin</a:t>
            </a: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A[</a:t>
            </a:r>
            <a:r>
              <a:rPr lang="ru-RU" sz="2400" dirty="0" err="1" smtClean="0"/>
              <a:t>i,j</a:t>
            </a:r>
            <a:r>
              <a:rPr lang="ru-RU" sz="2400" dirty="0" smtClean="0"/>
              <a:t>] := </a:t>
            </a:r>
            <a:r>
              <a:rPr lang="ru-RU" sz="2400" dirty="0" err="1" smtClean="0"/>
              <a:t>i</a:t>
            </a:r>
            <a:r>
              <a:rPr lang="ru-RU" sz="2400" dirty="0" smtClean="0"/>
              <a:t>*</a:t>
            </a:r>
            <a:r>
              <a:rPr lang="ru-RU" sz="2400" dirty="0" err="1" smtClean="0"/>
              <a:t>j</a:t>
            </a:r>
            <a:r>
              <a:rPr lang="ru-RU" sz="2400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err="1" smtClean="0"/>
              <a:t>end</a:t>
            </a:r>
            <a:r>
              <a:rPr lang="ru-RU" sz="2400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Сколько </a:t>
            </a:r>
            <a:r>
              <a:rPr lang="ru-RU" sz="2400" dirty="0" smtClean="0"/>
              <a:t>элементов массива будут иметь значения больше 10?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1) 12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2) 8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3) 10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4) 4</a:t>
            </a: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Ответ </a:t>
            </a:r>
            <a:r>
              <a:rPr lang="ru-RU" sz="2400" dirty="0" smtClean="0"/>
              <a:t>2</a:t>
            </a: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1089</Words>
  <Application>Microsoft Office PowerPoint</Application>
  <PresentationFormat>Экран (4:3)</PresentationFormat>
  <Paragraphs>216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74</cp:revision>
  <dcterms:created xsi:type="dcterms:W3CDTF">2014-06-30T17:12:26Z</dcterms:created>
  <dcterms:modified xsi:type="dcterms:W3CDTF">2014-07-28T19:14:52Z</dcterms:modified>
</cp:coreProperties>
</file>