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1" r:id="rId10"/>
    <p:sldId id="263" r:id="rId11"/>
    <p:sldId id="262" r:id="rId12"/>
    <p:sldId id="264" r:id="rId13"/>
    <p:sldId id="269" r:id="rId14"/>
    <p:sldId id="265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авиД" initials="Д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2-13T19:31:23.670" idx="1">
    <p:pos x="2472" y="2360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E9B382-E00F-4451-862C-973ED87BC1F0}" type="datetimeFigureOut">
              <a:rPr lang="ru-RU" smtClean="0"/>
              <a:t>13.02.2013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187C7A-28ED-4FBB-AF7E-3A32D6BFF92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comments" Target="../comments/commen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Autofit/>
          </a:bodyPr>
          <a:lstStyle/>
          <a:p>
            <a:r>
              <a:rPr lang="ru-RU" sz="6600" smtClean="0"/>
              <a:t>Интерактивный метод в рамках ФГОС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16202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0"/>
            <a:ext cx="7910264" cy="5515168"/>
          </a:xfrm>
        </p:spPr>
        <p:txBody>
          <a:bodyPr/>
          <a:lstStyle/>
          <a:p>
            <a:r>
              <a:rPr lang="ru-RU" dirty="0" smtClean="0"/>
              <a:t>Ситуация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8586544" cy="2737892"/>
          </a:xfrm>
        </p:spPr>
        <p:txBody>
          <a:bodyPr/>
          <a:lstStyle/>
          <a:p>
            <a:pPr algn="ctr"/>
            <a:endParaRPr lang="ru-RU" dirty="0"/>
          </a:p>
          <a:p>
            <a:endParaRPr lang="ru-RU" dirty="0" smtClean="0"/>
          </a:p>
          <a:p>
            <a:pPr>
              <a:spcBef>
                <a:spcPct val="50000"/>
              </a:spcBef>
            </a:pPr>
            <a:r>
              <a:rPr lang="ru-RU" sz="2800" dirty="0" smtClean="0"/>
              <a:t>Найти все пары скрещивающихся прямых в кубе. </a:t>
            </a:r>
            <a:r>
              <a:rPr lang="ru-RU" sz="2800" u="sng" dirty="0" smtClean="0">
                <a:solidFill>
                  <a:srgbClr val="FF0000"/>
                </a:solidFill>
              </a:rPr>
              <a:t>Прямые- рёбра куба 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r>
              <a:rPr lang="ru-RU" sz="2800" dirty="0" smtClean="0"/>
              <a:t> Найти углы между ними.Ответ:</a:t>
            </a:r>
            <a:r>
              <a:rPr lang="ru-RU" sz="2800" b="1" dirty="0" smtClean="0">
                <a:solidFill>
                  <a:srgbClr val="FF3300"/>
                </a:solidFill>
              </a:rPr>
              <a:t>9</a:t>
            </a:r>
            <a:r>
              <a:rPr lang="en-US" sz="2800" b="1" dirty="0" smtClean="0">
                <a:solidFill>
                  <a:srgbClr val="FF3300"/>
                </a:solidFill>
              </a:rPr>
              <a:t>0</a:t>
            </a:r>
            <a:r>
              <a:rPr lang="en-US" sz="2800" b="1" baseline="30000" dirty="0" smtClean="0">
                <a:solidFill>
                  <a:srgbClr val="FF3300"/>
                </a:solidFill>
              </a:rPr>
              <a:t>o</a:t>
            </a:r>
            <a:r>
              <a:rPr lang="ru-RU" sz="2800" b="1" dirty="0">
                <a:solidFill>
                  <a:srgbClr val="FF3300"/>
                </a:solidFill>
              </a:rPr>
              <a:t>.</a:t>
            </a:r>
            <a:endParaRPr lang="ru-RU" sz="2800" b="1" baseline="30000" dirty="0">
              <a:solidFill>
                <a:srgbClr val="FF33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147" y="3358579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3719513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70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116632"/>
            <a:ext cx="7550224" cy="5398536"/>
          </a:xfrm>
        </p:spPr>
        <p:txBody>
          <a:bodyPr/>
          <a:lstStyle/>
          <a:p>
            <a:r>
              <a:rPr lang="ru-RU" dirty="0" smtClean="0"/>
              <a:t>Ситуация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614469" cy="5589240"/>
          </a:xfrm>
        </p:spPr>
        <p:txBody>
          <a:bodyPr/>
          <a:lstStyle/>
          <a:p>
            <a:r>
              <a:rPr lang="ru-RU" sz="2800" dirty="0" smtClean="0"/>
              <a:t>Найти все пары скрещивающихся прямых в кубе.  Одна </a:t>
            </a:r>
            <a:r>
              <a:rPr lang="ru-RU" sz="2800" u="sng" dirty="0" smtClean="0">
                <a:solidFill>
                  <a:srgbClr val="FF0000"/>
                </a:solidFill>
              </a:rPr>
              <a:t>прямая- ребро куба, другая-диагональ одной из граней.</a:t>
            </a:r>
            <a:r>
              <a:rPr lang="ru-RU" sz="2800" dirty="0" smtClean="0"/>
              <a:t> Найти углы между ними.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Ответ:</a:t>
            </a:r>
            <a:r>
              <a:rPr lang="ru-RU" sz="2800" dirty="0" smtClean="0">
                <a:solidFill>
                  <a:srgbClr val="FF3300"/>
                </a:solidFill>
              </a:rPr>
              <a:t>45</a:t>
            </a:r>
            <a:r>
              <a:rPr lang="en-US" sz="2800" baseline="30000" dirty="0" smtClean="0">
                <a:solidFill>
                  <a:srgbClr val="FF3300"/>
                </a:solidFill>
              </a:rPr>
              <a:t>o</a:t>
            </a:r>
            <a:r>
              <a:rPr lang="ru-RU" sz="2800" b="1" dirty="0">
                <a:solidFill>
                  <a:srgbClr val="FF3300"/>
                </a:solidFill>
              </a:rPr>
              <a:t>.</a:t>
            </a:r>
            <a:endParaRPr lang="ru-RU" sz="2800" b="1" baseline="30000" dirty="0">
              <a:solidFill>
                <a:srgbClr val="FF3300"/>
              </a:solidFill>
            </a:endParaRPr>
          </a:p>
          <a:p>
            <a:endParaRPr lang="ru-RU" sz="2800" dirty="0" smtClean="0"/>
          </a:p>
          <a:p>
            <a:endParaRPr lang="ru-RU" u="sng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200089"/>
            <a:ext cx="3150245" cy="2555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456" y="3725416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25416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43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7" cy="5398536"/>
          </a:xfrm>
        </p:spPr>
        <p:txBody>
          <a:bodyPr/>
          <a:lstStyle/>
          <a:p>
            <a:r>
              <a:rPr lang="ru-RU" dirty="0" smtClean="0"/>
              <a:t>Ситуация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sz="2800" dirty="0" smtClean="0"/>
          </a:p>
          <a:p>
            <a:r>
              <a:rPr lang="ru-RU" sz="2800" dirty="0" smtClean="0"/>
              <a:t>Найти все пары скрещивающихся прямых в кубе.  Одна </a:t>
            </a:r>
            <a:r>
              <a:rPr lang="ru-RU" sz="2800" u="sng" dirty="0" smtClean="0">
                <a:solidFill>
                  <a:srgbClr val="FF0000"/>
                </a:solidFill>
              </a:rPr>
              <a:t>прямая- ребро куба, другая-диагональ куба.</a:t>
            </a:r>
            <a:r>
              <a:rPr lang="ru-RU" sz="2800" dirty="0" smtClean="0"/>
              <a:t> Найти углы между ними.</a:t>
            </a:r>
          </a:p>
          <a:p>
            <a:r>
              <a:rPr lang="ru-RU" sz="2800" dirty="0" smtClean="0"/>
              <a:t>Ответ:</a:t>
            </a:r>
          </a:p>
          <a:p>
            <a:endParaRPr lang="ru-RU" u="sng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55" y="3746452"/>
            <a:ext cx="3657873" cy="296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798122"/>
            <a:ext cx="3600648" cy="291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813256"/>
              </p:ext>
            </p:extLst>
          </p:nvPr>
        </p:nvGraphicFramePr>
        <p:xfrm>
          <a:off x="2901020" y="2996953"/>
          <a:ext cx="1344993" cy="7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1663560" imgH="927000" progId="Equation.DSMT4">
                  <p:embed/>
                </p:oleObj>
              </mc:Choice>
              <mc:Fallback>
                <p:oleObj name="Equation" r:id="rId5" imgW="1663560" imgH="927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020" y="2996953"/>
                        <a:ext cx="1344993" cy="74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04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289" y="188640"/>
            <a:ext cx="7975512" cy="5326528"/>
          </a:xfrm>
        </p:spPr>
        <p:txBody>
          <a:bodyPr/>
          <a:lstStyle/>
          <a:p>
            <a:r>
              <a:rPr lang="ru-RU" dirty="0" smtClean="0"/>
              <a:t>Ситуация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3" y="980728"/>
            <a:ext cx="8182420" cy="3618736"/>
          </a:xfrm>
        </p:spPr>
        <p:txBody>
          <a:bodyPr/>
          <a:lstStyle/>
          <a:p>
            <a:endParaRPr lang="ru-RU" sz="2800" dirty="0" smtClean="0"/>
          </a:p>
          <a:p>
            <a:r>
              <a:rPr lang="ru-RU" sz="2800" dirty="0" smtClean="0"/>
              <a:t>Найти все пары скрещивающихся прямых в кубе.  </a:t>
            </a:r>
            <a:r>
              <a:rPr lang="ru-RU" sz="2800" u="sng" dirty="0" smtClean="0">
                <a:solidFill>
                  <a:srgbClr val="FF0000"/>
                </a:solidFill>
              </a:rPr>
              <a:t>Прямые – диагонали граней куба.</a:t>
            </a:r>
            <a:r>
              <a:rPr lang="ru-RU" sz="2800" dirty="0" smtClean="0"/>
              <a:t> Найти углы между ними.</a:t>
            </a:r>
          </a:p>
          <a:p>
            <a:r>
              <a:rPr lang="ru-RU" sz="2800" dirty="0" smtClean="0"/>
              <a:t>Ответ:</a:t>
            </a:r>
            <a:r>
              <a:rPr lang="ru-RU" sz="2800" dirty="0" smtClean="0">
                <a:solidFill>
                  <a:srgbClr val="FF0000"/>
                </a:solidFill>
              </a:rPr>
              <a:t>60</a:t>
            </a:r>
            <a:r>
              <a:rPr lang="en-US" sz="2800" baseline="30000" dirty="0" smtClean="0">
                <a:solidFill>
                  <a:srgbClr val="FF3300"/>
                </a:solidFill>
              </a:rPr>
              <a:t>o</a:t>
            </a:r>
            <a:r>
              <a:rPr lang="ru-RU" sz="2800" dirty="0" smtClean="0">
                <a:solidFill>
                  <a:srgbClr val="FF0000"/>
                </a:solidFill>
              </a:rPr>
              <a:t>;90</a:t>
            </a:r>
            <a:r>
              <a:rPr lang="en-US" sz="2800" baseline="30000" dirty="0" smtClean="0">
                <a:solidFill>
                  <a:srgbClr val="FF3300"/>
                </a:solidFill>
              </a:rPr>
              <a:t>o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</a:p>
          <a:p>
            <a:endParaRPr lang="ru-RU" u="sng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0776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678" y="380776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88" y="3855949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763888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029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188640"/>
            <a:ext cx="8710208" cy="6552728"/>
          </a:xfrm>
        </p:spPr>
        <p:txBody>
          <a:bodyPr/>
          <a:lstStyle/>
          <a:p>
            <a:r>
              <a:rPr lang="ru-RU" dirty="0" smtClean="0"/>
              <a:t>Ситуация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800" dirty="0" smtClean="0"/>
              <a:t>Найти все пары скрещивающихся прямых в кубе.  Одна </a:t>
            </a:r>
            <a:r>
              <a:rPr lang="ru-RU" sz="2800" u="sng" dirty="0" smtClean="0">
                <a:solidFill>
                  <a:srgbClr val="FF0000"/>
                </a:solidFill>
              </a:rPr>
              <a:t>прямая- диагональ грани, другая-диагональ куба.</a:t>
            </a:r>
            <a:r>
              <a:rPr lang="ru-RU" sz="2800" dirty="0" smtClean="0"/>
              <a:t> Найти углы между ними.</a:t>
            </a:r>
          </a:p>
          <a:p>
            <a:pPr>
              <a:spcBef>
                <a:spcPct val="50000"/>
              </a:spcBef>
            </a:pPr>
            <a:r>
              <a:rPr lang="ru-RU" sz="2800" dirty="0" smtClean="0"/>
              <a:t>Ответ</a:t>
            </a:r>
            <a:r>
              <a:rPr lang="ru-RU" sz="2800" b="1" dirty="0" smtClean="0">
                <a:solidFill>
                  <a:srgbClr val="FF3300"/>
                </a:solidFill>
              </a:rPr>
              <a:t>:90</a:t>
            </a:r>
            <a:r>
              <a:rPr lang="en-US" sz="2800" b="1" baseline="30000" dirty="0" smtClean="0">
                <a:solidFill>
                  <a:srgbClr val="FF3300"/>
                </a:solidFill>
              </a:rPr>
              <a:t>o</a:t>
            </a:r>
            <a:r>
              <a:rPr lang="ru-RU" sz="2800" b="1" dirty="0">
                <a:solidFill>
                  <a:srgbClr val="FF3300"/>
                </a:solidFill>
              </a:rPr>
              <a:t>.</a:t>
            </a:r>
            <a:endParaRPr lang="ru-RU" sz="2800" b="1" baseline="30000" dirty="0">
              <a:solidFill>
                <a:srgbClr val="FF3300"/>
              </a:solidFill>
            </a:endParaRPr>
          </a:p>
          <a:p>
            <a:endParaRPr lang="ru-RU" u="sng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8904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17032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72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188640"/>
            <a:ext cx="7550224" cy="5326528"/>
          </a:xfrm>
        </p:spPr>
        <p:txBody>
          <a:bodyPr/>
          <a:lstStyle/>
          <a:p>
            <a:pPr algn="ctr"/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484784"/>
            <a:ext cx="7200800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Чтобы знать путь, надо его пройти.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 smtClean="0"/>
              <a:t>Письменное оформление решения </a:t>
            </a:r>
          </a:p>
          <a:p>
            <a:pPr marL="0" indent="0" algn="ctr">
              <a:buNone/>
            </a:pPr>
            <a:r>
              <a:rPr lang="ru-RU" sz="3200" dirty="0" smtClean="0"/>
              <a:t> разобранных задач.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1894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136904" cy="3888432"/>
          </a:xfrm>
        </p:spPr>
        <p:txBody>
          <a:bodyPr/>
          <a:lstStyle/>
          <a:p>
            <a:pPr algn="ctr"/>
            <a:r>
              <a:rPr lang="ru-RU" sz="4800" dirty="0">
                <a:solidFill>
                  <a:srgbClr val="FF0000"/>
                </a:solidFill>
              </a:rPr>
              <a:t>ВСЕ ,ЧТО ХОЧЕШЬ, СКАЗАТЬ, СПРОСИ!</a:t>
            </a:r>
            <a:br>
              <a:rPr lang="ru-RU" sz="4800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5302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19256" cy="14450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модели урока с использованием интерактивного метода обучения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92500" lnSpcReduction="20000"/>
          </a:bodyPr>
          <a:lstStyle/>
          <a:p>
            <a:endParaRPr lang="ru-RU" b="1" dirty="0" smtClean="0"/>
          </a:p>
          <a:p>
            <a:endParaRPr lang="ru-RU" sz="3000" b="1" dirty="0"/>
          </a:p>
          <a:p>
            <a:r>
              <a:rPr lang="ru-RU" sz="3000" b="1" dirty="0" smtClean="0"/>
              <a:t>Класс </a:t>
            </a:r>
            <a:r>
              <a:rPr lang="ru-RU" sz="3000" dirty="0" smtClean="0"/>
              <a:t>: </a:t>
            </a:r>
            <a:r>
              <a:rPr lang="ru-RU" sz="3000" dirty="0" smtClean="0">
                <a:solidFill>
                  <a:srgbClr val="FF0000"/>
                </a:solidFill>
              </a:rPr>
              <a:t>10 в.</a:t>
            </a:r>
          </a:p>
          <a:p>
            <a:endParaRPr lang="ru-RU" sz="3000" dirty="0" smtClean="0"/>
          </a:p>
          <a:p>
            <a:r>
              <a:rPr lang="ru-RU" sz="3000" b="1" dirty="0" smtClean="0"/>
              <a:t>Тема:</a:t>
            </a:r>
            <a:r>
              <a:rPr lang="ru-RU" sz="3000" dirty="0" smtClean="0"/>
              <a:t>  </a:t>
            </a:r>
            <a:r>
              <a:rPr lang="ru-RU" sz="3000" dirty="0" smtClean="0">
                <a:solidFill>
                  <a:srgbClr val="FF0000"/>
                </a:solidFill>
              </a:rPr>
              <a:t>«Углы между скрещивающимися</a:t>
            </a:r>
          </a:p>
          <a:p>
            <a:r>
              <a:rPr lang="ru-RU" sz="3000" dirty="0" smtClean="0">
                <a:solidFill>
                  <a:srgbClr val="FF0000"/>
                </a:solidFill>
              </a:rPr>
              <a:t> прямыми в кубе».</a:t>
            </a:r>
          </a:p>
          <a:p>
            <a:endParaRPr lang="ru-RU" sz="3000" dirty="0" smtClean="0"/>
          </a:p>
          <a:p>
            <a:r>
              <a:rPr lang="ru-RU" sz="3000" b="1" dirty="0" smtClean="0"/>
              <a:t>Тип урока </a:t>
            </a:r>
            <a:r>
              <a:rPr lang="ru-RU" sz="3000" dirty="0" smtClean="0"/>
              <a:t>: </a:t>
            </a:r>
            <a:r>
              <a:rPr lang="ru-RU" sz="3000" dirty="0" smtClean="0">
                <a:solidFill>
                  <a:srgbClr val="FF0000"/>
                </a:solidFill>
              </a:rPr>
              <a:t>формирование умений и навыков.</a:t>
            </a:r>
            <a:endParaRPr lang="ru-RU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81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404664"/>
            <a:ext cx="5515015" cy="5110504"/>
          </a:xfrm>
        </p:spPr>
        <p:txBody>
          <a:bodyPr/>
          <a:lstStyle/>
          <a:p>
            <a:pPr algn="ctr"/>
            <a:r>
              <a:rPr lang="ru-RU" dirty="0" smtClean="0"/>
              <a:t>Цели 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280920" cy="496855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Дидактическая</a:t>
            </a:r>
            <a:r>
              <a:rPr lang="ru-RU" sz="2800" dirty="0" smtClean="0"/>
              <a:t>: </a:t>
            </a:r>
            <a:r>
              <a:rPr lang="ru-RU" sz="2800" dirty="0" smtClean="0">
                <a:solidFill>
                  <a:srgbClr val="FF0000"/>
                </a:solidFill>
              </a:rPr>
              <a:t>научить  находить и вычислять угол между скрещивающимися прямыми в кубе; вырабатывать пространственное воображение.</a:t>
            </a:r>
          </a:p>
          <a:p>
            <a:r>
              <a:rPr lang="ru-RU" sz="2800" b="1" dirty="0" smtClean="0"/>
              <a:t>Развивающая</a:t>
            </a:r>
            <a:r>
              <a:rPr lang="ru-RU" sz="2800" dirty="0" smtClean="0"/>
              <a:t>: </a:t>
            </a:r>
            <a:r>
              <a:rPr lang="ru-RU" sz="2800" dirty="0">
                <a:solidFill>
                  <a:srgbClr val="FF0000"/>
                </a:solidFill>
              </a:rPr>
              <a:t>а</a:t>
            </a:r>
            <a:r>
              <a:rPr lang="ru-RU" sz="2800" dirty="0" smtClean="0">
                <a:solidFill>
                  <a:srgbClr val="FF0000"/>
                </a:solidFill>
              </a:rPr>
              <a:t>ктивизировать познавательные способности</a:t>
            </a:r>
            <a:r>
              <a:rPr lang="ru-RU" sz="2800" dirty="0">
                <a:solidFill>
                  <a:srgbClr val="FF0000"/>
                </a:solidFill>
              </a:rPr>
              <a:t>,</a:t>
            </a:r>
            <a:r>
              <a:rPr lang="ru-RU" sz="2800" dirty="0" smtClean="0">
                <a:solidFill>
                  <a:srgbClr val="FF0000"/>
                </a:solidFill>
              </a:rPr>
              <a:t> вырабатывать  умение анализировать и сравнивать.</a:t>
            </a:r>
          </a:p>
          <a:p>
            <a:r>
              <a:rPr lang="ru-RU" sz="2800" b="1" dirty="0" smtClean="0"/>
              <a:t>Воспитательная: </a:t>
            </a:r>
            <a:r>
              <a:rPr lang="ru-RU" sz="2800" dirty="0" smtClean="0">
                <a:solidFill>
                  <a:srgbClr val="FF0000"/>
                </a:solidFill>
              </a:rPr>
              <a:t>прививать аккуратность и трудолюбие, приучать умению выслушивать других и умению общаться.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/>
          <a:lstStyle/>
          <a:p>
            <a:r>
              <a:rPr lang="ru-RU" dirty="0" smtClean="0"/>
              <a:t>Повторение-мать учения.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sz="quarter" idx="13"/>
          </p:nvPr>
        </p:nvSpPr>
        <p:spPr>
          <a:xfrm>
            <a:off x="323528" y="1556792"/>
            <a:ext cx="8568952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</a:t>
            </a:r>
            <a:r>
              <a:rPr lang="ru-RU" sz="3600" dirty="0" smtClean="0">
                <a:solidFill>
                  <a:srgbClr val="FF0000"/>
                </a:solidFill>
              </a:rPr>
              <a:t>1.Отвечают два-три ученика </a:t>
            </a:r>
            <a:r>
              <a:rPr lang="ru-RU" sz="3600" dirty="0">
                <a:solidFill>
                  <a:srgbClr val="FF0000"/>
                </a:solidFill>
              </a:rPr>
              <a:t>вслух.    </a:t>
            </a:r>
            <a:endParaRPr lang="ru-RU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   2.Отвечают друг- другу.</a:t>
            </a:r>
            <a:endParaRPr lang="ru-RU" sz="3600" dirty="0" smtClean="0"/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Результаты ответа оцениваются       учениками.    </a:t>
            </a:r>
          </a:p>
          <a:p>
            <a:pPr marL="0" indent="0" algn="ctr">
              <a:buNone/>
            </a:pPr>
            <a:r>
              <a:rPr lang="ru-RU" sz="3600" dirty="0" smtClean="0"/>
              <a:t> </a:t>
            </a:r>
          </a:p>
          <a:p>
            <a:pPr marL="0" indent="0" algn="ctr">
              <a:buNone/>
            </a:pPr>
            <a:r>
              <a:rPr lang="ru-RU" sz="3600" b="1" dirty="0" smtClean="0"/>
              <a:t>В повторении задействованы    все!!!</a:t>
            </a:r>
          </a:p>
        </p:txBody>
      </p:sp>
    </p:spTree>
    <p:extLst>
      <p:ext uri="{BB962C8B-B14F-4D97-AF65-F5344CB8AC3E}">
        <p14:creationId xmlns:p14="http://schemas.microsoft.com/office/powerpoint/2010/main" val="3314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Всё, что мы знаем о кубе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44824"/>
            <a:ext cx="8219256" cy="4281339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Дать определение куба.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Сформулировать основные свойства куба.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Вычислить длину диагонали грани.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Вычислить длину диагонали куба.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795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941568" cy="12870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Всё, что мы знаем про угол между двумя прямыми в пространстве.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576661"/>
            <a:ext cx="8219256" cy="4281339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Дать определение угла между двумя прямыми в пространстве. 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Дать определение угла между скрещивающимися прямыми.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Дать определение  перпендикулярности  прямых.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Сформулировать теорему о трёх перпендикулярах.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8741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116632"/>
            <a:ext cx="8126288" cy="5398536"/>
          </a:xfrm>
        </p:spPr>
        <p:txBody>
          <a:bodyPr/>
          <a:lstStyle/>
          <a:p>
            <a:r>
              <a:rPr lang="ru-RU" dirty="0" smtClean="0"/>
              <a:t>Ключ к решению задач.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196752"/>
            <a:ext cx="756084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Задача сводится к нахождению угла между пересекающимися прямыми, соответственно параллельные данным. </a:t>
            </a:r>
          </a:p>
          <a:p>
            <a:r>
              <a:rPr lang="ru-RU" sz="2800" b="1" dirty="0" smtClean="0"/>
              <a:t>Для этого параллельным переносом спроецировать скрещивающиеся прямые на одну плоскость. 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b="1" dirty="0" smtClean="0"/>
              <a:t>Для установления перпендикулярности </a:t>
            </a:r>
            <a:r>
              <a:rPr lang="ru-RU" sz="2800" dirty="0" smtClean="0">
                <a:solidFill>
                  <a:srgbClr val="FF0000"/>
                </a:solidFill>
              </a:rPr>
              <a:t>скрещивающихся прямых </a:t>
            </a:r>
            <a:r>
              <a:rPr lang="ru-RU" sz="2800" b="1" dirty="0" smtClean="0"/>
              <a:t>использовать теорему о трёх перпендикулярах.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24430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625070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АНАЛИЗ КОНКРЕТНЫХ СИТУАЦИЙ.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Работа в группах по четыре человека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492896"/>
            <a:ext cx="8507288" cy="4032447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4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315</TotalTime>
  <Words>372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Воздушный поток</vt:lpstr>
      <vt:lpstr>Equation</vt:lpstr>
      <vt:lpstr>Интерактивный метод в рамках ФГОС</vt:lpstr>
      <vt:lpstr>ВСЕ ,ЧТО ХОЧЕШЬ, СКАЗАТЬ, СПРОСИ! </vt:lpstr>
      <vt:lpstr>Пример модели урока с использованием интерактивного метода обучения </vt:lpstr>
      <vt:lpstr>Цели  урока:</vt:lpstr>
      <vt:lpstr>Повторение-мать учения.</vt:lpstr>
      <vt:lpstr>Всё, что мы знаем о кубе </vt:lpstr>
      <vt:lpstr>Всё, что мы знаем про угол между двумя прямыми в пространстве.  </vt:lpstr>
      <vt:lpstr>Ключ к решению задач.</vt:lpstr>
      <vt:lpstr>АНАЛИЗ КОНКРЕТНЫХ СИТУАЦИЙ.   Работа в группах по четыре человека </vt:lpstr>
      <vt:lpstr>Ситуация 1</vt:lpstr>
      <vt:lpstr>Ситуация 2</vt:lpstr>
      <vt:lpstr>Ситуация 3</vt:lpstr>
      <vt:lpstr>Ситуация 4</vt:lpstr>
      <vt:lpstr>Ситуация 5</vt:lpstr>
      <vt:lpstr>Домашнее задание.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Интерактивный метод в рамках ФГОС</dc:title>
  <dc:creator>ДавиД</dc:creator>
  <cp:lastModifiedBy>ДавиД</cp:lastModifiedBy>
  <cp:revision>35</cp:revision>
  <dcterms:created xsi:type="dcterms:W3CDTF">2013-02-12T11:35:14Z</dcterms:created>
  <dcterms:modified xsi:type="dcterms:W3CDTF">2013-02-13T15:31:29Z</dcterms:modified>
</cp:coreProperties>
</file>