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75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653C2-29B8-4C83-84F0-2EA9073CB9F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C8836-C3A2-4578-AE9D-A246A10DC4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C8836-C3A2-4578-AE9D-A246A10DC4C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3753B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35551-01EC-4DA8-B904-7CF61A3B50B1}" type="datetimeFigureOut">
              <a:rPr lang="ru-RU" smtClean="0"/>
              <a:pPr/>
              <a:t>14.02.2013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48684-2F73-4B24-9466-A490A88DBA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846640" cy="2547714"/>
          </a:xfrm>
        </p:spPr>
        <p:txBody>
          <a:bodyPr>
            <a:normAutofit/>
          </a:bodyPr>
          <a:lstStyle/>
          <a:p>
            <a:r>
              <a:rPr lang="ru-RU" sz="7200" dirty="0"/>
              <a:t>Русские земли под игом </a:t>
            </a:r>
            <a:r>
              <a:rPr lang="ru-RU" sz="7200" dirty="0" smtClean="0"/>
              <a:t>Золотой Орды</a:t>
            </a:r>
            <a:endParaRPr lang="ru-RU" sz="7200" dirty="0"/>
          </a:p>
        </p:txBody>
      </p:sp>
      <p:pic>
        <p:nvPicPr>
          <p:cNvPr id="16386" name="Picture 2" descr="http://content.foto.mail.ru/mail/andr_sh/_blogs/i-2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708920"/>
            <a:ext cx="5715000" cy="3867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Иго в Южной Руси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История Киевской земли в первое столетие после нашествия известна очень плохо. Как и в Северо-Восточной Руси там существовал институт баскаков и происходили набеги, самым разрушительный из которых отмечен на рубеже XIII—XIV вв. Спасаясь от монгольского насилия киевский митрополит переселился во Владимир. В 1320-х годах Киевская земля попала в зависимость от Великого княжества Литовского, однако в ней продолжали пребывать ханские баскаки. В результате победы </a:t>
            </a:r>
            <a:r>
              <a:rPr lang="ru-RU" dirty="0" err="1" smtClean="0"/>
              <a:t>Ольгерда</a:t>
            </a:r>
            <a:r>
              <a:rPr lang="ru-RU" dirty="0" smtClean="0"/>
              <a:t> над ордынцами в битве при Синих Водах в 1362 году с властью Орды в регионе было покончено. Черниговская земля подверглась сильному дроблению. На короткое время её центром </a:t>
            </a:r>
            <a:r>
              <a:rPr lang="ru-RU" dirty="0" err="1" smtClean="0"/>
              <a:t>сталоБрянское</a:t>
            </a:r>
            <a:r>
              <a:rPr lang="ru-RU" dirty="0" smtClean="0"/>
              <a:t> княжество, но в конце XIII века оно, предположительно при вмешательстве Орды, лишилось самостоятельности, став владением Смоленских князей. Окончательное утверждение литовского суверенитета над Смоленской и Брянской землями произошло во второй половине XIV века.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Иго в Северо-Восточной Руси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Autofit/>
          </a:bodyPr>
          <a:lstStyle/>
          <a:p>
            <a:r>
              <a:rPr lang="ru-RU" sz="1400" dirty="0" smtClean="0"/>
              <a:t>В 1243 году Ярослав Всеволодович был вызван в Орду и признан монголами старейшим среди всех русских князей («</a:t>
            </a:r>
            <a:r>
              <a:rPr lang="ru-RU" sz="1400" dirty="0" err="1" smtClean="0"/>
              <a:t>стареи</a:t>
            </a:r>
            <a:r>
              <a:rPr lang="ru-RU" sz="1400" dirty="0" smtClean="0"/>
              <a:t> всем князем в Русском </a:t>
            </a:r>
            <a:r>
              <a:rPr lang="ru-RU" sz="1400" dirty="0" err="1" smtClean="0"/>
              <a:t>языце</a:t>
            </a:r>
            <a:r>
              <a:rPr lang="ru-RU" sz="1400" dirty="0" smtClean="0"/>
              <a:t>»). </a:t>
            </a:r>
            <a:r>
              <a:rPr lang="ru-RU" sz="1400" dirty="0" smtClean="0"/>
              <a:t>Это было формальным актом признания зависимости Северо-Восточной Руси от монголов. Усилению позиций владимирских великих князей после монгольского нашествия наряду с этим способствовало и то, что они не участвовали в масштабной южнорусской междоусобице перед ним, что княжество вплоть до рубежа XIV—XV веков не имело общих границ с Великим Княжеством Литовским, осуществлявшим экспансию на русские </a:t>
            </a:r>
            <a:r>
              <a:rPr lang="ru-RU" sz="1400" dirty="0" smtClean="0"/>
              <a:t>земли. </a:t>
            </a:r>
            <a:r>
              <a:rPr lang="ru-RU" sz="1400" dirty="0" smtClean="0"/>
              <a:t>Регулярная эксплуатация земель великого владимирского княжения началась после переписи 1257 года. В 1259 году Александр Невский способствовал проведению переписи в </a:t>
            </a:r>
            <a:r>
              <a:rPr lang="ru-RU" sz="1400" dirty="0" err="1" smtClean="0"/>
              <a:t>неразорённом</a:t>
            </a:r>
            <a:r>
              <a:rPr lang="ru-RU" sz="1400" dirty="0" smtClean="0"/>
              <a:t> </a:t>
            </a:r>
            <a:r>
              <a:rPr lang="ru-RU" sz="1400" dirty="0" err="1" smtClean="0"/>
              <a:t>в</a:t>
            </a:r>
            <a:r>
              <a:rPr lang="ru-RU" sz="1400" dirty="0" smtClean="0"/>
              <a:t> ходе монгольского нашествия Новгороде, тем самым усилив в нём и собственные позиции.</a:t>
            </a:r>
          </a:p>
          <a:p>
            <a:r>
              <a:rPr lang="ru-RU" sz="1400" dirty="0" smtClean="0"/>
              <a:t>В 1262 году во Владимире, Суздале, Ростове, </a:t>
            </a:r>
            <a:r>
              <a:rPr lang="ru-RU" sz="1400" dirty="0" err="1" smtClean="0"/>
              <a:t>Переяславле</a:t>
            </a:r>
            <a:r>
              <a:rPr lang="ru-RU" sz="1400" dirty="0" smtClean="0"/>
              <a:t>, Ярославле и других городах были перебиты татарские сборщики дани. Карательный поход удалось предотвратить отправившемуся в Золотую Орду великому князю владимирскому Александру Невскому, но он умер по дороге домой в 1263 году.</a:t>
            </a:r>
          </a:p>
          <a:p>
            <a:r>
              <a:rPr lang="ru-RU" sz="1400" dirty="0" smtClean="0"/>
              <a:t>Александр Невский был последним князем, княжившим непосредственно во Владимире. После его смерти Северо-Восточная Русь распалась на дюжину фактически самостоятельных удельных княжеств:</a:t>
            </a:r>
          </a:p>
          <a:p>
            <a:r>
              <a:rPr lang="ru-RU" sz="1400" dirty="0" smtClean="0"/>
              <a:t>На территории Костромской области: Галичское и Костромское</a:t>
            </a:r>
          </a:p>
          <a:p>
            <a:r>
              <a:rPr lang="ru-RU" sz="1400" dirty="0" smtClean="0"/>
              <a:t>На территории Нижегородской области: Городецкое (создано под сына Александра Невского Андрея и в дальнейшем объединено с Суздальским княжеством),</a:t>
            </a:r>
          </a:p>
          <a:p>
            <a:r>
              <a:rPr lang="ru-RU" sz="1400" dirty="0" smtClean="0"/>
              <a:t>На территории Московской области: Дмитровское и Московское (создано в 1263 году под сына Александра Невского Даниила),</a:t>
            </a:r>
          </a:p>
          <a:p>
            <a:r>
              <a:rPr lang="ru-RU" sz="1400" dirty="0" smtClean="0"/>
              <a:t>На территории Ярославской области: </a:t>
            </a:r>
            <a:r>
              <a:rPr lang="ru-RU" sz="1400" dirty="0" err="1" smtClean="0"/>
              <a:t>Переяславское</a:t>
            </a:r>
            <a:r>
              <a:rPr lang="ru-RU" sz="1400" dirty="0" smtClean="0"/>
              <a:t>, Ростовское, </a:t>
            </a:r>
            <a:r>
              <a:rPr lang="ru-RU" sz="1400" dirty="0" err="1" smtClean="0"/>
              <a:t>Угличское</a:t>
            </a:r>
            <a:r>
              <a:rPr lang="ru-RU" sz="1400" dirty="0" smtClean="0"/>
              <a:t> и Ярославское.</a:t>
            </a:r>
          </a:p>
          <a:p>
            <a:r>
              <a:rPr lang="ru-RU" sz="1400" dirty="0" smtClean="0"/>
              <a:t>На территории Владимирской области: Стародубское и Суздальское,</a:t>
            </a:r>
          </a:p>
          <a:p>
            <a:r>
              <a:rPr lang="ru-RU" sz="1400" dirty="0" smtClean="0"/>
              <a:t>На территории Тверской области: Тверское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0"/>
            <a:ext cx="8229600" cy="4525963"/>
          </a:xfrm>
        </p:spPr>
        <p:txBody>
          <a:bodyPr>
            <a:noAutofit/>
          </a:bodyPr>
          <a:lstStyle/>
          <a:p>
            <a:r>
              <a:rPr lang="ru-RU" sz="1600" dirty="0" smtClean="0"/>
              <a:t>Один из удельных князей получал по ханскому ярлыку великое княжение Владимирское, которое обеспечивало ему перевес над остальными и давало формальное верховенство. Право на великое княжение закрепилось за потомством Ярослава Всеволодовича (потомки старшего брата Ярослава — Константина Всеволодовича правили в Ростове, Ярославле и Угличе и на великое княжение не претендовали). Фактически все великие князья непосредственно подчинялись ханам сначала Монгольской империи, а с 1266 года — Золотой Орды, самостоятельно собирали дань в своих владениях и переправляли её хану. Первым владимирским князем, не переехавшим в столицу, стал Ярослав Ярославич Тверской. При нём была основана Тверская епархия.</a:t>
            </a:r>
          </a:p>
          <a:p>
            <a:r>
              <a:rPr lang="ru-RU" sz="1600" dirty="0" smtClean="0"/>
              <a:t>В правление Дмитрия Александровича, когда претендентом на великое княжение выступил его младший брат Андрей, а союзником Дмитрия — обособившийся от </a:t>
            </a:r>
            <a:r>
              <a:rPr lang="ru-RU" sz="1600" dirty="0" err="1" smtClean="0"/>
              <a:t>сарайских</a:t>
            </a:r>
            <a:r>
              <a:rPr lang="ru-RU" sz="1600" dirty="0" smtClean="0"/>
              <a:t> ханов </a:t>
            </a:r>
            <a:r>
              <a:rPr lang="ru-RU" sz="1600" dirty="0" smtClean="0"/>
              <a:t>тёмник </a:t>
            </a:r>
            <a:r>
              <a:rPr lang="ru-RU" sz="1600" dirty="0" err="1" smtClean="0"/>
              <a:t>Ногай</a:t>
            </a:r>
            <a:r>
              <a:rPr lang="ru-RU" sz="1600" dirty="0" smtClean="0"/>
              <a:t>, произошло три новых разрушительных нашествия в 1281, 1282 и 1293 годах.</a:t>
            </a:r>
          </a:p>
          <a:p>
            <a:r>
              <a:rPr lang="ru-RU" sz="1600" dirty="0" smtClean="0"/>
              <a:t>В 1299 резиденция митрополита Всея Руси была перенесена во Владимир (перенос кафедры утверждён патриаршим собором 1354 года). После этого впервые в истории образовалась особая от митрополии всея Руси Галицкая митрополия, которая в составе Владимирской, </a:t>
            </a:r>
            <a:r>
              <a:rPr lang="ru-RU" sz="1600" dirty="0" err="1" smtClean="0"/>
              <a:t>Перемышльской</a:t>
            </a:r>
            <a:r>
              <a:rPr lang="ru-RU" sz="1600" dirty="0" smtClean="0"/>
              <a:t>, Луцкой, </a:t>
            </a:r>
            <a:r>
              <a:rPr lang="ru-RU" sz="1600" dirty="0" err="1" smtClean="0"/>
              <a:t>Туровской</a:t>
            </a:r>
            <a:r>
              <a:rPr lang="ru-RU" sz="1600" dirty="0" smtClean="0"/>
              <a:t> и Холмской епархий просуществовала с перерывами до 1347 года.</a:t>
            </a:r>
          </a:p>
          <a:p>
            <a:r>
              <a:rPr lang="ru-RU" sz="1600" dirty="0" smtClean="0"/>
              <a:t>В 1302 году </a:t>
            </a:r>
            <a:r>
              <a:rPr lang="ru-RU" sz="1600" dirty="0" err="1" smtClean="0"/>
              <a:t>Переяславль-Залесское</a:t>
            </a:r>
            <a:r>
              <a:rPr lang="ru-RU" sz="1600" dirty="0" smtClean="0"/>
              <a:t> княжество было завещано бездетным Иваном Дмитриевичем Даниилу Александровичу Московскому, но после получения ярлыка на великое владимирское Михаилом Тверским вошло в состав великого </a:t>
            </a:r>
            <a:r>
              <a:rPr lang="ru-RU" sz="1600" dirty="0" smtClean="0"/>
              <a:t>княжения. </a:t>
            </a:r>
            <a:r>
              <a:rPr lang="ru-RU" sz="1600" dirty="0" smtClean="0"/>
              <a:t>Михаил, первым из владимирских князей названных «князем всея Руси», силой привёл своих наместников в Новгород (временно) и одержал победу над Юрием Даниловичем Московским и ордынцами </a:t>
            </a:r>
            <a:r>
              <a:rPr lang="ru-RU" sz="1600" dirty="0" err="1" smtClean="0"/>
              <a:t>вБортеневской</a:t>
            </a:r>
            <a:r>
              <a:rPr lang="ru-RU" sz="1600" dirty="0" smtClean="0"/>
              <a:t> битве (1317), но вскоре был убит в Орде.</a:t>
            </a:r>
          </a:p>
          <a:p>
            <a:pPr>
              <a:buNone/>
            </a:pPr>
            <a:endParaRPr lang="ru-RU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Autofit/>
          </a:bodyPr>
          <a:lstStyle/>
          <a:p>
            <a:r>
              <a:rPr lang="ru-RU" sz="1600" dirty="0" smtClean="0"/>
              <a:t>Тверской князь Дмитрий Михайлович Грозные Очи убил Юрия Московского перед ханом (1325). В 1326 году митрополит всея Руси переехал из Владимира в Москву. После заключения Александром Михайловичем Тверским договора с Новгородом в 1327 году Тверь была разгромлена ордынцами, москвичами Ивана Даниловича </a:t>
            </a:r>
            <a:r>
              <a:rPr lang="ru-RU" sz="1600" dirty="0" err="1" smtClean="0"/>
              <a:t>Калиты</a:t>
            </a:r>
            <a:r>
              <a:rPr lang="ru-RU" sz="1600" dirty="0" smtClean="0"/>
              <a:t> и </a:t>
            </a:r>
            <a:r>
              <a:rPr lang="ru-RU" sz="1600" dirty="0" err="1" smtClean="0"/>
              <a:t>суздальцами</a:t>
            </a:r>
            <a:r>
              <a:rPr lang="ru-RU" sz="1600" dirty="0" smtClean="0"/>
              <a:t> Александра Васильевича.</a:t>
            </a:r>
          </a:p>
          <a:p>
            <a:r>
              <a:rPr lang="ru-RU" sz="1600" dirty="0" smtClean="0"/>
              <a:t>В 1341 году великое княжение владимирское было разделено: Нижний Новгород и Городец были переданы суздальским князьям, начавшим с тех пор титуловаться как «великие». После неудачной попытки Дмитрия </a:t>
            </a:r>
            <a:r>
              <a:rPr lang="ru-RU" sz="1600" dirty="0" smtClean="0"/>
              <a:t>Константиновича Суздальского </a:t>
            </a:r>
            <a:r>
              <a:rPr lang="ru-RU" sz="1600" dirty="0" smtClean="0"/>
              <a:t>утвердиться на великом княжении владимирском (1359—1363) оно постоянно принадлежало московским князьям, которые также стали титуловаться «великими».</a:t>
            </a:r>
          </a:p>
          <a:p>
            <a:r>
              <a:rPr lang="ru-RU" sz="1600" dirty="0" smtClean="0"/>
              <a:t>К правлению Дмитрия Ивановича Московского относятся неудачные попытки великого князя литовского </a:t>
            </a:r>
            <a:r>
              <a:rPr lang="ru-RU" sz="1600" dirty="0" err="1" smtClean="0"/>
              <a:t>Ольгерда</a:t>
            </a:r>
            <a:r>
              <a:rPr lang="ru-RU" sz="1600" dirty="0" smtClean="0"/>
              <a:t> взять Москву и Михаила Александровича Тверского — овладеть владимирским княжением. В 1383 году хан </a:t>
            </a:r>
            <a:r>
              <a:rPr lang="ru-RU" sz="1600" dirty="0" err="1" smtClean="0"/>
              <a:t>Тохтамыш</a:t>
            </a:r>
            <a:r>
              <a:rPr lang="ru-RU" sz="1600" dirty="0" smtClean="0"/>
              <a:t> признал владимирское княжение потомственным владением московских князей, одновременно санкционировав независимость Тверского великого княжества. В 1389 году Дмитрий Донской передал великое княжение своему </a:t>
            </a:r>
            <a:r>
              <a:rPr lang="ru-RU" sz="1600" dirty="0" smtClean="0"/>
              <a:t>сыну Василию</a:t>
            </a:r>
            <a:r>
              <a:rPr lang="ru-RU" sz="1600" dirty="0" smtClean="0"/>
              <a:t>, который 1392 году присоединил к своим владениям </a:t>
            </a:r>
            <a:r>
              <a:rPr lang="ru-RU" sz="1600" dirty="0" err="1" smtClean="0"/>
              <a:t>Нижегородско-Суздальское</a:t>
            </a:r>
            <a:r>
              <a:rPr lang="ru-RU" sz="1600" dirty="0" smtClean="0"/>
              <a:t> великое княжество.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/>
              <a:t>Последствия монголо-татарского ига для </a:t>
            </a:r>
            <a:r>
              <a:rPr lang="ru-RU" sz="1600" b="1" dirty="0" smtClean="0"/>
              <a:t>Руси</a:t>
            </a:r>
            <a:endParaRPr lang="ru-RU" sz="1600" dirty="0"/>
          </a:p>
          <a:p>
            <a:pPr lvl="0">
              <a:buNone/>
            </a:pPr>
            <a:r>
              <a:rPr lang="ru-RU" sz="1600" dirty="0" smtClean="0"/>
              <a:t>Ущерб экономическому, политическому, культурному развитию Руси.</a:t>
            </a:r>
          </a:p>
          <a:p>
            <a:pPr lvl="0">
              <a:buNone/>
            </a:pPr>
            <a:r>
              <a:rPr lang="ru-RU" sz="1600" dirty="0" smtClean="0"/>
              <a:t>Десятки тысяч </a:t>
            </a:r>
            <a:r>
              <a:rPr lang="ru-RU" sz="1600" dirty="0" smtClean="0"/>
              <a:t>погибли </a:t>
            </a:r>
            <a:r>
              <a:rPr lang="ru-RU" sz="1600" dirty="0" smtClean="0"/>
              <a:t>в битвах, угнаны в рабство.</a:t>
            </a:r>
          </a:p>
          <a:p>
            <a:pPr lvl="0">
              <a:buNone/>
            </a:pPr>
            <a:r>
              <a:rPr lang="ru-RU" sz="1600" dirty="0" smtClean="0"/>
              <a:t>Большая часть дохода </a:t>
            </a:r>
            <a:r>
              <a:rPr lang="ru-RU" sz="1600" dirty="0" smtClean="0"/>
              <a:t>отдана </a:t>
            </a:r>
            <a:r>
              <a:rPr lang="ru-RU" sz="1600" dirty="0" smtClean="0"/>
              <a:t>в виде дани в Орду</a:t>
            </a:r>
          </a:p>
          <a:p>
            <a:pPr lvl="0">
              <a:buNone/>
            </a:pPr>
            <a:r>
              <a:rPr lang="ru-RU" sz="1600" dirty="0" smtClean="0"/>
              <a:t>Пришли </a:t>
            </a:r>
            <a:r>
              <a:rPr lang="ru-RU" sz="1600" dirty="0"/>
              <a:t>в упадок старые земледельческие территории. 		</a:t>
            </a:r>
          </a:p>
          <a:p>
            <a:pPr lvl="0">
              <a:buNone/>
            </a:pPr>
            <a:r>
              <a:rPr lang="ru-RU" sz="1600" dirty="0"/>
              <a:t>Разорение городов</a:t>
            </a:r>
          </a:p>
          <a:p>
            <a:pPr lvl="0">
              <a:buNone/>
            </a:pPr>
            <a:r>
              <a:rPr lang="ru-RU" sz="1600" dirty="0"/>
              <a:t>Упрощение и уничтожение многих ремесел </a:t>
            </a:r>
            <a:r>
              <a:rPr lang="ru-RU" sz="1600" dirty="0">
                <a:sym typeface="Symbol"/>
              </a:rPr>
              <a:t></a:t>
            </a:r>
            <a:r>
              <a:rPr lang="ru-RU" sz="1600" dirty="0"/>
              <a:t> торможение создания мелкотоварного производства </a:t>
            </a:r>
            <a:r>
              <a:rPr lang="ru-RU" sz="1600" dirty="0">
                <a:sym typeface="Symbol"/>
              </a:rPr>
              <a:t></a:t>
            </a:r>
            <a:r>
              <a:rPr lang="ru-RU" sz="1600" dirty="0"/>
              <a:t> задержка экономического развития</a:t>
            </a:r>
          </a:p>
          <a:p>
            <a:pPr lvl="0">
              <a:buNone/>
            </a:pPr>
            <a:r>
              <a:rPr lang="ru-RU" sz="1600" dirty="0"/>
              <a:t>Консервирование феодальной раздробленности</a:t>
            </a:r>
          </a:p>
          <a:p>
            <a:pPr lvl="0">
              <a:buNone/>
            </a:pPr>
            <a:r>
              <a:rPr lang="ru-RU" sz="1600" dirty="0"/>
              <a:t>Ослабление связей между разными частями государства</a:t>
            </a:r>
          </a:p>
          <a:p>
            <a:pPr lvl="0">
              <a:buNone/>
            </a:pPr>
            <a:r>
              <a:rPr lang="ru-RU" sz="1600" dirty="0"/>
              <a:t>Нарушение традиционных политико-экономических связей с другими странами</a:t>
            </a:r>
          </a:p>
          <a:p>
            <a:pPr lvl="0">
              <a:buNone/>
            </a:pPr>
            <a:r>
              <a:rPr lang="ru-RU" sz="1600" dirty="0"/>
              <a:t>Замедление темпа культурного развития</a:t>
            </a:r>
          </a:p>
          <a:p>
            <a:pPr lvl="0">
              <a:buNone/>
            </a:pPr>
            <a:r>
              <a:rPr lang="ru-RU" sz="1600" dirty="0"/>
              <a:t>Потребовалось более 100 лет для подъема экономики и открытой борьбы с игом </a:t>
            </a:r>
            <a:r>
              <a:rPr lang="ru-RU" sz="1600" dirty="0">
                <a:sym typeface="Symbol"/>
              </a:rPr>
              <a:t></a:t>
            </a:r>
            <a:r>
              <a:rPr lang="ru-RU" sz="1600" dirty="0"/>
              <a:t> создание централизованного государства.</a:t>
            </a:r>
          </a:p>
          <a:p>
            <a:pPr>
              <a:buNone/>
            </a:pPr>
            <a:r>
              <a:rPr lang="ru-RU" sz="1600" b="1" dirty="0"/>
              <a:t>НО</a:t>
            </a:r>
          </a:p>
          <a:p>
            <a:pPr>
              <a:buNone/>
            </a:pPr>
            <a:r>
              <a:rPr lang="ru-RU" sz="1600" b="1" dirty="0"/>
              <a:t>Также некоторые ученые считают, что</a:t>
            </a:r>
          </a:p>
          <a:p>
            <a:pPr lvl="0">
              <a:buNone/>
            </a:pPr>
            <a:r>
              <a:rPr lang="ru-RU" sz="1600" dirty="0"/>
              <a:t>Не только русская культура повлияла на монгольскую, но и монгольская на русскую.</a:t>
            </a:r>
          </a:p>
          <a:p>
            <a:pPr lvl="0">
              <a:buNone/>
            </a:pPr>
            <a:r>
              <a:rPr lang="ru-RU" sz="1600" dirty="0"/>
              <a:t>Многочисленные языковые заимствования (собака, чашка, сарай, карман и т.д.)</a:t>
            </a:r>
          </a:p>
          <a:p>
            <a:pPr lvl="0">
              <a:buNone/>
            </a:pPr>
            <a:r>
              <a:rPr lang="ru-RU" sz="1600" dirty="0"/>
              <a:t>Заимствования блюд из мяса (плов и др.)</a:t>
            </a:r>
          </a:p>
          <a:p>
            <a:pPr lvl="0">
              <a:buNone/>
            </a:pPr>
            <a:r>
              <a:rPr lang="ru-RU" sz="1600" dirty="0"/>
              <a:t>Заимствования от костюмов (карманы и др.)</a:t>
            </a:r>
          </a:p>
          <a:p>
            <a:pPr lvl="0">
              <a:buNone/>
            </a:pPr>
            <a:r>
              <a:rPr lang="ru-RU" sz="1600" dirty="0"/>
              <a:t>От смешанных браков – более здоровые дети.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/>
              <a:t>ВЫВОД:</a:t>
            </a:r>
            <a:r>
              <a:rPr lang="ru-RU" dirty="0"/>
              <a:t> Монголо-татарское нашествие нанесло колоссальный урон социально-экономическому, </a:t>
            </a:r>
            <a:r>
              <a:rPr lang="ru-RU" dirty="0" smtClean="0"/>
              <a:t>общественно-политическому </a:t>
            </a:r>
            <a:r>
              <a:rPr lang="ru-RU" dirty="0"/>
              <a:t>и культурному развитию Руси, но однозначно отрицательной оценки ему дать нельзя из-за естественного взаимовлияния русского и монголо-татарского этносов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i="1" u="sng" dirty="0" smtClean="0"/>
              <a:t>Золотая Орда</a:t>
            </a:r>
            <a:r>
              <a:rPr lang="en-US" sz="1800" b="1" i="1" u="sng" dirty="0" smtClean="0"/>
              <a:t> (</a:t>
            </a:r>
            <a:r>
              <a:rPr lang="ru-RU" sz="1800" b="1" i="1" u="sng" dirty="0" smtClean="0"/>
              <a:t>Улус </a:t>
            </a:r>
            <a:r>
              <a:rPr lang="ru-RU" sz="1800" b="1" i="1" u="sng" dirty="0" err="1" smtClean="0"/>
              <a:t>Джучи</a:t>
            </a:r>
            <a:r>
              <a:rPr lang="en-US" sz="1800" b="1" i="1" u="sng" dirty="0" smtClean="0"/>
              <a:t>):</a:t>
            </a:r>
            <a:endParaRPr lang="ru-RU" sz="1800" b="1" i="1" u="sng" dirty="0" smtClean="0"/>
          </a:p>
          <a:p>
            <a:pPr>
              <a:buNone/>
            </a:pPr>
            <a:r>
              <a:rPr lang="ru-RU" sz="1800" b="1" i="1" u="sng" dirty="0" smtClean="0"/>
              <a:t>Территория</a:t>
            </a:r>
            <a:r>
              <a:rPr lang="ru-RU" sz="1800" b="1" i="1" u="sng" dirty="0"/>
              <a:t>:</a:t>
            </a:r>
            <a:r>
              <a:rPr lang="ru-RU" sz="1800" b="1" i="1" dirty="0"/>
              <a:t> от Дуная до Иртыша (Крым, Северный Кавказ, степная часть Руси, Волжская Болгария + земли кочевых народов, Западная Сибирь и часть Средней Азии).</a:t>
            </a:r>
          </a:p>
          <a:p>
            <a:pPr>
              <a:buNone/>
            </a:pPr>
            <a:r>
              <a:rPr lang="ru-RU" sz="1800" b="1" i="1" u="sng" dirty="0"/>
              <a:t>Столица:</a:t>
            </a:r>
            <a:r>
              <a:rPr lang="ru-RU" sz="1800" b="1" i="1" dirty="0"/>
              <a:t> г. </a:t>
            </a:r>
            <a:r>
              <a:rPr lang="ru-RU" sz="1800" b="1" i="1" dirty="0" smtClean="0"/>
              <a:t>Сарай(в </a:t>
            </a:r>
            <a:r>
              <a:rPr lang="ru-RU" sz="1800" b="1" i="1" dirty="0"/>
              <a:t>низовьях </a:t>
            </a:r>
            <a:r>
              <a:rPr lang="ru-RU" sz="1800" b="1" i="1" dirty="0" smtClean="0"/>
              <a:t>Волги).</a:t>
            </a:r>
            <a:endParaRPr lang="ru-RU" sz="1800" b="1" i="1" dirty="0"/>
          </a:p>
          <a:p>
            <a:pPr>
              <a:buNone/>
            </a:pPr>
            <a:r>
              <a:rPr lang="ru-RU" sz="1800" b="1" i="1" u="sng" dirty="0"/>
              <a:t>Характер:</a:t>
            </a:r>
            <a:r>
              <a:rPr lang="ru-RU" sz="1800" b="1" i="1" dirty="0"/>
              <a:t> государство </a:t>
            </a:r>
            <a:r>
              <a:rPr lang="ru-RU" sz="1800" b="1" i="1" dirty="0" err="1"/>
              <a:t>полусамостоятельных</a:t>
            </a:r>
            <a:r>
              <a:rPr lang="ru-RU" sz="1800" b="1" i="1" dirty="0"/>
              <a:t> </a:t>
            </a:r>
            <a:r>
              <a:rPr lang="en-US" sz="1800" b="1" i="1" dirty="0" smtClean="0"/>
              <a:t> </a:t>
            </a:r>
            <a:r>
              <a:rPr lang="ru-RU" sz="1800" b="1" i="1" dirty="0" smtClean="0"/>
              <a:t>улусов</a:t>
            </a:r>
            <a:r>
              <a:rPr lang="ru-RU" sz="1800" b="1" i="1" dirty="0"/>
              <a:t>, объединенных под властью </a:t>
            </a:r>
            <a:r>
              <a:rPr lang="ru-RU" sz="1800" b="1" i="1" dirty="0" smtClean="0"/>
              <a:t>хана</a:t>
            </a:r>
            <a:r>
              <a:rPr lang="en-US" sz="1800" b="1" i="1" dirty="0" smtClean="0"/>
              <a:t>.</a:t>
            </a:r>
            <a:endParaRPr lang="ru-RU" sz="1800" b="1" i="1" dirty="0"/>
          </a:p>
          <a:p>
            <a:pPr>
              <a:buNone/>
            </a:pPr>
            <a:r>
              <a:rPr lang="ru-RU" sz="1800" b="1" i="1" dirty="0" smtClean="0"/>
              <a:t> В </a:t>
            </a:r>
            <a:r>
              <a:rPr lang="ru-RU" sz="1800" b="1" i="1" dirty="0"/>
              <a:t>первые десятилетия – язычество.</a:t>
            </a:r>
          </a:p>
          <a:p>
            <a:pPr>
              <a:buNone/>
            </a:pPr>
            <a:r>
              <a:rPr lang="ru-RU" sz="1800" b="1" i="1" dirty="0"/>
              <a:t> </a:t>
            </a:r>
            <a:r>
              <a:rPr lang="ru-RU" sz="1800" b="1" i="1" dirty="0" smtClean="0"/>
              <a:t>Одно </a:t>
            </a:r>
            <a:r>
              <a:rPr lang="ru-RU" sz="1800" b="1" i="1" dirty="0"/>
              <a:t>из самых крупных государств.</a:t>
            </a:r>
          </a:p>
          <a:p>
            <a:pPr>
              <a:buNone/>
            </a:pPr>
            <a:r>
              <a:rPr lang="ru-RU" sz="1800" b="1" i="1" dirty="0"/>
              <a:t>В начале </a:t>
            </a:r>
            <a:r>
              <a:rPr lang="en-US" sz="1800" b="1" i="1" dirty="0"/>
              <a:t>XIV </a:t>
            </a:r>
            <a:r>
              <a:rPr lang="ru-RU" sz="1800" b="1" i="1" dirty="0"/>
              <a:t>в. – 400 тыс. чел. войска.</a:t>
            </a:r>
          </a:p>
          <a:p>
            <a:pPr>
              <a:buNone/>
            </a:pPr>
            <a:r>
              <a:rPr lang="ru-RU" sz="1800" b="1" i="1" dirty="0"/>
              <a:t>Расцвет «Золотой орды» – правление хана Узбека (1312-1342).</a:t>
            </a:r>
          </a:p>
          <a:p>
            <a:pPr>
              <a:buNone/>
            </a:pPr>
            <a:r>
              <a:rPr lang="ru-RU" sz="1800" b="1" i="1" dirty="0"/>
              <a:t>1312 г. – государственная религия – ислам.</a:t>
            </a:r>
          </a:p>
          <a:p>
            <a:pPr>
              <a:buNone/>
            </a:pPr>
            <a:r>
              <a:rPr lang="ru-RU" sz="1800" b="1" i="1" dirty="0"/>
              <a:t>Затем – период феодальной раздробленности.</a:t>
            </a:r>
          </a:p>
          <a:p>
            <a:pPr>
              <a:buNone/>
            </a:pPr>
            <a:r>
              <a:rPr lang="en-US" sz="1800" b="1" i="1" dirty="0"/>
              <a:t>XIV </a:t>
            </a:r>
            <a:r>
              <a:rPr lang="ru-RU" sz="1800" b="1" i="1" dirty="0"/>
              <a:t>в. – отделение среднеазиатских владений Золотой орды.</a:t>
            </a:r>
          </a:p>
          <a:p>
            <a:pPr>
              <a:buNone/>
            </a:pPr>
            <a:r>
              <a:rPr lang="ru-RU" sz="1800" b="1" i="1" dirty="0" smtClean="0"/>
              <a:t>1438 г. – Казанское ханство.</a:t>
            </a:r>
          </a:p>
          <a:p>
            <a:pPr>
              <a:buNone/>
            </a:pPr>
            <a:r>
              <a:rPr lang="ru-RU" sz="1800" b="1" i="1" dirty="0" smtClean="0"/>
              <a:t>1443 </a:t>
            </a:r>
            <a:r>
              <a:rPr lang="ru-RU" sz="1800" b="1" i="1" dirty="0"/>
              <a:t>г. – Крымское ханство</a:t>
            </a:r>
          </a:p>
          <a:p>
            <a:pPr>
              <a:buNone/>
            </a:pPr>
            <a:r>
              <a:rPr lang="ru-RU" sz="1800" b="1" i="1" dirty="0"/>
              <a:t>Середина </a:t>
            </a:r>
            <a:r>
              <a:rPr lang="en-US" sz="1800" b="1" i="1" dirty="0"/>
              <a:t>XV </a:t>
            </a:r>
            <a:r>
              <a:rPr lang="ru-RU" sz="1800" b="1" i="1" dirty="0"/>
              <a:t>в. – Астраханское </a:t>
            </a:r>
            <a:r>
              <a:rPr lang="ru-RU" sz="1800" b="1" i="1" dirty="0" smtClean="0"/>
              <a:t>царство</a:t>
            </a:r>
            <a:endParaRPr lang="en-US" sz="1800" b="1" i="1" dirty="0" smtClean="0"/>
          </a:p>
          <a:p>
            <a:pPr>
              <a:buNone/>
            </a:pPr>
            <a:r>
              <a:rPr lang="ru-RU" sz="1800" b="1" i="1" dirty="0"/>
              <a:t>Конец </a:t>
            </a:r>
            <a:r>
              <a:rPr lang="en-US" sz="1800" b="1" i="1" dirty="0"/>
              <a:t>XV </a:t>
            </a:r>
            <a:r>
              <a:rPr lang="ru-RU" sz="1800" b="1" i="1" dirty="0"/>
              <a:t>в. – Сибирское </a:t>
            </a:r>
            <a:r>
              <a:rPr lang="ru-RU" sz="1800" b="1" i="1" dirty="0" smtClean="0"/>
              <a:t>ханство</a:t>
            </a:r>
            <a:r>
              <a:rPr lang="en-US" sz="1800" b="1" i="1" dirty="0" smtClean="0"/>
              <a:t>.</a:t>
            </a:r>
            <a:endParaRPr lang="ru-RU" sz="18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0"/>
            <a:ext cx="4320480" cy="65973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b="1" u="sng" dirty="0" err="1" smtClean="0"/>
              <a:t>Монго́ло-тата́рское</a:t>
            </a:r>
            <a:r>
              <a:rPr lang="ru-RU" sz="2000" b="1" u="sng" dirty="0" smtClean="0"/>
              <a:t> </a:t>
            </a:r>
            <a:r>
              <a:rPr lang="ru-RU" sz="2000" b="1" u="sng" dirty="0" err="1" smtClean="0"/>
              <a:t>и́го</a:t>
            </a:r>
            <a:r>
              <a:rPr lang="ru-RU" sz="2000" b="1" dirty="0" smtClean="0"/>
              <a:t> — название ордынской военно-политической диктатуры, системы политической и даннической зависимости русских княжеств от монголо-татарских ханов (до начала 60-х годов XIII века монгольских ханов, после — ханов Золотой Орды) в XIII—XV веках</a:t>
            </a:r>
            <a:r>
              <a:rPr lang="en-US" sz="2000" b="1" dirty="0" smtClean="0"/>
              <a:t>. </a:t>
            </a:r>
            <a:r>
              <a:rPr lang="ru-RU" sz="2000" b="1" dirty="0" smtClean="0"/>
              <a:t>Установление ига стало возможным в результате монгольского нашествия на Русь в 1237—1241 годах и происходило в течение двух десятилетий после него, в том числе и в не разорённых землях. В Северо-Восточной Руси длилось до 1480 года. В других русских землях устранялось в XIV веке по мере поглощения их Великим княжеством Литовским и Польшей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2050" name="Picture 2" descr="Файл: Ивон krem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80728"/>
            <a:ext cx="3996999" cy="43373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лайд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4392488" cy="619268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Русские земли сохранили местное княжеское правление. В 1243 году великий князь Владимирский Ярослав Всеволодович был вызван в Орду к Батыю, признан «</a:t>
            </a:r>
            <a:r>
              <a:rPr lang="ru-RU" sz="1800" b="1" dirty="0" err="1" smtClean="0"/>
              <a:t>стареи</a:t>
            </a:r>
            <a:r>
              <a:rPr lang="ru-RU" sz="1800" b="1" dirty="0" smtClean="0"/>
              <a:t> всем князем в Русском </a:t>
            </a:r>
            <a:r>
              <a:rPr lang="ru-RU" sz="1800" b="1" dirty="0" err="1" smtClean="0"/>
              <a:t>языце</a:t>
            </a:r>
            <a:r>
              <a:rPr lang="ru-RU" sz="1800" b="1" dirty="0" smtClean="0"/>
              <a:t>» и утверждён на Владимирском и, судя по всему, Киевском княжениях (в конце 1245 года в Киеве упоминается наместник Ярослава Дмитрий </a:t>
            </a:r>
            <a:r>
              <a:rPr lang="ru-RU" sz="1800" b="1" dirty="0" err="1" smtClean="0"/>
              <a:t>Ейкович</a:t>
            </a:r>
            <a:r>
              <a:rPr lang="ru-RU" sz="1800" b="1" dirty="0" smtClean="0"/>
              <a:t>), хотя визиты к Батыю двух других из трёх самых влиятельных русских князей — владевшего к тому моменту Киевом Михаила Всеволодовича и его покровителя (после разорения монголами в 1239 году Черниговского княжества) Даниила Галицкого — относятся к более позднему времени. Этот акт был признанием политической зависимости от Золотой Орды. Установление даннической зависимости произошло позже.</a:t>
            </a:r>
            <a:endParaRPr lang="ru-RU" sz="1800" b="1" dirty="0"/>
          </a:p>
        </p:txBody>
      </p:sp>
      <p:pic>
        <p:nvPicPr>
          <p:cNvPr id="11266" name="Picture 2" descr="http://altfast.ru/uploads/posts/2010-09/1284102592_2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7922" y="1700808"/>
            <a:ext cx="430607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Слайд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Русские земли и Золотая Орда</a:t>
            </a:r>
          </a:p>
          <a:p>
            <a:pPr>
              <a:buNone/>
            </a:pPr>
            <a:r>
              <a:rPr lang="ru-RU" sz="1800" b="1" dirty="0"/>
              <a:t>Русские земли </a:t>
            </a:r>
            <a:r>
              <a:rPr lang="ru-RU" sz="1800" b="1" dirty="0" smtClean="0"/>
              <a:t>находились под вассальной зависимости </a:t>
            </a:r>
            <a:r>
              <a:rPr lang="ru-RU" sz="1800" b="1" dirty="0"/>
              <a:t>от Орды.</a:t>
            </a:r>
          </a:p>
          <a:p>
            <a:pPr>
              <a:buNone/>
            </a:pPr>
            <a:r>
              <a:rPr lang="ru-RU" sz="1800" b="1" dirty="0"/>
              <a:t>Постоянное сопротивление </a:t>
            </a:r>
            <a:r>
              <a:rPr lang="ru-RU" sz="1800" b="1" dirty="0">
                <a:sym typeface="Symbol"/>
              </a:rPr>
              <a:t></a:t>
            </a:r>
            <a:r>
              <a:rPr lang="ru-RU" sz="1800" b="1" dirty="0"/>
              <a:t> отказ от создания своих органов административной власти.</a:t>
            </a:r>
          </a:p>
          <a:p>
            <a:pPr>
              <a:buNone/>
            </a:pPr>
            <a:r>
              <a:rPr lang="ru-RU" sz="1800" b="1" dirty="0"/>
              <a:t>Русь сохранила свою государственность (в т.ч. из-за низкого уровня культурно-исторического развития монголо-татар).</a:t>
            </a:r>
          </a:p>
          <a:p>
            <a:pPr>
              <a:buNone/>
            </a:pPr>
            <a:r>
              <a:rPr lang="ru-RU" sz="1800" b="1" dirty="0"/>
              <a:t>1243 г. – Ярослав Всеволодович (1238-1246) – брат убитого на </a:t>
            </a:r>
            <a:r>
              <a:rPr lang="ru-RU" sz="1800" b="1" dirty="0" err="1"/>
              <a:t>р.Сить</a:t>
            </a:r>
            <a:r>
              <a:rPr lang="ru-RU" sz="1800" b="1" dirty="0"/>
              <a:t> Юрия Всеволодовича – получает ярлык (грамоту) на великое княжение и золотую дощечку («</a:t>
            </a:r>
            <a:r>
              <a:rPr lang="ru-RU" sz="1800" b="1" dirty="0" err="1"/>
              <a:t>пайзду</a:t>
            </a:r>
            <a:r>
              <a:rPr lang="ru-RU" sz="1800" b="1" dirty="0"/>
              <a:t>»-«</a:t>
            </a:r>
            <a:r>
              <a:rPr lang="en-US" sz="1800" b="1" dirty="0"/>
              <a:t>p</a:t>
            </a:r>
            <a:r>
              <a:rPr lang="ru-RU" sz="1800" b="1" dirty="0"/>
              <a:t>у</a:t>
            </a:r>
            <a:r>
              <a:rPr lang="en-US" sz="1800" b="1" dirty="0" err="1"/>
              <a:t>zd</a:t>
            </a:r>
            <a:r>
              <a:rPr lang="ru-RU" sz="1800" b="1" dirty="0"/>
              <a:t>а») – пропуск через ордынскую территорию. </a:t>
            </a:r>
          </a:p>
          <a:p>
            <a:endParaRPr lang="ru-RU" dirty="0"/>
          </a:p>
        </p:txBody>
      </p:sp>
      <p:pic>
        <p:nvPicPr>
          <p:cNvPr id="9218" name="Picture 2" descr="http://www.stihi.ru/pics/2012/04/24/46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212976"/>
            <a:ext cx="5333925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Иго в Юго-Западной Руси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С 1258 года (по </a:t>
            </a:r>
            <a:r>
              <a:rPr lang="ru-RU" sz="7200" dirty="0" err="1" smtClean="0"/>
              <a:t>Ипатьевской</a:t>
            </a:r>
            <a:r>
              <a:rPr lang="ru-RU" sz="7200" dirty="0" smtClean="0"/>
              <a:t> летописи — 1260) началась практика совместных галицко-ордынских походов на Литву, Польшу и Венгрию, в том числе инициируемых Золотой Ордой и тёмником </a:t>
            </a:r>
            <a:r>
              <a:rPr lang="ru-RU" sz="7200" dirty="0" err="1" smtClean="0"/>
              <a:t>Ногаем</a:t>
            </a:r>
            <a:r>
              <a:rPr lang="ru-RU" sz="7200" dirty="0" smtClean="0"/>
              <a:t> (в период существования отдельного улуса). В 1259 году (по </a:t>
            </a:r>
            <a:r>
              <a:rPr lang="ru-RU" sz="7200" dirty="0" err="1" smtClean="0"/>
              <a:t>Ипатьевской</a:t>
            </a:r>
            <a:r>
              <a:rPr lang="ru-RU" sz="7200" dirty="0" smtClean="0"/>
              <a:t> летописи — 1261) монгольский военачальник </a:t>
            </a:r>
            <a:r>
              <a:rPr lang="ru-RU" sz="7200" dirty="0" err="1" smtClean="0"/>
              <a:t>Бурундай</a:t>
            </a:r>
            <a:r>
              <a:rPr lang="ru-RU" sz="7200" dirty="0" smtClean="0"/>
              <a:t> вынудил Романовичей срыть укрепления нескольких волынских городов.</a:t>
            </a:r>
          </a:p>
          <a:p>
            <a:r>
              <a:rPr lang="ru-RU" sz="7200" dirty="0" smtClean="0"/>
              <a:t>К зиме 1274/1275 годов относится поход галицко-волынских князей, войск </a:t>
            </a:r>
            <a:r>
              <a:rPr lang="ru-RU" sz="7200" dirty="0" err="1" smtClean="0"/>
              <a:t>Менгу-Тимура</a:t>
            </a:r>
            <a:r>
              <a:rPr lang="ru-RU" sz="7200" dirty="0" smtClean="0"/>
              <a:t>, а также зависимых от него смоленских и брянских князей на Литву (по просьбе Льва Даниловича Галицкого). Новгородок был взят Львом и ордынцами ещё до подхода союзников, поэтому план похода вглубь Литвы расстроился. В 1277 году галицко-волынские князья вместе с войсками </a:t>
            </a:r>
            <a:r>
              <a:rPr lang="ru-RU" sz="7200" dirty="0" err="1" smtClean="0"/>
              <a:t>Ногая</a:t>
            </a:r>
            <a:r>
              <a:rPr lang="ru-RU" sz="7200" dirty="0" smtClean="0"/>
              <a:t> вторгались в Литву (по предложению </a:t>
            </a:r>
            <a:r>
              <a:rPr lang="ru-RU" sz="7200" dirty="0" err="1" smtClean="0"/>
              <a:t>Ногая</a:t>
            </a:r>
            <a:r>
              <a:rPr lang="ru-RU" sz="7200" dirty="0" smtClean="0"/>
              <a:t>). Ордынцы разорили окрестности Новгородка, а русским войскам не удалось взять </a:t>
            </a:r>
            <a:r>
              <a:rPr lang="ru-RU" sz="7200" dirty="0" err="1" smtClean="0"/>
              <a:t>Волковыйск</a:t>
            </a:r>
            <a:r>
              <a:rPr lang="ru-RU" sz="7200" dirty="0" smtClean="0"/>
              <a:t>. Зимой 1280/1281 годов </a:t>
            </a:r>
            <a:r>
              <a:rPr lang="ru-RU" sz="7200" dirty="0" err="1" smtClean="0"/>
              <a:t>галицкие</a:t>
            </a:r>
            <a:r>
              <a:rPr lang="ru-RU" sz="7200" dirty="0" smtClean="0"/>
              <a:t> войска вместе с войсками </a:t>
            </a:r>
            <a:r>
              <a:rPr lang="ru-RU" sz="7200" dirty="0" err="1" smtClean="0"/>
              <a:t>Ногая</a:t>
            </a:r>
            <a:r>
              <a:rPr lang="ru-RU" sz="7200" dirty="0" smtClean="0"/>
              <a:t> (по просьбе Льва) осаждали </a:t>
            </a:r>
            <a:r>
              <a:rPr lang="ru-RU" sz="7200" dirty="0" err="1" smtClean="0"/>
              <a:t>Сандомир</a:t>
            </a:r>
            <a:r>
              <a:rPr lang="ru-RU" sz="7200" dirty="0" smtClean="0"/>
              <a:t>, но потерпели частное поражение. Почти сразу последовал ответный польский поход и взятие </a:t>
            </a:r>
            <a:r>
              <a:rPr lang="ru-RU" sz="7200" dirty="0" err="1" smtClean="0"/>
              <a:t>галицкого</a:t>
            </a:r>
            <a:r>
              <a:rPr lang="ru-RU" sz="7200" dirty="0" smtClean="0"/>
              <a:t> города </a:t>
            </a:r>
            <a:r>
              <a:rPr lang="ru-RU" sz="7200" dirty="0" err="1" smtClean="0"/>
              <a:t>Перевореска</a:t>
            </a:r>
            <a:r>
              <a:rPr lang="ru-RU" sz="7200" dirty="0" smtClean="0"/>
              <a:t>. В 1282 году </a:t>
            </a:r>
            <a:r>
              <a:rPr lang="ru-RU" sz="7200" dirty="0" err="1" smtClean="0"/>
              <a:t>Ногай</a:t>
            </a:r>
            <a:r>
              <a:rPr lang="ru-RU" sz="7200" dirty="0" smtClean="0"/>
              <a:t> и </a:t>
            </a:r>
            <a:r>
              <a:rPr lang="ru-RU" sz="7200" dirty="0" err="1" smtClean="0"/>
              <a:t>Тула-Буга</a:t>
            </a:r>
            <a:r>
              <a:rPr lang="ru-RU" sz="7200" dirty="0" smtClean="0"/>
              <a:t> велели галицко-волынским князьям пойти с ними на венгров. Войска волжской орды заблудились в Карпатах и понесли серьёзные потери от голода. Воспользовавшись отсутствием Льва, поляки снова вторглись в Галицию. В 1283 году </a:t>
            </a:r>
            <a:r>
              <a:rPr lang="ru-RU" sz="7200" dirty="0" err="1" smtClean="0"/>
              <a:t>Тула-Буга</a:t>
            </a:r>
            <a:r>
              <a:rPr lang="ru-RU" sz="7200" dirty="0" smtClean="0"/>
              <a:t> велел галицко-волынским князьям пойти с ним на Польшу, при этом окрестности столицы волынской земли серьёзно пострадали от ордынского войска. </a:t>
            </a:r>
            <a:r>
              <a:rPr lang="ru-RU" sz="7200" dirty="0" err="1" smtClean="0"/>
              <a:t>Тула-Буга</a:t>
            </a:r>
            <a:r>
              <a:rPr lang="ru-RU" sz="7200" dirty="0" smtClean="0"/>
              <a:t> прошёл на </a:t>
            </a:r>
            <a:r>
              <a:rPr lang="ru-RU" sz="7200" dirty="0" err="1" smtClean="0"/>
              <a:t>Сандомир</a:t>
            </a:r>
            <a:r>
              <a:rPr lang="ru-RU" sz="7200" dirty="0" smtClean="0"/>
              <a:t>, хотел идти на Краков, но туда уже прошёл через Перемышль </a:t>
            </a:r>
            <a:r>
              <a:rPr lang="ru-RU" sz="7200" dirty="0" err="1" smtClean="0"/>
              <a:t>Ногай</a:t>
            </a:r>
            <a:r>
              <a:rPr lang="ru-RU" sz="7200" dirty="0" smtClean="0"/>
              <a:t>. Войска </a:t>
            </a:r>
            <a:r>
              <a:rPr lang="ru-RU" sz="7200" dirty="0" err="1" smtClean="0"/>
              <a:t>Тула-Буги</a:t>
            </a:r>
            <a:r>
              <a:rPr lang="ru-RU" sz="7200" dirty="0" smtClean="0"/>
              <a:t> расположились в окрестностях Львова, которые серьёзно пострадали в результате этого. В 1287 году </a:t>
            </a:r>
            <a:r>
              <a:rPr lang="ru-RU" sz="7200" dirty="0" err="1" smtClean="0"/>
              <a:t>Тула-Буга</a:t>
            </a:r>
            <a:r>
              <a:rPr lang="ru-RU" sz="7200" dirty="0" smtClean="0"/>
              <a:t> вместе с </a:t>
            </a:r>
            <a:r>
              <a:rPr lang="ru-RU" sz="7200" dirty="0" err="1" smtClean="0"/>
              <a:t>Алгуем</a:t>
            </a:r>
            <a:r>
              <a:rPr lang="ru-RU" sz="7200" dirty="0" smtClean="0"/>
              <a:t> и галицко-волынскими князьями вторгались в Польшу.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Княжество платило ежегодную дань Орде, но сведения о переписи населения, имеющиеся для других регионов Руси, для Галицко-Волынского княжества отсутствуют. Здесь отсутствовал институт </a:t>
            </a:r>
            <a:r>
              <a:rPr lang="ru-RU" sz="1800" b="1" dirty="0" err="1" smtClean="0"/>
              <a:t>баскачества</a:t>
            </a:r>
            <a:r>
              <a:rPr lang="ru-RU" sz="1800" b="1" dirty="0" smtClean="0"/>
              <a:t>, свойственный Владимирскому и Суздальскому княжествам, которые были улусами Золотой Орды. Князья были обязаны периодически высылать свое войско для участия в совместных с монголами походах. Галицко-Волынское княжество вело самостоятельную внешнюю политику, и ни один из князей (королей) после Даниила Галицкого не ездил в Золотую Орду.</a:t>
            </a:r>
          </a:p>
          <a:p>
            <a:r>
              <a:rPr lang="ru-RU" sz="1800" b="1" dirty="0" smtClean="0"/>
              <a:t>Галицко-Волынское княжество не контролировало </a:t>
            </a:r>
            <a:r>
              <a:rPr lang="ru-RU" sz="1800" b="1" dirty="0" err="1" smtClean="0"/>
              <a:t>Понизье</a:t>
            </a:r>
            <a:r>
              <a:rPr lang="ru-RU" sz="1800" b="1" dirty="0" smtClean="0"/>
              <a:t> во второй половине XIII века, но затем, воспользовавшись падением улуса </a:t>
            </a:r>
            <a:r>
              <a:rPr lang="ru-RU" sz="1800" b="1" dirty="0" err="1" smtClean="0"/>
              <a:t>Ногая</a:t>
            </a:r>
            <a:r>
              <a:rPr lang="ru-RU" sz="1800" b="1" dirty="0" smtClean="0"/>
              <a:t>, восстановило свой контроль над этими землями, получив выход к Чёрному морю. После смерти двух последних князей из мужской линии Романовичей, которую одна из версий связывает с поражением от Золотой Орды в 1323 году, снова утратило их.</a:t>
            </a:r>
          </a:p>
          <a:p>
            <a:r>
              <a:rPr lang="ru-RU" sz="1800" b="1" dirty="0" smtClean="0"/>
              <a:t>Полесье было присоединено Литвой ещё в начале XIV века, Волынь (окончательно) — в результате Войны за галицко-волынское наследство. Галиция была присоединена Польшей в 1349 году.</a:t>
            </a:r>
          </a:p>
          <a:p>
            <a:endParaRPr lang="ru-RU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373</Words>
  <Application>Microsoft Office PowerPoint</Application>
  <PresentationFormat>Экран (4:3)</PresentationFormat>
  <Paragraphs>69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Русские земли под игом Золотой Орды</vt:lpstr>
      <vt:lpstr>Слайд 2</vt:lpstr>
      <vt:lpstr>Слайд 3</vt:lpstr>
      <vt:lpstr>Слайд 4</vt:lpstr>
      <vt:lpstr>Слайд 5</vt:lpstr>
      <vt:lpstr>Слайд 6</vt:lpstr>
      <vt:lpstr>Слайд 7</vt:lpstr>
      <vt:lpstr>Иго в Юго-Западной Руси  </vt:lpstr>
      <vt:lpstr>Слайд 9</vt:lpstr>
      <vt:lpstr>Иго в Южной Руси </vt:lpstr>
      <vt:lpstr>Иго в Северо-Восточной Руси 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Русь под Золотой</dc:title>
  <dc:creator>Administrator</dc:creator>
  <cp:lastModifiedBy>Administrator</cp:lastModifiedBy>
  <cp:revision>19</cp:revision>
  <dcterms:created xsi:type="dcterms:W3CDTF">2013-02-13T14:22:05Z</dcterms:created>
  <dcterms:modified xsi:type="dcterms:W3CDTF">2013-02-14T04:25:54Z</dcterms:modified>
</cp:coreProperties>
</file>