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ms-office.legacyDiagramTex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legacyDocTextInfo.bin" ContentType="application/vnd.ms-office.legacyDocTextInfo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62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19" autoAdjust="0"/>
    <p:restoredTop sz="94615" autoAdjust="0"/>
  </p:normalViewPr>
  <p:slideViewPr>
    <p:cSldViewPr>
      <p:cViewPr>
        <p:scale>
          <a:sx n="49" d="100"/>
          <a:sy n="49" d="100"/>
        </p:scale>
        <p:origin x="-1116" y="-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microsoft.com/office/2006/relationships/legacyDocTextInfo" Target="legacyDocTextInfo.bin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microsoft.com/office/2006/relationships/legacyDiagramText" Target="legacyDiagramText3.bin"/><Relationship Id="rId2" Type="http://schemas.microsoft.com/office/2006/relationships/legacyDiagramText" Target="legacyDiagramText2.bin"/><Relationship Id="rId1" Type="http://schemas.microsoft.com/office/2006/relationships/legacyDiagramText" Target="legacyDiagramText1.bin"/><Relationship Id="rId5" Type="http://schemas.microsoft.com/office/2006/relationships/legacyDiagramText" Target="legacyDiagramText5.bin"/><Relationship Id="rId4" Type="http://schemas.microsoft.com/office/2006/relationships/legacyDiagramText" Target="legacyDiagramText4.bin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28.02.2011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&#1082;&#1085;&#1103;&#1079;&#1100;&#1103;.pptx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642918"/>
            <a:ext cx="8448676" cy="4572000"/>
          </a:xfrm>
        </p:spPr>
        <p:txBody>
          <a:bodyPr>
            <a:noAutofit/>
          </a:bodyPr>
          <a:lstStyle/>
          <a:p>
            <a:pPr algn="ctr"/>
            <a:r>
              <a:rPr lang="ru-RU" sz="9600" b="1" dirty="0" smtClean="0"/>
              <a:t>Киевская Русь в </a:t>
            </a:r>
            <a:br>
              <a:rPr lang="ru-RU" sz="9600" b="1" dirty="0" smtClean="0"/>
            </a:br>
            <a:r>
              <a:rPr lang="en-US" sz="9600" b="1" dirty="0" smtClean="0"/>
              <a:t>IX-XI</a:t>
            </a:r>
            <a:r>
              <a:rPr lang="ru-RU" sz="9600" b="1" dirty="0" smtClean="0"/>
              <a:t> вв.</a:t>
            </a:r>
            <a:br>
              <a:rPr lang="ru-RU" sz="9600" b="1" dirty="0" smtClean="0"/>
            </a:br>
            <a:r>
              <a:rPr lang="ru-RU" sz="3600" b="1" dirty="0" smtClean="0">
                <a:solidFill>
                  <a:schemeClr val="accent2"/>
                </a:solidFill>
              </a:rPr>
              <a:t>Повторительно-обобщающий урок.</a:t>
            </a:r>
            <a:endParaRPr lang="ru-RU" sz="9600" b="1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29642" cy="286778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u="sng" dirty="0" smtClean="0"/>
              <a:t>Домашнее задание: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chemeClr val="accent1"/>
                </a:solidFill>
              </a:rPr>
              <a:t>Глава 1, записи в тетради. Готовится к контрольной работе.</a:t>
            </a:r>
            <a:endParaRPr lang="ru-RU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42918"/>
            <a:ext cx="8686800" cy="5868184"/>
          </a:xfrm>
        </p:spPr>
        <p:txBody>
          <a:bodyPr>
            <a:normAutofit fontScale="90000"/>
          </a:bodyPr>
          <a:lstStyle/>
          <a:p>
            <a:r>
              <a:rPr lang="ru-RU" sz="4000" b="1" i="1" u="sng" dirty="0" smtClean="0"/>
              <a:t>План урока:</a:t>
            </a: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/>
              <a:t>1. Образование Древнерусского государства. </a:t>
            </a:r>
            <a:br>
              <a:rPr lang="ru-RU" sz="3100" dirty="0" smtClean="0"/>
            </a:br>
            <a:r>
              <a:rPr lang="ru-RU" sz="3100" dirty="0" smtClean="0"/>
              <a:t>2. Основные направления внешней политике князей Киевской Руси. </a:t>
            </a:r>
            <a:br>
              <a:rPr lang="ru-RU" sz="3100" dirty="0" smtClean="0"/>
            </a:br>
            <a:r>
              <a:rPr lang="ru-RU" sz="3100" dirty="0" smtClean="0"/>
              <a:t>3. Социально-экономические изменения в жизни восточнославянских племен. Образование государства. </a:t>
            </a:r>
            <a:br>
              <a:rPr lang="ru-RU" sz="3100" dirty="0" smtClean="0"/>
            </a:br>
            <a:r>
              <a:rPr lang="ru-RU" sz="3100" dirty="0" smtClean="0"/>
              <a:t>4. Политическое устройство Киевской Руси. </a:t>
            </a:r>
            <a:br>
              <a:rPr lang="ru-RU" sz="3100" dirty="0" smtClean="0"/>
            </a:br>
            <a:r>
              <a:rPr lang="ru-RU" sz="3100" dirty="0" smtClean="0"/>
              <a:t>5. Культура древней Руси в </a:t>
            </a:r>
            <a:r>
              <a:rPr lang="en-US" sz="3100" dirty="0" smtClean="0"/>
              <a:t>IX</a:t>
            </a:r>
            <a:r>
              <a:rPr lang="ru-RU" sz="3100" dirty="0" smtClean="0"/>
              <a:t>-</a:t>
            </a:r>
            <a:r>
              <a:rPr lang="en-US" sz="3100" dirty="0" smtClean="0"/>
              <a:t>XI </a:t>
            </a:r>
            <a:r>
              <a:rPr lang="ru-RU" sz="3100" dirty="0" smtClean="0"/>
              <a:t>вв.</a:t>
            </a:r>
            <a:br>
              <a:rPr lang="ru-RU" sz="31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smtClean="0"/>
              <a:t>1. Образование Древнерусского государства.</a:t>
            </a:r>
            <a:br>
              <a:rPr lang="ru-RU" sz="3600" b="1" dirty="0" smtClean="0"/>
            </a:br>
            <a:endParaRPr lang="ru-RU" sz="3600" b="1" dirty="0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                    Киевская Русь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>             </a:t>
            </a:r>
            <a:r>
              <a:rPr lang="ru-RU" dirty="0" smtClean="0">
                <a:hlinkClick r:id="rId2" action="ppaction://hlinkpres?slideindex=1&amp;slidetitle=Слайд 1"/>
              </a:rPr>
              <a:t>Олег </a:t>
            </a:r>
            <a:r>
              <a:rPr lang="ru-RU" dirty="0" smtClean="0"/>
              <a:t>           </a:t>
            </a:r>
            <a:r>
              <a:rPr lang="ru-RU" dirty="0" smtClean="0">
                <a:hlinkClick r:id="rId2" action="ppaction://hlinkpres?slideindex=2&amp;slidetitle=Слайд 2"/>
              </a:rPr>
              <a:t>Игорь</a:t>
            </a:r>
            <a:r>
              <a:rPr lang="ru-RU" dirty="0" smtClean="0"/>
              <a:t>          </a:t>
            </a:r>
            <a:r>
              <a:rPr lang="ru-RU" dirty="0" smtClean="0">
                <a:hlinkClick r:id="rId2" action="ppaction://hlinkpres?slideindex=3&amp;slidetitle=Слайд 3"/>
              </a:rPr>
              <a:t>Ольга </a:t>
            </a:r>
            <a:r>
              <a:rPr lang="ru-RU" dirty="0" smtClean="0"/>
              <a:t>            </a:t>
            </a:r>
            <a:r>
              <a:rPr lang="ru-RU" dirty="0" smtClean="0">
                <a:hlinkClick r:id="rId2" action="ppaction://hlinkpres?slideindex=4&amp;slidetitle=Слайд 4"/>
              </a:rPr>
              <a:t>Святослав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         (882-912)     (912-945)       (945-957)           (957-972)</a:t>
            </a:r>
          </a:p>
          <a:p>
            <a:pPr>
              <a:buNone/>
            </a:pPr>
            <a:r>
              <a:rPr lang="ru-RU" dirty="0" smtClean="0"/>
              <a:t>  </a:t>
            </a:r>
          </a:p>
          <a:p>
            <a:pPr>
              <a:buNone/>
            </a:pPr>
            <a:r>
              <a:rPr lang="ru-RU" dirty="0" smtClean="0"/>
              <a:t> </a:t>
            </a:r>
            <a:r>
              <a:rPr lang="ru-RU" dirty="0" smtClean="0">
                <a:hlinkClick r:id="rId2" action="ppaction://hlinkpres?slideindex=5&amp;slidetitle=Слайд 5"/>
              </a:rPr>
              <a:t>Владимир Святославич </a:t>
            </a:r>
            <a:r>
              <a:rPr lang="ru-RU" dirty="0" smtClean="0"/>
              <a:t>          </a:t>
            </a:r>
            <a:r>
              <a:rPr lang="ru-RU" dirty="0" smtClean="0">
                <a:hlinkClick r:id="rId2" action="ppaction://hlinkpres?slideindex=6&amp;slidetitle=Слайд 6"/>
              </a:rPr>
              <a:t>Ярослав </a:t>
            </a:r>
            <a:r>
              <a:rPr lang="ru-RU" dirty="0" smtClean="0">
                <a:hlinkClick r:id="rId2" action="ppaction://hlinkpres?slideindex=6&amp;slidetitle=Слайд 6"/>
              </a:rPr>
              <a:t>Мудрый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               (980-1015)                          (1019-1036-1054)</a:t>
            </a:r>
          </a:p>
        </p:txBody>
      </p:sp>
      <p:cxnSp>
        <p:nvCxnSpPr>
          <p:cNvPr id="16" name="Прямая со стрелкой 15"/>
          <p:cNvCxnSpPr/>
          <p:nvPr/>
        </p:nvCxnSpPr>
        <p:spPr>
          <a:xfrm rot="10800000" flipV="1">
            <a:off x="2000232" y="2285992"/>
            <a:ext cx="1571636" cy="78581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 rot="16200000" flipH="1">
            <a:off x="3357554" y="2500306"/>
            <a:ext cx="785818" cy="35719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 rot="5400000">
            <a:off x="1928794" y="2857496"/>
            <a:ext cx="2214578" cy="107157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>
            <a:off x="3571868" y="2285992"/>
            <a:ext cx="1785950" cy="7143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/>
          <p:nvPr/>
        </p:nvCxnSpPr>
        <p:spPr>
          <a:xfrm>
            <a:off x="3643306" y="2285992"/>
            <a:ext cx="4143404" cy="78581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/>
          <p:nvPr/>
        </p:nvCxnSpPr>
        <p:spPr>
          <a:xfrm rot="16200000" flipH="1">
            <a:off x="3464711" y="2393149"/>
            <a:ext cx="2143140" cy="192882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500430" y="1357298"/>
            <a:ext cx="4572032" cy="785818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8258204" cy="510334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/>
              <a:t>3. Внешняя политика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285860"/>
            <a:ext cx="8186766" cy="5038740"/>
          </a:xfrm>
        </p:spPr>
        <p:txBody>
          <a:bodyPr>
            <a:normAutofit/>
          </a:bodyPr>
          <a:lstStyle/>
          <a:p>
            <a:r>
              <a:rPr lang="ru-RU" dirty="0" smtClean="0"/>
              <a:t> </a:t>
            </a:r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785786" y="857232"/>
          <a:ext cx="7858180" cy="5730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95657"/>
                <a:gridCol w="5162523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Дата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Событие</a:t>
                      </a:r>
                      <a:endParaRPr lang="ru-RU" sz="2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None/>
                      </a:pPr>
                      <a:r>
                        <a:rPr kumimoji="0" lang="ru-RU" sz="24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907, 911 гг. </a:t>
                      </a:r>
                    </a:p>
                    <a:p>
                      <a:r>
                        <a:rPr kumimoji="0" lang="ru-RU" sz="2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r>
                        <a:rPr kumimoji="0" lang="ru-RU" sz="2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941 - 944 г.</a:t>
                      </a:r>
                    </a:p>
                    <a:p>
                      <a:r>
                        <a:rPr kumimoji="0" lang="ru-RU" sz="2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r>
                        <a:rPr kumimoji="0" lang="ru-RU" sz="2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kumimoji="0" lang="ru-RU" sz="2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ru-RU" sz="2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964 </a:t>
                      </a:r>
                      <a:r>
                        <a:rPr kumimoji="0" lang="ru-RU" sz="2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– 966 гг.</a:t>
                      </a:r>
                    </a:p>
                    <a:p>
                      <a:r>
                        <a:rPr kumimoji="0" lang="ru-RU" sz="2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r>
                        <a:rPr kumimoji="0" lang="ru-RU" sz="2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967 г.</a:t>
                      </a:r>
                    </a:p>
                    <a:p>
                      <a:r>
                        <a:rPr kumimoji="0" lang="ru-RU" sz="2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r>
                        <a:rPr kumimoji="0" lang="ru-RU" sz="24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988</a:t>
                      </a:r>
                      <a:r>
                        <a:rPr kumimoji="0" lang="ru-RU" sz="2400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г.</a:t>
                      </a:r>
                      <a:endParaRPr kumimoji="0" lang="ru-RU" sz="2400" kern="120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ru-RU" sz="2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r>
                        <a:rPr kumimoji="0" lang="ru-RU" sz="2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1043 – 1046 гг.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2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Походы Олега на Византию заключение мирного договора.</a:t>
                      </a:r>
                    </a:p>
                    <a:p>
                      <a:r>
                        <a:rPr kumimoji="0" lang="ru-RU" sz="2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Поход на Византию князя Игоря. Русь и Византия заключили мирный договор.</a:t>
                      </a:r>
                    </a:p>
                    <a:p>
                      <a:r>
                        <a:rPr kumimoji="0" lang="ru-RU" sz="2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Разгром Святославом Хазарского каганата.</a:t>
                      </a:r>
                    </a:p>
                    <a:p>
                      <a:r>
                        <a:rPr kumimoji="0" lang="ru-RU" sz="2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Поход Святослава на южные болгарские земли.</a:t>
                      </a:r>
                    </a:p>
                    <a:p>
                      <a:r>
                        <a:rPr kumimoji="0" lang="ru-RU" sz="2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Крещение Руси по Византийскому обряду.</a:t>
                      </a:r>
                    </a:p>
                    <a:p>
                      <a:r>
                        <a:rPr kumimoji="0" lang="ru-RU" sz="2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Последнее военное столкновение с Византией. Заключение мирного договора с Византией</a:t>
                      </a:r>
                      <a:endParaRPr lang="ru-RU" sz="24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0"/>
            <a:ext cx="8262966" cy="581772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/>
              <a:t>4. Социально-экономические изменения в жизни восточнославянских племен. Образование государства.</a:t>
            </a:r>
            <a:endParaRPr lang="ru-RU" sz="2400" b="1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357158" y="642919"/>
          <a:ext cx="8643998" cy="6178041"/>
        </p:xfrm>
        <a:graphic>
          <a:graphicData uri="http://schemas.openxmlformats.org/drawingml/2006/table">
            <a:tbl>
              <a:tblPr/>
              <a:tblGrid>
                <a:gridCol w="1334510"/>
                <a:gridCol w="3511868"/>
                <a:gridCol w="3797620"/>
              </a:tblGrid>
              <a:tr h="54705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Calibri"/>
                          <a:ea typeface="Times New Roman"/>
                          <a:cs typeface="Times New Roman"/>
                        </a:rPr>
                        <a:t>Категория населения</a:t>
                      </a:r>
                    </a:p>
                  </a:txBody>
                  <a:tcPr marL="33502" marR="335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Calibri"/>
                          <a:ea typeface="Times New Roman"/>
                          <a:cs typeface="Times New Roman"/>
                        </a:rPr>
                        <a:t>Функции</a:t>
                      </a:r>
                    </a:p>
                  </a:txBody>
                  <a:tcPr marL="33502" marR="335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Calibri"/>
                          <a:ea typeface="Times New Roman"/>
                          <a:cs typeface="Times New Roman"/>
                        </a:rPr>
                        <a:t>Роль в обществе</a:t>
                      </a:r>
                    </a:p>
                  </a:txBody>
                  <a:tcPr marL="33502" marR="335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63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Calibri"/>
                          <a:ea typeface="Times New Roman"/>
                          <a:cs typeface="Times New Roman"/>
                        </a:rPr>
                        <a:t>Люди</a:t>
                      </a:r>
                    </a:p>
                  </a:txBody>
                  <a:tcPr marL="33502" marR="335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Calibri"/>
                          <a:ea typeface="Times New Roman"/>
                          <a:cs typeface="Times New Roman"/>
                        </a:rPr>
                        <a:t>-владели землей;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Calibri"/>
                          <a:ea typeface="Times New Roman"/>
                          <a:cs typeface="Times New Roman"/>
                        </a:rPr>
                        <a:t>- платили дань;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Calibri"/>
                          <a:ea typeface="Times New Roman"/>
                          <a:cs typeface="Times New Roman"/>
                        </a:rPr>
                        <a:t>- наблюдали за порядком;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Calibri"/>
                          <a:ea typeface="Times New Roman"/>
                          <a:cs typeface="Times New Roman"/>
                        </a:rPr>
                        <a:t>-участвовали в военных походах</a:t>
                      </a:r>
                    </a:p>
                  </a:txBody>
                  <a:tcPr marL="33502" marR="335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Calibri"/>
                          <a:ea typeface="Times New Roman"/>
                          <a:cs typeface="Times New Roman"/>
                        </a:rPr>
                        <a:t>Свободные земледельцы, общинники.</a:t>
                      </a:r>
                    </a:p>
                  </a:txBody>
                  <a:tcPr marL="33502" marR="335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705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Calibri"/>
                          <a:ea typeface="Times New Roman"/>
                          <a:cs typeface="Times New Roman"/>
                        </a:rPr>
                        <a:t>Смерды</a:t>
                      </a:r>
                    </a:p>
                  </a:txBody>
                  <a:tcPr marL="33502" marR="335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Calibri"/>
                          <a:ea typeface="Times New Roman"/>
                          <a:cs typeface="Times New Roman"/>
                        </a:rPr>
                        <a:t>Выполняли для князей разные повинности.</a:t>
                      </a:r>
                    </a:p>
                  </a:txBody>
                  <a:tcPr marL="33502" marR="335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Calibri"/>
                          <a:ea typeface="Times New Roman"/>
                          <a:cs typeface="Times New Roman"/>
                        </a:rPr>
                        <a:t>Лично зависимые от князя.</a:t>
                      </a:r>
                    </a:p>
                  </a:txBody>
                  <a:tcPr marL="33502" marR="335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057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Calibri"/>
                          <a:ea typeface="Times New Roman"/>
                          <a:cs typeface="Times New Roman"/>
                        </a:rPr>
                        <a:t>Бояре</a:t>
                      </a:r>
                    </a:p>
                  </a:txBody>
                  <a:tcPr marL="33502" marR="335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Calibri"/>
                          <a:ea typeface="Times New Roman"/>
                          <a:cs typeface="Times New Roman"/>
                        </a:rPr>
                        <a:t>- сбор дани;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Calibri"/>
                          <a:ea typeface="Times New Roman"/>
                          <a:cs typeface="Times New Roman"/>
                        </a:rPr>
                        <a:t>- воинская служба;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Calibri"/>
                          <a:ea typeface="Times New Roman"/>
                          <a:cs typeface="Times New Roman"/>
                        </a:rPr>
                        <a:t>землевладельцы</a:t>
                      </a:r>
                    </a:p>
                  </a:txBody>
                  <a:tcPr marL="33502" marR="335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Calibri"/>
                          <a:ea typeface="Times New Roman"/>
                          <a:cs typeface="Times New Roman"/>
                        </a:rPr>
                        <a:t>Старшие княжеские дружинники</a:t>
                      </a:r>
                    </a:p>
                  </a:txBody>
                  <a:tcPr marL="33502" marR="335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948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Calibri"/>
                          <a:ea typeface="Times New Roman"/>
                          <a:cs typeface="Times New Roman"/>
                        </a:rPr>
                        <a:t>Закупы	</a:t>
                      </a:r>
                    </a:p>
                  </a:txBody>
                  <a:tcPr marL="33502" marR="335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Calibri"/>
                          <a:ea typeface="Times New Roman"/>
                          <a:cs typeface="Times New Roman"/>
                        </a:rPr>
                        <a:t>Работали за определенную </a:t>
                      </a:r>
                      <a:r>
                        <a:rPr lang="ru-RU" sz="1800" dirty="0" smtClean="0">
                          <a:latin typeface="Calibri"/>
                          <a:ea typeface="Times New Roman"/>
                          <a:cs typeface="Times New Roman"/>
                        </a:rPr>
                        <a:t>ссуду (купа)</a:t>
                      </a:r>
                      <a:r>
                        <a:rPr lang="ru-RU" sz="1800" baseline="0" dirty="0" smtClean="0"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 smtClean="0">
                          <a:latin typeface="Calibri"/>
                          <a:ea typeface="Times New Roman"/>
                          <a:cs typeface="Times New Roman"/>
                        </a:rPr>
                        <a:t>на </a:t>
                      </a:r>
                      <a:r>
                        <a:rPr lang="ru-RU" sz="1800" dirty="0">
                          <a:latin typeface="Calibri"/>
                          <a:ea typeface="Times New Roman"/>
                          <a:cs typeface="Times New Roman"/>
                        </a:rPr>
                        <a:t>хозяйском поле.</a:t>
                      </a:r>
                    </a:p>
                  </a:txBody>
                  <a:tcPr marL="33502" marR="335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Calibri"/>
                          <a:ea typeface="Times New Roman"/>
                          <a:cs typeface="Times New Roman"/>
                        </a:rPr>
                        <a:t>Разорившиеся общинники, лишены личной свободы.</a:t>
                      </a:r>
                    </a:p>
                  </a:txBody>
                  <a:tcPr marL="33502" marR="335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705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Calibri"/>
                          <a:ea typeface="Times New Roman"/>
                          <a:cs typeface="Times New Roman"/>
                        </a:rPr>
                        <a:t>Рядовичи</a:t>
                      </a:r>
                    </a:p>
                  </a:txBody>
                  <a:tcPr marL="33502" marR="335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Calibri"/>
                          <a:ea typeface="Times New Roman"/>
                          <a:cs typeface="Times New Roman"/>
                        </a:rPr>
                        <a:t>Нанимались к землевладельцу на </a:t>
                      </a:r>
                      <a:r>
                        <a:rPr lang="ru-RU" sz="1800" dirty="0" smtClean="0">
                          <a:latin typeface="Calibri"/>
                          <a:ea typeface="Times New Roman"/>
                          <a:cs typeface="Times New Roman"/>
                        </a:rPr>
                        <a:t>работу,</a:t>
                      </a:r>
                      <a:r>
                        <a:rPr lang="ru-RU" sz="1800" baseline="0" dirty="0" smtClean="0">
                          <a:latin typeface="Calibri"/>
                          <a:ea typeface="Times New Roman"/>
                          <a:cs typeface="Times New Roman"/>
                        </a:rPr>
                        <a:t> заключали договор (ряд).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502" marR="335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Calibri"/>
                          <a:ea typeface="Times New Roman"/>
                          <a:cs typeface="Times New Roman"/>
                        </a:rPr>
                        <a:t>Разорившиеся общинники лишены личной свободы.</a:t>
                      </a:r>
                    </a:p>
                  </a:txBody>
                  <a:tcPr marL="33502" marR="335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057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Calibri"/>
                          <a:ea typeface="Times New Roman"/>
                          <a:cs typeface="Times New Roman"/>
                        </a:rPr>
                        <a:t>Холопы</a:t>
                      </a:r>
                    </a:p>
                  </a:txBody>
                  <a:tcPr marL="33502" marR="335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Calibri"/>
                          <a:ea typeface="Times New Roman"/>
                          <a:cs typeface="Times New Roman"/>
                        </a:rPr>
                        <a:t>Работали в поле или усадьбе землевладельца</a:t>
                      </a:r>
                    </a:p>
                  </a:txBody>
                  <a:tcPr marL="33502" marR="335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Calibri"/>
                          <a:ea typeface="Times New Roman"/>
                          <a:cs typeface="Times New Roman"/>
                        </a:rPr>
                        <a:t>Попавшие в плен; продавшие себя в холопство. Совершенно бесправны.</a:t>
                      </a:r>
                    </a:p>
                  </a:txBody>
                  <a:tcPr marL="33502" marR="335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705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Calibri"/>
                          <a:ea typeface="Times New Roman"/>
                          <a:cs typeface="Times New Roman"/>
                        </a:rPr>
                        <a:t>Челядь	</a:t>
                      </a:r>
                    </a:p>
                  </a:txBody>
                  <a:tcPr marL="33502" marR="335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Calibri"/>
                          <a:ea typeface="Times New Roman"/>
                          <a:cs typeface="Times New Roman"/>
                        </a:rPr>
                        <a:t>Работали в поле или усадьбе.	</a:t>
                      </a:r>
                    </a:p>
                  </a:txBody>
                  <a:tcPr marL="33502" marR="335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Calibri"/>
                          <a:ea typeface="Times New Roman"/>
                          <a:cs typeface="Times New Roman"/>
                        </a:rPr>
                        <a:t>Рабы. Совершенно бесправны.</a:t>
                      </a:r>
                    </a:p>
                  </a:txBody>
                  <a:tcPr marL="33502" marR="335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214282" y="0"/>
            <a:ext cx="8548718" cy="642918"/>
          </a:xfrm>
        </p:spPr>
        <p:txBody>
          <a:bodyPr>
            <a:normAutofit fontScale="90000"/>
          </a:bodyPr>
          <a:lstStyle/>
          <a:p>
            <a:pPr lvl="0" fontAlgn="base">
              <a:spcAft>
                <a:spcPct val="0"/>
              </a:spcAft>
            </a:pPr>
            <a:r>
              <a:rPr lang="ru-RU" sz="3200" dirty="0" smtClean="0">
                <a:solidFill>
                  <a:schemeClr val="accent1"/>
                </a:solidFill>
                <a:cs typeface="Arial" pitchFamily="34" charset="0"/>
              </a:rPr>
              <a:t/>
            </a:r>
            <a:br>
              <a:rPr lang="ru-RU" sz="3200" dirty="0" smtClean="0">
                <a:solidFill>
                  <a:schemeClr val="accent1"/>
                </a:solidFill>
                <a:cs typeface="Arial" pitchFamily="34" charset="0"/>
              </a:rPr>
            </a:b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0" y="0"/>
            <a:ext cx="800102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chemeClr val="tx2"/>
                </a:solidFill>
                <a:latin typeface="+mj-lt"/>
                <a:ea typeface="Times New Roman" pitchFamily="18" charset="0"/>
                <a:cs typeface="Times New Roman" pitchFamily="18" charset="0"/>
              </a:rPr>
              <a:t>4. Политическое устройство Киевской Руси в  </a:t>
            </a:r>
            <a:r>
              <a:rPr lang="en-US" sz="3200" b="1" dirty="0" smtClean="0">
                <a:solidFill>
                  <a:schemeClr val="tx2"/>
                </a:solidFill>
                <a:latin typeface="+mj-lt"/>
                <a:ea typeface="Times New Roman" pitchFamily="18" charset="0"/>
                <a:cs typeface="Times New Roman" pitchFamily="18" charset="0"/>
              </a:rPr>
              <a:t>IX</a:t>
            </a:r>
            <a:r>
              <a:rPr lang="ru-RU" sz="3200" b="1" dirty="0" smtClean="0">
                <a:solidFill>
                  <a:schemeClr val="tx2"/>
                </a:solidFill>
                <a:latin typeface="+mj-lt"/>
                <a:ea typeface="Times New Roman" pitchFamily="18" charset="0"/>
                <a:cs typeface="Times New Roman" pitchFamily="18" charset="0"/>
              </a:rPr>
              <a:t>-</a:t>
            </a:r>
            <a:r>
              <a:rPr lang="en-US" sz="3200" b="1" dirty="0" smtClean="0">
                <a:solidFill>
                  <a:schemeClr val="tx2"/>
                </a:solidFill>
                <a:latin typeface="+mj-lt"/>
                <a:ea typeface="Times New Roman" pitchFamily="18" charset="0"/>
                <a:cs typeface="Times New Roman" pitchFamily="18" charset="0"/>
              </a:rPr>
              <a:t>XI</a:t>
            </a:r>
            <a:r>
              <a:rPr lang="ru-RU" sz="3200" b="1" dirty="0" smtClean="0">
                <a:solidFill>
                  <a:schemeClr val="tx2"/>
                </a:solidFill>
                <a:latin typeface="+mj-lt"/>
                <a:ea typeface="Times New Roman" pitchFamily="18" charset="0"/>
                <a:cs typeface="Times New Roman" pitchFamily="18" charset="0"/>
              </a:rPr>
              <a:t> вв.</a:t>
            </a:r>
            <a:endParaRPr lang="ru-RU" sz="3200" b="1" dirty="0" smtClean="0">
              <a:solidFill>
                <a:schemeClr val="tx2"/>
              </a:solidFill>
              <a:latin typeface="+mj-lt"/>
              <a:cs typeface="Arial" pitchFamily="34" charset="0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2571736" y="1142984"/>
            <a:ext cx="3571900" cy="10001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Киевский великий князь</a:t>
            </a:r>
            <a:endParaRPr lang="ru-RU" sz="3600" dirty="0"/>
          </a:p>
        </p:txBody>
      </p:sp>
      <p:sp>
        <p:nvSpPr>
          <p:cNvPr id="42" name="Прямоугольник 41"/>
          <p:cNvSpPr/>
          <p:nvPr/>
        </p:nvSpPr>
        <p:spPr>
          <a:xfrm>
            <a:off x="714348" y="2857496"/>
            <a:ext cx="1643074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Бояре</a:t>
            </a:r>
            <a:endParaRPr lang="ru-RU" sz="3200" dirty="0"/>
          </a:p>
        </p:txBody>
      </p:sp>
      <p:sp>
        <p:nvSpPr>
          <p:cNvPr id="43" name="Прямоугольник 42"/>
          <p:cNvSpPr/>
          <p:nvPr/>
        </p:nvSpPr>
        <p:spPr>
          <a:xfrm>
            <a:off x="5072066" y="2786058"/>
            <a:ext cx="3071834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Дружина</a:t>
            </a:r>
            <a:endParaRPr lang="ru-RU" sz="3600" dirty="0"/>
          </a:p>
        </p:txBody>
      </p:sp>
      <p:sp>
        <p:nvSpPr>
          <p:cNvPr id="44" name="Прямоугольник 43"/>
          <p:cNvSpPr/>
          <p:nvPr/>
        </p:nvSpPr>
        <p:spPr>
          <a:xfrm>
            <a:off x="4071934" y="4214818"/>
            <a:ext cx="1857388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Старшая</a:t>
            </a:r>
            <a:endParaRPr lang="ru-RU" sz="3200" dirty="0"/>
          </a:p>
        </p:txBody>
      </p:sp>
      <p:sp>
        <p:nvSpPr>
          <p:cNvPr id="45" name="Прямоугольник 44"/>
          <p:cNvSpPr/>
          <p:nvPr/>
        </p:nvSpPr>
        <p:spPr>
          <a:xfrm>
            <a:off x="7072330" y="4214818"/>
            <a:ext cx="2071670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Младшая</a:t>
            </a:r>
            <a:endParaRPr lang="ru-RU" sz="3200" dirty="0"/>
          </a:p>
        </p:txBody>
      </p:sp>
      <p:sp>
        <p:nvSpPr>
          <p:cNvPr id="46" name="Прямоугольник 45"/>
          <p:cNvSpPr/>
          <p:nvPr/>
        </p:nvSpPr>
        <p:spPr>
          <a:xfrm>
            <a:off x="285720" y="4214818"/>
            <a:ext cx="2786082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Наместники</a:t>
            </a:r>
            <a:endParaRPr lang="ru-RU" sz="3200" dirty="0"/>
          </a:p>
        </p:txBody>
      </p:sp>
      <p:sp>
        <p:nvSpPr>
          <p:cNvPr id="47" name="Прямоугольник 46"/>
          <p:cNvSpPr/>
          <p:nvPr/>
        </p:nvSpPr>
        <p:spPr>
          <a:xfrm>
            <a:off x="2000232" y="5786454"/>
            <a:ext cx="2857520" cy="7858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Посадники</a:t>
            </a:r>
            <a:endParaRPr lang="ru-RU" sz="3600" dirty="0"/>
          </a:p>
        </p:txBody>
      </p:sp>
      <p:cxnSp>
        <p:nvCxnSpPr>
          <p:cNvPr id="49" name="Прямая со стрелкой 48"/>
          <p:cNvCxnSpPr/>
          <p:nvPr/>
        </p:nvCxnSpPr>
        <p:spPr>
          <a:xfrm>
            <a:off x="4357686" y="2143116"/>
            <a:ext cx="2071702" cy="64294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 стрелкой 51"/>
          <p:cNvCxnSpPr/>
          <p:nvPr/>
        </p:nvCxnSpPr>
        <p:spPr>
          <a:xfrm rot="10800000" flipV="1">
            <a:off x="1928794" y="2143116"/>
            <a:ext cx="2428892" cy="64294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 стрелкой 56"/>
          <p:cNvCxnSpPr>
            <a:stCxn id="41" idx="2"/>
            <a:endCxn id="46" idx="0"/>
          </p:cNvCxnSpPr>
          <p:nvPr/>
        </p:nvCxnSpPr>
        <p:spPr>
          <a:xfrm rot="5400000">
            <a:off x="1982373" y="1839505"/>
            <a:ext cx="2071702" cy="26789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 стрелкой 60"/>
          <p:cNvCxnSpPr>
            <a:stCxn id="41" idx="2"/>
          </p:cNvCxnSpPr>
          <p:nvPr/>
        </p:nvCxnSpPr>
        <p:spPr>
          <a:xfrm rot="5400000">
            <a:off x="2035951" y="3393281"/>
            <a:ext cx="3571900" cy="107157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 стрелкой 62"/>
          <p:cNvCxnSpPr>
            <a:stCxn id="43" idx="2"/>
            <a:endCxn id="44" idx="0"/>
          </p:cNvCxnSpPr>
          <p:nvPr/>
        </p:nvCxnSpPr>
        <p:spPr>
          <a:xfrm rot="5400000">
            <a:off x="5447116" y="3053951"/>
            <a:ext cx="714380" cy="160735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Прямая со стрелкой 64"/>
          <p:cNvCxnSpPr>
            <a:stCxn id="43" idx="2"/>
            <a:endCxn id="45" idx="0"/>
          </p:cNvCxnSpPr>
          <p:nvPr/>
        </p:nvCxnSpPr>
        <p:spPr>
          <a:xfrm rot="16200000" flipH="1">
            <a:off x="7000884" y="3107537"/>
            <a:ext cx="714380" cy="150018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714348" y="0"/>
            <a:ext cx="8027890" cy="771532"/>
          </a:xfrm>
        </p:spPr>
        <p:txBody>
          <a:bodyPr>
            <a:normAutofit/>
          </a:bodyPr>
          <a:lstStyle/>
          <a:p>
            <a:pPr algn="just"/>
            <a:r>
              <a:rPr lang="ru-RU" sz="4400" dirty="0" smtClean="0">
                <a:solidFill>
                  <a:schemeClr val="tx2"/>
                </a:solidFill>
              </a:rPr>
              <a:t>5. Культура Древней Руси</a:t>
            </a:r>
            <a:endParaRPr lang="ru-RU" sz="4400" dirty="0">
              <a:solidFill>
                <a:schemeClr val="tx2"/>
              </a:solidFill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285720" y="928670"/>
            <a:ext cx="8643998" cy="5286412"/>
          </a:xfrm>
        </p:spPr>
        <p:txBody>
          <a:bodyPr>
            <a:normAutofit/>
          </a:bodyPr>
          <a:lstStyle/>
          <a:p>
            <a:pPr algn="ctr"/>
            <a:r>
              <a:rPr lang="ru-RU" sz="3200" u="sng" dirty="0" smtClean="0">
                <a:solidFill>
                  <a:schemeClr val="bg2">
                    <a:lumMod val="50000"/>
                  </a:schemeClr>
                </a:solidFill>
              </a:rPr>
              <a:t>Культура</a:t>
            </a:r>
            <a:r>
              <a:rPr lang="ru-RU" sz="3200" u="sng" dirty="0" smtClean="0"/>
              <a:t> </a:t>
            </a:r>
            <a:r>
              <a:rPr lang="ru-RU" sz="3200" dirty="0" smtClean="0"/>
              <a:t>–совокупность созданных обществом материальных и духовных ценностей. </a:t>
            </a:r>
          </a:p>
          <a:p>
            <a:pPr algn="ctr"/>
            <a:endParaRPr lang="ru-RU" sz="3200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305891" y="356965"/>
            <a:ext cx="8380909" cy="1060673"/>
          </a:xfrm>
          <a:prstGeom prst="rect">
            <a:avLst/>
          </a:prstGeom>
          <a:ln>
            <a:noFill/>
          </a:ln>
        </p:spPr>
        <p:txBody>
          <a:bodyPr vert="horz" lIns="0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lvl="0" algn="r">
              <a:spcBef>
                <a:spcPct val="0"/>
              </a:spcBef>
              <a:defRPr/>
            </a:pPr>
            <a:endParaRPr kumimoji="0" lang="ru-RU" sz="5600" b="1" i="0" u="none" strike="noStrike" kern="1200" cap="none" spc="0" normalizeH="0" baseline="0" noProof="0" dirty="0" smtClean="0">
              <a:ln>
                <a:noFill/>
              </a:ln>
              <a:solidFill>
                <a:schemeClr val="accent3">
                  <a:tint val="90000"/>
                  <a:satMod val="120000"/>
                </a:schemeClr>
              </a:solidFill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6" name="Organization Chart 2"/>
          <p:cNvGraphicFramePr>
            <a:graphicFrameLocks/>
          </p:cNvGraphicFramePr>
          <p:nvPr/>
        </p:nvGraphicFramePr>
        <p:xfrm>
          <a:off x="642910" y="2786058"/>
          <a:ext cx="7915303" cy="3829058"/>
        </p:xfrm>
        <a:graphic>
          <a:graphicData uri="http://schemas.openxmlformats.org/drawingml/2006/compatibility">
            <com:legacyDrawing xmlns:com="http://schemas.openxmlformats.org/drawingml/2006/compatibility" spid="_x0000_s19458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611188" y="1557338"/>
            <a:ext cx="3529012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3200" dirty="0">
                <a:latin typeface="Arial" charset="0"/>
              </a:rPr>
              <a:t>Древнерусская культура</a:t>
            </a:r>
          </a:p>
        </p:txBody>
      </p:sp>
      <p:sp>
        <p:nvSpPr>
          <p:cNvPr id="14" name="Oval 6"/>
          <p:cNvSpPr>
            <a:spLocks noChangeArrowheads="1"/>
          </p:cNvSpPr>
          <p:nvPr/>
        </p:nvSpPr>
        <p:spPr bwMode="auto">
          <a:xfrm>
            <a:off x="5292725" y="1557338"/>
            <a:ext cx="3384550" cy="1368425"/>
          </a:xfrm>
          <a:prstGeom prst="ellipse">
            <a:avLst/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5" name="Text Box 7"/>
          <p:cNvSpPr txBox="1">
            <a:spLocks noChangeArrowheads="1"/>
          </p:cNvSpPr>
          <p:nvPr/>
        </p:nvSpPr>
        <p:spPr bwMode="auto">
          <a:xfrm>
            <a:off x="5940425" y="1628775"/>
            <a:ext cx="230505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400" dirty="0">
                <a:latin typeface="Arial" charset="0"/>
              </a:rPr>
              <a:t>Наследие восточных славян</a:t>
            </a:r>
          </a:p>
        </p:txBody>
      </p:sp>
      <p:sp>
        <p:nvSpPr>
          <p:cNvPr id="16" name="Oval 8"/>
          <p:cNvSpPr>
            <a:spLocks noChangeArrowheads="1"/>
          </p:cNvSpPr>
          <p:nvPr/>
        </p:nvSpPr>
        <p:spPr bwMode="auto">
          <a:xfrm>
            <a:off x="5076825" y="3357563"/>
            <a:ext cx="3816350" cy="1800225"/>
          </a:xfrm>
          <a:prstGeom prst="ellipse">
            <a:avLst/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7" name="Oval 10"/>
          <p:cNvSpPr>
            <a:spLocks noChangeArrowheads="1"/>
          </p:cNvSpPr>
          <p:nvPr/>
        </p:nvSpPr>
        <p:spPr bwMode="auto">
          <a:xfrm>
            <a:off x="971550" y="4365625"/>
            <a:ext cx="3816350" cy="1295400"/>
          </a:xfrm>
          <a:prstGeom prst="ellipse">
            <a:avLst/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8" name="Text Box 11"/>
          <p:cNvSpPr txBox="1">
            <a:spLocks noChangeArrowheads="1"/>
          </p:cNvSpPr>
          <p:nvPr/>
        </p:nvSpPr>
        <p:spPr bwMode="auto">
          <a:xfrm>
            <a:off x="1979613" y="4652963"/>
            <a:ext cx="230505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400" dirty="0">
                <a:latin typeface="Arial" charset="0"/>
              </a:rPr>
              <a:t>Культура Византии</a:t>
            </a:r>
          </a:p>
        </p:txBody>
      </p:sp>
      <p:sp>
        <p:nvSpPr>
          <p:cNvPr id="19" name="Line 12"/>
          <p:cNvSpPr>
            <a:spLocks noChangeShapeType="1"/>
          </p:cNvSpPr>
          <p:nvPr/>
        </p:nvSpPr>
        <p:spPr bwMode="auto">
          <a:xfrm flipH="1" flipV="1">
            <a:off x="2771775" y="2708275"/>
            <a:ext cx="287338" cy="165735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0" name="Line 13"/>
          <p:cNvSpPr>
            <a:spLocks noChangeShapeType="1"/>
          </p:cNvSpPr>
          <p:nvPr/>
        </p:nvSpPr>
        <p:spPr bwMode="auto">
          <a:xfrm flipH="1" flipV="1">
            <a:off x="3348038" y="2636838"/>
            <a:ext cx="1871662" cy="1296987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1" name="Line 14"/>
          <p:cNvSpPr>
            <a:spLocks noChangeShapeType="1"/>
          </p:cNvSpPr>
          <p:nvPr/>
        </p:nvSpPr>
        <p:spPr bwMode="auto">
          <a:xfrm flipH="1">
            <a:off x="4067175" y="2133600"/>
            <a:ext cx="1225550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2" name="Text Box 9"/>
          <p:cNvSpPr txBox="1">
            <a:spLocks noChangeArrowheads="1"/>
          </p:cNvSpPr>
          <p:nvPr/>
        </p:nvSpPr>
        <p:spPr bwMode="auto">
          <a:xfrm>
            <a:off x="5724525" y="3500438"/>
            <a:ext cx="2490813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400" dirty="0">
                <a:latin typeface="Arial" charset="0"/>
              </a:rPr>
              <a:t>Культура неславянских народов и </a:t>
            </a:r>
            <a:r>
              <a:rPr lang="ru-RU" sz="2400" dirty="0" smtClean="0">
                <a:latin typeface="Arial" charset="0"/>
              </a:rPr>
              <a:t>соседей</a:t>
            </a:r>
            <a:endParaRPr lang="ru-RU" sz="2400" dirty="0">
              <a:latin typeface="Arial" charset="0"/>
            </a:endParaRPr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>
          <a:xfrm>
            <a:off x="500034" y="285728"/>
            <a:ext cx="83058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u="sng" dirty="0" smtClean="0"/>
              <a:t>Особенности Древнерусской культуры</a:t>
            </a:r>
            <a:endParaRPr lang="ru-RU" b="1" u="sng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8" grpId="0"/>
      <p:bldP spid="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1142976" y="500042"/>
            <a:ext cx="6858048" cy="107157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/>
              <a:t>Жанры литературы</a:t>
            </a:r>
            <a:endParaRPr lang="ru-RU" sz="54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14282" y="2928934"/>
            <a:ext cx="2071702" cy="121444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Летопись</a:t>
            </a:r>
            <a:endParaRPr lang="ru-RU" sz="3200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500430" y="3000372"/>
            <a:ext cx="2071702" cy="121444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Житие</a:t>
            </a:r>
            <a:endParaRPr lang="ru-RU" sz="3200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643702" y="2928934"/>
            <a:ext cx="2071702" cy="121444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Слово</a:t>
            </a:r>
            <a:endParaRPr lang="ru-RU" sz="3200" dirty="0"/>
          </a:p>
        </p:txBody>
      </p:sp>
      <p:cxnSp>
        <p:nvCxnSpPr>
          <p:cNvPr id="11" name="Прямая соединительная линия 10"/>
          <p:cNvCxnSpPr>
            <a:stCxn id="6" idx="2"/>
          </p:cNvCxnSpPr>
          <p:nvPr/>
        </p:nvCxnSpPr>
        <p:spPr>
          <a:xfrm rot="5400000">
            <a:off x="4250529" y="1893083"/>
            <a:ext cx="64294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hape 29"/>
          <p:cNvCxnSpPr>
            <a:endCxn id="7" idx="0"/>
          </p:cNvCxnSpPr>
          <p:nvPr/>
        </p:nvCxnSpPr>
        <p:spPr>
          <a:xfrm rot="10800000" flipV="1">
            <a:off x="1250134" y="2214554"/>
            <a:ext cx="3321867" cy="714380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hape 31"/>
          <p:cNvCxnSpPr>
            <a:endCxn id="9" idx="0"/>
          </p:cNvCxnSpPr>
          <p:nvPr/>
        </p:nvCxnSpPr>
        <p:spPr>
          <a:xfrm>
            <a:off x="4572000" y="2214554"/>
            <a:ext cx="3107553" cy="714380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>
            <a:endCxn id="8" idx="0"/>
          </p:cNvCxnSpPr>
          <p:nvPr/>
        </p:nvCxnSpPr>
        <p:spPr>
          <a:xfrm rot="5400000">
            <a:off x="4161234" y="2589604"/>
            <a:ext cx="785816" cy="3572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374</TotalTime>
  <Words>287</Words>
  <PresentationFormat>Экран (4:3)</PresentationFormat>
  <Paragraphs>92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Поток</vt:lpstr>
      <vt:lpstr>Киевская Русь в  IX-XI вв. Повторительно-обобщающий урок.</vt:lpstr>
      <vt:lpstr>План урока: 1. Образование Древнерусского государства.  2. Основные направления внешней политике князей Киевской Руси.  3. Социально-экономические изменения в жизни восточнославянских племен. Образование государства.  4. Политическое устройство Киевской Руси.  5. Культура древней Руси в IX-XI вв.   </vt:lpstr>
      <vt:lpstr>                                       1. Образование Древнерусского государства. </vt:lpstr>
      <vt:lpstr>3. Внешняя политика</vt:lpstr>
      <vt:lpstr>4. Социально-экономические изменения в жизни восточнославянских племен. Образование государства.</vt:lpstr>
      <vt:lpstr> </vt:lpstr>
      <vt:lpstr>5. Культура Древней Руси</vt:lpstr>
      <vt:lpstr>Особенности Древнерусской культуры</vt:lpstr>
      <vt:lpstr>Слайд 9</vt:lpstr>
      <vt:lpstr>Домашнее задание:  Глава 1, записи в тетради. Готовится к контрольной работе.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Анастасия</dc:creator>
  <cp:lastModifiedBy>1</cp:lastModifiedBy>
  <cp:revision>33</cp:revision>
  <dcterms:created xsi:type="dcterms:W3CDTF">2011-02-26T11:51:27Z</dcterms:created>
  <dcterms:modified xsi:type="dcterms:W3CDTF">2011-02-28T06:34:23Z</dcterms:modified>
</cp:coreProperties>
</file>