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8" r:id="rId3"/>
    <p:sldId id="257" r:id="rId4"/>
    <p:sldId id="261" r:id="rId5"/>
    <p:sldId id="271" r:id="rId6"/>
    <p:sldId id="276" r:id="rId7"/>
    <p:sldId id="265" r:id="rId8"/>
    <p:sldId id="259" r:id="rId9"/>
    <p:sldId id="262" r:id="rId10"/>
    <p:sldId id="263" r:id="rId11"/>
    <p:sldId id="266" r:id="rId12"/>
    <p:sldId id="270" r:id="rId13"/>
    <p:sldId id="268" r:id="rId14"/>
    <p:sldId id="269" r:id="rId15"/>
    <p:sldId id="277" r:id="rId16"/>
    <p:sldId id="264"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109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Группа 1"/>
          <p:cNvGrpSpPr>
            <a:grpSpLocks/>
          </p:cNvGrpSpPr>
          <p:nvPr/>
        </p:nvGrpSpPr>
        <p:grpSpPr bwMode="auto">
          <a:xfrm>
            <a:off x="-3175" y="4953000"/>
            <a:ext cx="9147175" cy="1911350"/>
            <a:chOff x="-3765" y="4832896"/>
            <a:chExt cx="9147765" cy="2032192"/>
          </a:xfrm>
        </p:grpSpPr>
        <p:sp>
          <p:nvSpPr>
            <p:cNvPr id="6" name="Полилиния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олилиния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ECA33CCC-166D-45A9-AA5A-DBDD8C028D4C}" type="datetimeFigureOut">
              <a:rPr lang="ru-RU"/>
              <a:pPr>
                <a:defRPr/>
              </a:pPr>
              <a:t>08.10.2014</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0B56A664-93A2-4AB7-A0F7-B6D9E90CE1E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EFF81274-669C-48D0-A598-1E30EFE5B034}" type="datetimeFigureOut">
              <a:rPr lang="ru-RU"/>
              <a:pPr>
                <a:defRPr/>
              </a:pPr>
              <a:t>08.10.2014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DEBD43A3-2945-4997-9F35-EB965BB881B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3B3C2CC1-378D-41C5-B9AC-FCB0C9EFA4CA}" type="datetimeFigureOut">
              <a:rPr lang="ru-RU"/>
              <a:pPr>
                <a:defRPr/>
              </a:pPr>
              <a:t>08.10.2014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9E643EE1-4CF4-4452-A06E-5AFEF7C6CB8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AEC4A768-7810-4281-A4B7-098152EFDC6E}" type="datetimeFigureOut">
              <a:rPr lang="ru-RU"/>
              <a:pPr>
                <a:defRPr/>
              </a:pPr>
              <a:t>08.10.2014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F03F126-B248-4A61-97D1-00B80F50C70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Нашивка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Нашивка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BEE48508-0624-45FB-AE0B-19E607B0359F}" type="datetimeFigureOut">
              <a:rPr lang="ru-RU"/>
              <a:pPr>
                <a:defRPr/>
              </a:pPr>
              <a:t>08.10.2014</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C0CF0F70-6F57-4533-8F8C-4C598BFB1155}"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88279759-B7D3-4F50-BBBC-5C4B9D803B51}" type="datetimeFigureOut">
              <a:rPr lang="ru-RU"/>
              <a:pPr>
                <a:defRPr/>
              </a:pPr>
              <a:t>08.10.2014</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A4A0B896-DB40-4BD1-A94C-013B4B37203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5298FB24-9354-426F-A7B9-5AAD12E432F4}" type="datetimeFigureOut">
              <a:rPr lang="ru-RU"/>
              <a:pPr>
                <a:defRPr/>
              </a:pPr>
              <a:t>08.10.2014</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A3CAEF6-A173-433F-9248-BFDFCDA9E983}"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03456D40-5E6C-41CA-94FB-8371DD5C9F99}" type="datetimeFigureOut">
              <a:rPr lang="ru-RU"/>
              <a:pPr>
                <a:defRPr/>
              </a:pPr>
              <a:t>08.10.2014</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5475CCB6-FE07-4770-A267-BF5ED6704657}"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95CB609E-6F88-40EF-8CCF-8EF505E7CB93}" type="datetimeFigureOut">
              <a:rPr lang="ru-RU"/>
              <a:pPr>
                <a:defRPr/>
              </a:pPr>
              <a:t>08.10.2014</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714755A0-B43C-4B4E-BB2A-FAF6020A2616}"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6CB5E467-AB7C-4A1D-AE2B-6BF25DCF9E3C}" type="datetimeFigureOut">
              <a:rPr lang="ru-RU"/>
              <a:pPr>
                <a:defRPr/>
              </a:pPr>
              <a:t>08.10.2014</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269CE279-0355-486D-9CF1-33BD9FF80967}"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Полилиния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Полилиния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рямоугольный треугольник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Нашивка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23AE124F-CCAB-4DD2-926C-F95C8B141058}" type="datetimeFigureOut">
              <a:rPr lang="ru-RU"/>
              <a:pPr>
                <a:defRPr/>
              </a:pPr>
              <a:t>08.10.2014</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6F21EB0F-6E70-41FE-8DC5-83AE7AA5ABF3}"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3" name="Полилиния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Полилиния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defRPr>
            </a:lvl1pPr>
            <a:extLst/>
          </a:lstStyle>
          <a:p>
            <a:pPr>
              <a:defRPr/>
            </a:pPr>
            <a:fld id="{680AA5F3-26C5-4B3A-B5BB-8624140C9915}" type="datetimeFigureOut">
              <a:rPr lang="ru-RU"/>
              <a:pPr>
                <a:defRPr/>
              </a:pPr>
              <a:t>08.10.2014</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defRPr>
            </a:lvl1pPr>
            <a:extLst/>
          </a:lstStyle>
          <a:p>
            <a:pPr>
              <a:defRPr/>
            </a:pPr>
            <a:fld id="{934F3DA4-B243-47A1-88B7-1C162D58F52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08" r:id="rId1"/>
    <p:sldLayoutId id="2147483704" r:id="rId2"/>
    <p:sldLayoutId id="2147483709" r:id="rId3"/>
    <p:sldLayoutId id="2147483710" r:id="rId4"/>
    <p:sldLayoutId id="2147483711" r:id="rId5"/>
    <p:sldLayoutId id="2147483712" r:id="rId6"/>
    <p:sldLayoutId id="2147483705" r:id="rId7"/>
    <p:sldLayoutId id="2147483713" r:id="rId8"/>
    <p:sldLayoutId id="2147483714" r:id="rId9"/>
    <p:sldLayoutId id="2147483706" r:id="rId10"/>
    <p:sldLayoutId id="2147483707"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H:\nashi%20-%20&#1043;&#1080;&#1084;&#1085;%20&#1054;&#1083;&#1080;&#1084;&#1087;&#1080;&#1072;&#1076;&#1099;%202014,%20&#1057;&#1086;&#1095;&#1080;%202014.%20&#1054;&#1083;&#1080;&#1084;&#1087;&#1080;&#1081;&#1089;&#1082;&#1080;&#1081;%20&#1075;&#1080;&#1084;&#1085;%20%20(audiopoisk.com).mp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images.yandex.ru/" TargetMode="External"/><Relationship Id="rId2" Type="http://schemas.openxmlformats.org/officeDocument/2006/relationships/hyperlink" Target="http://www.rg.ru/" TargetMode="External"/><Relationship Id="rId1" Type="http://schemas.openxmlformats.org/officeDocument/2006/relationships/slideLayout" Target="../slideLayouts/slideLayout2.xml"/><Relationship Id="rId5" Type="http://schemas.openxmlformats.org/officeDocument/2006/relationships/hyperlink" Target="http://&#1082;&#1072;&#1088;&#1090;&#1080;&#1085;&#1082;&#1080;.cc/" TargetMode="External"/><Relationship Id="rId4" Type="http://schemas.openxmlformats.org/officeDocument/2006/relationships/hyperlink" Target="http://sclubs.ru/articles/istoriya_sport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eaLnBrk="1" fontAlgn="auto" hangingPunct="1">
              <a:spcAft>
                <a:spcPts val="0"/>
              </a:spcAft>
              <a:defRPr/>
            </a:pPr>
            <a:r>
              <a:rPr lang="ru-RU" dirty="0" smtClean="0">
                <a:solidFill>
                  <a:schemeClr val="accent2"/>
                </a:solidFill>
              </a:rPr>
              <a:t>Олимпийские игры в Древней Греции</a:t>
            </a:r>
            <a:endParaRPr lang="ru-RU" dirty="0">
              <a:solidFill>
                <a:schemeClr val="accent2"/>
              </a:solidFill>
            </a:endParaRPr>
          </a:p>
        </p:txBody>
      </p:sp>
      <p:sp>
        <p:nvSpPr>
          <p:cNvPr id="13314" name="Подзаголовок 2"/>
          <p:cNvSpPr>
            <a:spLocks noGrp="1"/>
          </p:cNvSpPr>
          <p:nvPr>
            <p:ph type="subTitle" idx="1"/>
          </p:nvPr>
        </p:nvSpPr>
        <p:spPr>
          <a:xfrm>
            <a:off x="685800" y="3611563"/>
            <a:ext cx="7772400" cy="1200150"/>
          </a:xfrm>
        </p:spPr>
        <p:txBody>
          <a:bodyPr/>
          <a:lstStyle/>
          <a:p>
            <a:pPr marR="0" algn="ctr" eaLnBrk="1" hangingPunct="1"/>
            <a:r>
              <a:rPr lang="ru-RU" sz="1800" dirty="0" smtClean="0"/>
              <a:t>Выполнила учитель истории МОУ </a:t>
            </a:r>
            <a:r>
              <a:rPr lang="ru-RU" sz="1800" dirty="0" err="1" smtClean="0"/>
              <a:t>Большееланская</a:t>
            </a:r>
            <a:r>
              <a:rPr lang="ru-RU" sz="1800" dirty="0" smtClean="0"/>
              <a:t> </a:t>
            </a:r>
            <a:r>
              <a:rPr lang="ru-RU" sz="1800" smtClean="0"/>
              <a:t>СОШ </a:t>
            </a:r>
          </a:p>
          <a:p>
            <a:pPr marR="0" algn="ctr" eaLnBrk="1" hangingPunct="1"/>
            <a:r>
              <a:rPr lang="ru-RU" sz="1800" smtClean="0"/>
              <a:t>Фефелова</a:t>
            </a:r>
            <a:r>
              <a:rPr lang="ru-RU" sz="1800" dirty="0" smtClean="0"/>
              <a:t> Светлана Николаевна</a:t>
            </a:r>
            <a:endParaRPr lang="ru-RU" sz="1800" dirty="0" smtClean="0"/>
          </a:p>
        </p:txBody>
      </p:sp>
      <p:pic>
        <p:nvPicPr>
          <p:cNvPr id="4" name="nashi - Гимн Олимпиады 2014, Сочи 2014. Олимпийский гимн  (audiopoisk.com).mp3">
            <a:hlinkClick r:id="" action="ppaction://media"/>
          </p:cNvPr>
          <p:cNvPicPr>
            <a:picLocks noRot="1" noChangeAspect="1"/>
          </p:cNvPicPr>
          <p:nvPr>
            <a:audioFile r:link="rId1"/>
          </p:nvPr>
        </p:nvPicPr>
        <p:blipFill>
          <a:blip r:embed="rId3" cstate="print"/>
          <a:srcRect/>
          <a:stretch>
            <a:fillRect/>
          </a:stretch>
        </p:blipFill>
        <p:spPr bwMode="auto">
          <a:xfrm>
            <a:off x="8316913" y="494188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5">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Содержимое 2"/>
          <p:cNvSpPr>
            <a:spLocks noGrp="1"/>
          </p:cNvSpPr>
          <p:nvPr>
            <p:ph idx="1"/>
          </p:nvPr>
        </p:nvSpPr>
        <p:spPr/>
        <p:txBody>
          <a:bodyPr/>
          <a:lstStyle/>
          <a:p>
            <a:pPr eaLnBrk="1" hangingPunct="1">
              <a:buFont typeface="Wingdings 3" pitchFamily="18" charset="2"/>
              <a:buNone/>
            </a:pPr>
            <a:r>
              <a:rPr lang="ru-RU" smtClean="0"/>
              <a:t>    </a:t>
            </a:r>
            <a:r>
              <a:rPr lang="ru-RU" i="1" smtClean="0">
                <a:solidFill>
                  <a:srgbClr val="C00000"/>
                </a:solidFill>
              </a:rPr>
              <a:t>Биатлон, кёрлинг, конькобежный спорт, фигурное катание, шорт-трек, горнолыжный спорт, лыжное двоеборье, лыжные гонки, прыжки с трамплина, сноуборд, фристайл, бобслей, скелетон, санный спорт, хоккей</a:t>
            </a:r>
            <a:r>
              <a:rPr lang="ru-RU" smtClean="0"/>
              <a:t>.</a:t>
            </a:r>
          </a:p>
        </p:txBody>
      </p:sp>
      <p:sp>
        <p:nvSpPr>
          <p:cNvPr id="2" name="Заголовок 1"/>
          <p:cNvSpPr>
            <a:spLocks noGrp="1"/>
          </p:cNvSpPr>
          <p:nvPr>
            <p:ph type="title"/>
          </p:nvPr>
        </p:nvSpPr>
        <p:spPr/>
        <p:txBody>
          <a:bodyPr/>
          <a:lstStyle/>
          <a:p>
            <a:pPr eaLnBrk="1" fontAlgn="auto" hangingPunct="1">
              <a:spcAft>
                <a:spcPts val="0"/>
              </a:spcAft>
              <a:defRPr/>
            </a:pPr>
            <a:r>
              <a:rPr lang="ru-RU" dirty="0" smtClean="0"/>
              <a:t>Виды спорта</a:t>
            </a:r>
            <a:endParaRPr lang="ru-RU" dirty="0"/>
          </a:p>
        </p:txBody>
      </p:sp>
      <p:sp>
        <p:nvSpPr>
          <p:cNvPr id="4" name="Овальная выноска 3"/>
          <p:cNvSpPr>
            <a:spLocks noChangeArrowheads="1"/>
          </p:cNvSpPr>
          <p:nvPr/>
        </p:nvSpPr>
        <p:spPr bwMode="auto">
          <a:xfrm>
            <a:off x="6516688" y="260350"/>
            <a:ext cx="2232025" cy="1728788"/>
          </a:xfrm>
          <a:prstGeom prst="wedgeEllipseCallout">
            <a:avLst>
              <a:gd name="adj1" fmla="val -52847"/>
              <a:gd name="adj2" fmla="val 54593"/>
            </a:avLst>
          </a:prstGeom>
          <a:solidFill>
            <a:schemeClr val="accent1"/>
          </a:solidFill>
          <a:ln w="55000" cmpd="thickThin" algn="ctr">
            <a:solidFill>
              <a:srgbClr val="1E768C"/>
            </a:solidFill>
            <a:miter lim="800000"/>
            <a:headEnd/>
            <a:tailEnd/>
          </a:ln>
        </p:spPr>
        <p:txBody>
          <a:bodyPr anchor="ctr"/>
          <a:lstStyle/>
          <a:p>
            <a:pPr algn="ctr" fontAlgn="auto">
              <a:spcBef>
                <a:spcPts val="0"/>
              </a:spcBef>
              <a:spcAft>
                <a:spcPts val="0"/>
              </a:spcAft>
              <a:defRPr/>
            </a:pPr>
            <a:r>
              <a:rPr lang="ru-RU" dirty="0">
                <a:solidFill>
                  <a:schemeClr val="lt1"/>
                </a:solidFill>
                <a:latin typeface="+mn-lt"/>
              </a:rPr>
              <a:t>бег на коньках на короткой дорожке</a:t>
            </a:r>
          </a:p>
        </p:txBody>
      </p:sp>
      <p:sp>
        <p:nvSpPr>
          <p:cNvPr id="5" name="Скругленная прямоугольная выноска 4"/>
          <p:cNvSpPr/>
          <p:nvPr/>
        </p:nvSpPr>
        <p:spPr>
          <a:xfrm>
            <a:off x="3995738" y="620713"/>
            <a:ext cx="3960812" cy="2520950"/>
          </a:xfrm>
          <a:prstGeom prst="wedgeRoundRectCallout">
            <a:avLst>
              <a:gd name="adj1" fmla="val -7957"/>
              <a:gd name="adj2" fmla="val 5820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err="1"/>
              <a:t>Бобсле́й</a:t>
            </a:r>
            <a:r>
              <a:rPr lang="ru-RU" dirty="0"/>
              <a:t> (от англ. </a:t>
            </a:r>
            <a:r>
              <a:rPr lang="ru-RU" b="1" dirty="0" err="1"/>
              <a:t>bobsleigh</a:t>
            </a:r>
            <a:r>
              <a:rPr lang="ru-RU" dirty="0"/>
              <a:t>) — зимний олимпийский вид спорта, представляющий собой скоростной спуск с гор по специально оборудованным ледовым трассам на управляемых санях — бобах</a:t>
            </a:r>
          </a:p>
        </p:txBody>
      </p:sp>
      <p:sp>
        <p:nvSpPr>
          <p:cNvPr id="6" name="Скругленная прямоугольная выноска 5"/>
          <p:cNvSpPr/>
          <p:nvPr/>
        </p:nvSpPr>
        <p:spPr>
          <a:xfrm>
            <a:off x="1042988" y="765175"/>
            <a:ext cx="4752975" cy="2592388"/>
          </a:xfrm>
          <a:prstGeom prst="wedgeRoundRectCallout">
            <a:avLst>
              <a:gd name="adj1" fmla="val 74514"/>
              <a:gd name="adj2" fmla="val 5249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t>Скелетон</a:t>
            </a:r>
            <a:r>
              <a:rPr lang="ru-RU" dirty="0"/>
              <a:t> (англ. </a:t>
            </a:r>
            <a:r>
              <a:rPr lang="ru-RU" i="1" dirty="0" err="1"/>
              <a:t>Skeleton</a:t>
            </a:r>
            <a:r>
              <a:rPr lang="ru-RU" dirty="0"/>
              <a:t>, букв. — скелет, каркас) — зимний олимпийский вид спорта, представляющий собой спуск по ледяному жёлобу на </a:t>
            </a:r>
            <a:r>
              <a:rPr lang="ru-RU" dirty="0" err="1"/>
              <a:t>двухполозьевых</a:t>
            </a:r>
            <a:r>
              <a:rPr lang="ru-RU" dirty="0"/>
              <a:t> санях на укрепленной раме, победитель которого определяется по сумме двух заездов.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C:\Users\Даша\Desktop\1.jpg"/>
          <p:cNvPicPr>
            <a:picLocks noGrp="1" noChangeAspect="1" noChangeArrowheads="1"/>
          </p:cNvPicPr>
          <p:nvPr>
            <p:ph idx="1"/>
          </p:nvPr>
        </p:nvPicPr>
        <p:blipFill>
          <a:blip r:embed="rId2" cstate="print"/>
          <a:srcRect/>
          <a:stretch>
            <a:fillRect/>
          </a:stretch>
        </p:blipFill>
        <p:spPr>
          <a:xfrm>
            <a:off x="468313" y="1196975"/>
            <a:ext cx="3563937" cy="2303463"/>
          </a:xfrm>
        </p:spPr>
      </p:pic>
      <p:sp>
        <p:nvSpPr>
          <p:cNvPr id="2" name="Заголовок 1"/>
          <p:cNvSpPr>
            <a:spLocks noGrp="1"/>
          </p:cNvSpPr>
          <p:nvPr>
            <p:ph type="title"/>
          </p:nvPr>
        </p:nvSpPr>
        <p:spPr/>
        <p:txBody>
          <a:bodyPr/>
          <a:lstStyle/>
          <a:p>
            <a:pPr eaLnBrk="1" fontAlgn="auto" hangingPunct="1">
              <a:spcAft>
                <a:spcPts val="0"/>
              </a:spcAft>
              <a:defRPr/>
            </a:pPr>
            <a:r>
              <a:rPr lang="ru-RU" dirty="0" smtClean="0">
                <a:solidFill>
                  <a:srgbClr val="C00000"/>
                </a:solidFill>
              </a:rPr>
              <a:t>Древняя Греция</a:t>
            </a:r>
            <a:endParaRPr lang="ru-RU" dirty="0">
              <a:solidFill>
                <a:srgbClr val="C00000"/>
              </a:solidFill>
            </a:endParaRPr>
          </a:p>
        </p:txBody>
      </p:sp>
      <p:pic>
        <p:nvPicPr>
          <p:cNvPr id="23555" name="Picture 3" descr="C:\Users\Даша\Desktop\2.jpg"/>
          <p:cNvPicPr>
            <a:picLocks noChangeAspect="1" noChangeArrowheads="1"/>
          </p:cNvPicPr>
          <p:nvPr/>
        </p:nvPicPr>
        <p:blipFill>
          <a:blip r:embed="rId3" cstate="print"/>
          <a:srcRect/>
          <a:stretch>
            <a:fillRect/>
          </a:stretch>
        </p:blipFill>
        <p:spPr bwMode="auto">
          <a:xfrm>
            <a:off x="323850" y="3789363"/>
            <a:ext cx="3748088" cy="2303462"/>
          </a:xfrm>
          <a:prstGeom prst="rect">
            <a:avLst/>
          </a:prstGeom>
          <a:noFill/>
          <a:ln w="9525">
            <a:noFill/>
            <a:miter lim="800000"/>
            <a:headEnd/>
            <a:tailEnd/>
          </a:ln>
        </p:spPr>
      </p:pic>
      <p:sp>
        <p:nvSpPr>
          <p:cNvPr id="23556" name="Прямоугольник 5"/>
          <p:cNvSpPr>
            <a:spLocks noChangeArrowheads="1"/>
          </p:cNvSpPr>
          <p:nvPr/>
        </p:nvSpPr>
        <p:spPr bwMode="auto">
          <a:xfrm>
            <a:off x="4140200" y="1484313"/>
            <a:ext cx="4679950" cy="4524375"/>
          </a:xfrm>
          <a:prstGeom prst="rect">
            <a:avLst/>
          </a:prstGeom>
          <a:noFill/>
          <a:ln w="9525">
            <a:noFill/>
            <a:miter lim="800000"/>
            <a:headEnd/>
            <a:tailEnd/>
          </a:ln>
        </p:spPr>
        <p:txBody>
          <a:bodyPr>
            <a:spAutoFit/>
          </a:bodyPr>
          <a:lstStyle/>
          <a:p>
            <a:r>
              <a:rPr lang="ru-RU" b="1">
                <a:solidFill>
                  <a:srgbClr val="002060"/>
                </a:solidFill>
                <a:latin typeface="Lucida Sans Unicode" pitchFamily="34" charset="0"/>
              </a:rPr>
              <a:t>Впервые Олимпийские игры были проведены в Древней Греции приблизительно в </a:t>
            </a:r>
            <a:r>
              <a:rPr lang="ru-RU" b="1">
                <a:solidFill>
                  <a:srgbClr val="C00000"/>
                </a:solidFill>
                <a:latin typeface="Lucida Sans Unicode" pitchFamily="34" charset="0"/>
              </a:rPr>
              <a:t>776 году до н.э.. </a:t>
            </a:r>
            <a:r>
              <a:rPr lang="ru-RU" b="1">
                <a:solidFill>
                  <a:srgbClr val="002060"/>
                </a:solidFill>
                <a:latin typeface="Lucida Sans Unicode" pitchFamily="34" charset="0"/>
              </a:rPr>
              <a:t>Они получили свое название благодаря  древнегреческому городу </a:t>
            </a:r>
            <a:r>
              <a:rPr lang="ru-RU" b="1">
                <a:solidFill>
                  <a:srgbClr val="C00000"/>
                </a:solidFill>
                <a:latin typeface="Lucida Sans Unicode" pitchFamily="34" charset="0"/>
              </a:rPr>
              <a:t>Олимпия</a:t>
            </a:r>
            <a:r>
              <a:rPr lang="ru-RU" b="1">
                <a:solidFill>
                  <a:srgbClr val="002060"/>
                </a:solidFill>
                <a:latin typeface="Lucida Sans Unicode" pitchFamily="34" charset="0"/>
              </a:rPr>
              <a:t>, в котором </a:t>
            </a:r>
            <a:r>
              <a:rPr lang="ru-RU" b="1">
                <a:solidFill>
                  <a:srgbClr val="C00000"/>
                </a:solidFill>
                <a:latin typeface="Lucida Sans Unicode" pitchFamily="34" charset="0"/>
              </a:rPr>
              <a:t>проводились 1 раз в 4 года.</a:t>
            </a:r>
          </a:p>
          <a:p>
            <a:r>
              <a:rPr lang="ru-RU" b="1">
                <a:solidFill>
                  <a:srgbClr val="002060"/>
                </a:solidFill>
                <a:latin typeface="Lucida Sans Unicode" pitchFamily="34" charset="0"/>
              </a:rPr>
              <a:t>Олимпийские игры представляли собой состязание в таких видах спорта как езда на колесницах, пятиборье, боевых искусствах. Олимпийские игры также носили религиозный характер, так как посвящались верховному древнегреческому богу Зевсу, который пользовался особенным уважением греков, будучи богом грома и молний.</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Users\Даша\Desktop\6.jpg"/>
          <p:cNvPicPr>
            <a:picLocks noGrp="1" noChangeAspect="1" noChangeArrowheads="1"/>
          </p:cNvPicPr>
          <p:nvPr>
            <p:ph sz="half" idx="1"/>
          </p:nvPr>
        </p:nvPicPr>
        <p:blipFill>
          <a:blip r:embed="rId2" cstate="print"/>
          <a:srcRect/>
          <a:stretch>
            <a:fillRect/>
          </a:stretch>
        </p:blipFill>
        <p:spPr>
          <a:xfrm>
            <a:off x="539750" y="1557338"/>
            <a:ext cx="2879725" cy="3602037"/>
          </a:xfrm>
        </p:spPr>
      </p:pic>
      <p:pic>
        <p:nvPicPr>
          <p:cNvPr id="24578" name="Picture 2" descr="C:\Users\Даша\Desktop\90115297_1344176051_image011.jpg"/>
          <p:cNvPicPr>
            <a:picLocks noGrp="1" noChangeAspect="1" noChangeArrowheads="1"/>
          </p:cNvPicPr>
          <p:nvPr>
            <p:ph sz="half" idx="2"/>
          </p:nvPr>
        </p:nvPicPr>
        <p:blipFill>
          <a:blip r:embed="rId3" cstate="print"/>
          <a:srcRect/>
          <a:stretch>
            <a:fillRect/>
          </a:stretch>
        </p:blipFill>
        <p:spPr>
          <a:xfrm>
            <a:off x="4284663" y="2060575"/>
            <a:ext cx="4038600" cy="1874838"/>
          </a:xfrm>
        </p:spPr>
      </p:pic>
      <p:sp>
        <p:nvSpPr>
          <p:cNvPr id="2" name="Заголовок 1"/>
          <p:cNvSpPr>
            <a:spLocks noGrp="1"/>
          </p:cNvSpPr>
          <p:nvPr>
            <p:ph type="title"/>
          </p:nvPr>
        </p:nvSpPr>
        <p:spPr/>
        <p:txBody>
          <a:bodyPr/>
          <a:lstStyle/>
          <a:p>
            <a:pPr eaLnBrk="1" fontAlgn="auto" hangingPunct="1">
              <a:spcAft>
                <a:spcPts val="0"/>
              </a:spcAft>
              <a:defRPr/>
            </a:pP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C:\Users\Даша\Desktop\1991.08.0312.jpeg"/>
          <p:cNvPicPr>
            <a:picLocks noGrp="1" noChangeAspect="1" noChangeArrowheads="1"/>
          </p:cNvPicPr>
          <p:nvPr>
            <p:ph idx="1"/>
          </p:nvPr>
        </p:nvPicPr>
        <p:blipFill>
          <a:blip r:embed="rId2" cstate="print"/>
          <a:srcRect/>
          <a:stretch>
            <a:fillRect/>
          </a:stretch>
        </p:blipFill>
        <p:spPr>
          <a:xfrm>
            <a:off x="827088" y="1639888"/>
            <a:ext cx="7058025" cy="4445000"/>
          </a:xfrm>
        </p:spPr>
      </p:pic>
      <p:sp>
        <p:nvSpPr>
          <p:cNvPr id="2" name="Заголовок 1"/>
          <p:cNvSpPr>
            <a:spLocks noGrp="1"/>
          </p:cNvSpPr>
          <p:nvPr>
            <p:ph type="title"/>
          </p:nvPr>
        </p:nvSpPr>
        <p:spPr/>
        <p:txBody>
          <a:bodyPr/>
          <a:lstStyle/>
          <a:p>
            <a:pPr eaLnBrk="1" fontAlgn="auto" hangingPunct="1">
              <a:spcAft>
                <a:spcPts val="0"/>
              </a:spcAft>
              <a:defRPr/>
            </a:pPr>
            <a:r>
              <a:rPr lang="ru-RU" dirty="0" smtClean="0">
                <a:solidFill>
                  <a:schemeClr val="accent2">
                    <a:lumMod val="50000"/>
                  </a:schemeClr>
                </a:solidFill>
              </a:rPr>
              <a:t>Гонки на колесницах</a:t>
            </a:r>
            <a:endParaRPr lang="ru-RU"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C:\Users\Даша\Desktop\milo-of-croton1.jpg"/>
          <p:cNvPicPr>
            <a:picLocks noGrp="1" noChangeAspect="1" noChangeArrowheads="1"/>
          </p:cNvPicPr>
          <p:nvPr>
            <p:ph idx="1"/>
          </p:nvPr>
        </p:nvPicPr>
        <p:blipFill>
          <a:blip r:embed="rId2" cstate="print"/>
          <a:srcRect/>
          <a:stretch>
            <a:fillRect/>
          </a:stretch>
        </p:blipFill>
        <p:spPr>
          <a:xfrm>
            <a:off x="900113" y="619125"/>
            <a:ext cx="7272337" cy="5113338"/>
          </a:xfrm>
        </p:spPr>
      </p:pic>
      <p:sp>
        <p:nvSpPr>
          <p:cNvPr id="2" name="Заголовок 1"/>
          <p:cNvSpPr>
            <a:spLocks noGrp="1"/>
          </p:cNvSpPr>
          <p:nvPr>
            <p:ph type="title"/>
          </p:nvPr>
        </p:nvSpPr>
        <p:spPr/>
        <p:txBody>
          <a:bodyPr/>
          <a:lstStyle/>
          <a:p>
            <a:pPr eaLnBrk="1" fontAlgn="auto" hangingPunct="1">
              <a:spcAft>
                <a:spcPts val="0"/>
              </a:spcAft>
              <a:defRPr/>
            </a:pPr>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Содержимое 2"/>
          <p:cNvSpPr>
            <a:spLocks noGrp="1"/>
          </p:cNvSpPr>
          <p:nvPr>
            <p:ph idx="1"/>
          </p:nvPr>
        </p:nvSpPr>
        <p:spPr/>
        <p:txBody>
          <a:bodyPr/>
          <a:lstStyle/>
          <a:p>
            <a:pPr eaLnBrk="1" hangingPunct="1"/>
            <a:r>
              <a:rPr lang="ru-RU" sz="4800" b="1" smtClean="0">
                <a:solidFill>
                  <a:srgbClr val="C00000"/>
                </a:solidFill>
              </a:rPr>
              <a:t>Понравился ли вам урок?</a:t>
            </a:r>
          </a:p>
          <a:p>
            <a:pPr eaLnBrk="1" hangingPunct="1"/>
            <a:r>
              <a:rPr lang="ru-RU" sz="4800" b="1" smtClean="0">
                <a:solidFill>
                  <a:srgbClr val="C00000"/>
                </a:solidFill>
              </a:rPr>
              <a:t>Я не знал …, а теперь я знаю…</a:t>
            </a:r>
          </a:p>
          <a:p>
            <a:pPr eaLnBrk="1" hangingPunct="1">
              <a:buFont typeface="Wingdings 3" pitchFamily="18" charset="2"/>
              <a:buNone/>
            </a:pPr>
            <a:endParaRPr lang="ru-RU" smtClean="0"/>
          </a:p>
        </p:txBody>
      </p:sp>
      <p:sp>
        <p:nvSpPr>
          <p:cNvPr id="2" name="Заголовок 1"/>
          <p:cNvSpPr>
            <a:spLocks noGrp="1"/>
          </p:cNvSpPr>
          <p:nvPr>
            <p:ph type="title"/>
          </p:nvPr>
        </p:nvSpPr>
        <p:spPr/>
        <p:txBody>
          <a:bodyPr/>
          <a:lstStyle/>
          <a:p>
            <a:pPr eaLnBrk="1" fontAlgn="auto" hangingPunct="1">
              <a:spcAft>
                <a:spcPts val="0"/>
              </a:spcAft>
              <a:defRPr/>
            </a:pP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Содержимое 2"/>
          <p:cNvSpPr>
            <a:spLocks noGrp="1"/>
          </p:cNvSpPr>
          <p:nvPr>
            <p:ph idx="1"/>
          </p:nvPr>
        </p:nvSpPr>
        <p:spPr/>
        <p:txBody>
          <a:bodyPr/>
          <a:lstStyle/>
          <a:p>
            <a:pPr eaLnBrk="1" hangingPunct="1"/>
            <a:r>
              <a:rPr lang="en-US" smtClean="0">
                <a:hlinkClick r:id="rId2"/>
              </a:rPr>
              <a:t>http://www.rg.ru</a:t>
            </a:r>
            <a:endParaRPr lang="ru-RU" smtClean="0"/>
          </a:p>
          <a:p>
            <a:pPr eaLnBrk="1" hangingPunct="1"/>
            <a:r>
              <a:rPr lang="en-US" smtClean="0">
                <a:hlinkClick r:id="rId3"/>
              </a:rPr>
              <a:t>http://images.yandex.ru</a:t>
            </a:r>
            <a:endParaRPr lang="ru-RU" smtClean="0"/>
          </a:p>
          <a:p>
            <a:pPr eaLnBrk="1" hangingPunct="1"/>
            <a:r>
              <a:rPr lang="en-US" smtClean="0">
                <a:hlinkClick r:id="rId4"/>
              </a:rPr>
              <a:t>http://sclubs.ru/articles/istoriya_sporta/</a:t>
            </a:r>
            <a:endParaRPr lang="ru-RU" smtClean="0"/>
          </a:p>
          <a:p>
            <a:pPr eaLnBrk="1" hangingPunct="1"/>
            <a:r>
              <a:rPr lang="en-US" smtClean="0">
                <a:hlinkClick r:id="rId5"/>
              </a:rPr>
              <a:t>http://</a:t>
            </a:r>
            <a:r>
              <a:rPr lang="ru-RU" smtClean="0">
                <a:hlinkClick r:id="rId5"/>
              </a:rPr>
              <a:t>картинки.</a:t>
            </a:r>
            <a:r>
              <a:rPr lang="en-US" smtClean="0">
                <a:hlinkClick r:id="rId5"/>
              </a:rPr>
              <a:t>cc</a:t>
            </a:r>
            <a:endParaRPr lang="ru-RU" smtClean="0"/>
          </a:p>
          <a:p>
            <a:pPr eaLnBrk="1" hangingPunct="1"/>
            <a:endParaRPr lang="ru-RU" smtClean="0"/>
          </a:p>
          <a:p>
            <a:pPr eaLnBrk="1" hangingPunct="1"/>
            <a:endParaRPr lang="ru-RU" smtClean="0"/>
          </a:p>
          <a:p>
            <a:pPr eaLnBrk="1" hangingPunct="1"/>
            <a:endParaRPr lang="en-US" smtClean="0"/>
          </a:p>
          <a:p>
            <a:pPr eaLnBrk="1" hangingPunct="1"/>
            <a:endParaRPr lang="ru-RU" smtClean="0"/>
          </a:p>
        </p:txBody>
      </p:sp>
      <p:sp>
        <p:nvSpPr>
          <p:cNvPr id="2" name="Заголовок 1"/>
          <p:cNvSpPr>
            <a:spLocks noGrp="1"/>
          </p:cNvSpPr>
          <p:nvPr>
            <p:ph type="title"/>
          </p:nvPr>
        </p:nvSpPr>
        <p:spPr/>
        <p:txBody>
          <a:bodyPr/>
          <a:lstStyle/>
          <a:p>
            <a:pPr eaLnBrk="1" fontAlgn="auto" hangingPunct="1">
              <a:spcAft>
                <a:spcPts val="0"/>
              </a:spcAft>
              <a:defRPr/>
            </a:pPr>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Содержимое 2"/>
          <p:cNvSpPr>
            <a:spLocks noGrp="1"/>
          </p:cNvSpPr>
          <p:nvPr>
            <p:ph idx="1"/>
          </p:nvPr>
        </p:nvSpPr>
        <p:spPr/>
        <p:txBody>
          <a:bodyPr/>
          <a:lstStyle/>
          <a:p>
            <a:pPr eaLnBrk="1" hangingPunct="1">
              <a:buFont typeface="Wingdings 3" pitchFamily="18" charset="2"/>
              <a:buNone/>
            </a:pPr>
            <a:endParaRPr lang="ru-RU" smtClean="0"/>
          </a:p>
        </p:txBody>
      </p:sp>
      <p:sp>
        <p:nvSpPr>
          <p:cNvPr id="2" name="Заголовок 1"/>
          <p:cNvSpPr>
            <a:spLocks noGrp="1"/>
          </p:cNvSpPr>
          <p:nvPr>
            <p:ph type="title"/>
          </p:nvPr>
        </p:nvSpPr>
        <p:spPr/>
        <p:txBody>
          <a:bodyPr/>
          <a:lstStyle/>
          <a:p>
            <a:pPr eaLnBrk="1" fontAlgn="auto" hangingPunct="1">
              <a:spcAft>
                <a:spcPts val="0"/>
              </a:spcAft>
              <a:defRPr/>
            </a:pPr>
            <a:r>
              <a:rPr lang="ru-RU" dirty="0" smtClean="0">
                <a:solidFill>
                  <a:schemeClr val="accent2"/>
                </a:solidFill>
              </a:rPr>
              <a:t>Что такое олимпийские игры?</a:t>
            </a:r>
            <a:endParaRPr lang="ru-RU" dirty="0">
              <a:solidFill>
                <a:schemeClr val="accent2"/>
              </a:solidFill>
            </a:endParaRPr>
          </a:p>
        </p:txBody>
      </p:sp>
      <p:sp>
        <p:nvSpPr>
          <p:cNvPr id="4" name="Овальная выноска 3"/>
          <p:cNvSpPr/>
          <p:nvPr/>
        </p:nvSpPr>
        <p:spPr>
          <a:xfrm>
            <a:off x="1042988" y="1412875"/>
            <a:ext cx="6624637" cy="3384550"/>
          </a:xfrm>
          <a:prstGeom prst="wedgeEllipseCallout">
            <a:avLst>
              <a:gd name="adj1" fmla="val -39592"/>
              <a:gd name="adj2" fmla="val 9040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3600" b="1" dirty="0">
                <a:solidFill>
                  <a:schemeClr val="accent2">
                    <a:lumMod val="50000"/>
                  </a:schemeClr>
                </a:solidFill>
                <a:latin typeface="Times New Roman" pitchFamily="18" charset="0"/>
                <a:cs typeface="Times New Roman" pitchFamily="18" charset="0"/>
              </a:rPr>
              <a:t>Олимпийские игры </a:t>
            </a:r>
            <a:r>
              <a:rPr lang="ru-RU" dirty="0"/>
              <a:t>– </a:t>
            </a:r>
            <a:r>
              <a:rPr lang="ru-RU" sz="2800" b="1" dirty="0">
                <a:solidFill>
                  <a:schemeClr val="accent2">
                    <a:lumMod val="40000"/>
                    <a:lumOff val="60000"/>
                  </a:schemeClr>
                </a:solidFill>
              </a:rPr>
              <a:t>международное спортивное мероприятие.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2"/>
          </p:nvPr>
        </p:nvSpPr>
        <p:spPr>
          <a:xfrm>
            <a:off x="3563938" y="1484313"/>
            <a:ext cx="5122862" cy="4641850"/>
          </a:xfrm>
        </p:spPr>
        <p:txBody>
          <a:bodyPr>
            <a:normAutofit fontScale="85000" lnSpcReduction="20000"/>
          </a:bodyPr>
          <a:lstStyle/>
          <a:p>
            <a:pPr marL="365760" indent="-256032" eaLnBrk="1" fontAlgn="auto" hangingPunct="1">
              <a:spcAft>
                <a:spcPts val="0"/>
              </a:spcAft>
              <a:buFont typeface="Wingdings 3"/>
              <a:buNone/>
              <a:defRPr/>
            </a:pPr>
            <a:r>
              <a:rPr lang="ru-RU" b="1" dirty="0" smtClean="0">
                <a:solidFill>
                  <a:schemeClr val="accent2">
                    <a:lumMod val="50000"/>
                  </a:schemeClr>
                </a:solidFill>
              </a:rPr>
              <a:t>В 2014 году в российском городе Сочи с  7 по 23 февраля пройдут </a:t>
            </a:r>
            <a:r>
              <a:rPr lang="en-US" b="1" dirty="0" smtClean="0">
                <a:solidFill>
                  <a:schemeClr val="accent2">
                    <a:lumMod val="50000"/>
                  </a:schemeClr>
                </a:solidFill>
              </a:rPr>
              <a:t>XXII </a:t>
            </a:r>
            <a:r>
              <a:rPr lang="ru-RU" b="1" dirty="0" smtClean="0">
                <a:solidFill>
                  <a:schemeClr val="accent2">
                    <a:lumMod val="50000"/>
                  </a:schemeClr>
                </a:solidFill>
              </a:rPr>
              <a:t> Зимние Олимпийские игры.</a:t>
            </a:r>
          </a:p>
          <a:p>
            <a:pPr marL="365760" indent="-256032" eaLnBrk="1" fontAlgn="auto" hangingPunct="1">
              <a:spcAft>
                <a:spcPts val="0"/>
              </a:spcAft>
              <a:buFont typeface="Wingdings 3"/>
              <a:buNone/>
              <a:defRPr/>
            </a:pPr>
            <a:r>
              <a:rPr lang="ru-RU" b="1" dirty="0" smtClean="0">
                <a:solidFill>
                  <a:schemeClr val="accent2">
                    <a:lumMod val="50000"/>
                  </a:schemeClr>
                </a:solidFill>
              </a:rPr>
              <a:t>В нашей стране игры проходят во второй раз. Первые олимпийские игры прошли в Москве в 1980 году это были </a:t>
            </a:r>
            <a:r>
              <a:rPr lang="en-US" b="1" dirty="0" smtClean="0">
                <a:solidFill>
                  <a:schemeClr val="accent2">
                    <a:lumMod val="50000"/>
                  </a:schemeClr>
                </a:solidFill>
              </a:rPr>
              <a:t>XXII</a:t>
            </a:r>
            <a:r>
              <a:rPr lang="ru-RU" b="1" dirty="0" smtClean="0">
                <a:solidFill>
                  <a:schemeClr val="accent2">
                    <a:lumMod val="50000"/>
                  </a:schemeClr>
                </a:solidFill>
              </a:rPr>
              <a:t> летние Олимпийские игры.</a:t>
            </a:r>
          </a:p>
          <a:p>
            <a:pPr marL="365760" indent="-256032" eaLnBrk="1" fontAlgn="auto" hangingPunct="1">
              <a:spcAft>
                <a:spcPts val="0"/>
              </a:spcAft>
              <a:buFont typeface="Wingdings 3"/>
              <a:buNone/>
              <a:defRPr/>
            </a:pPr>
            <a:r>
              <a:rPr lang="ru-RU" b="1" dirty="0" smtClean="0">
                <a:solidFill>
                  <a:schemeClr val="accent2">
                    <a:lumMod val="50000"/>
                  </a:schemeClr>
                </a:solidFill>
              </a:rPr>
              <a:t>После Олимпийских игр на тех же объектах будут проведены </a:t>
            </a:r>
            <a:r>
              <a:rPr lang="ru-RU" b="1" dirty="0" err="1" smtClean="0">
                <a:solidFill>
                  <a:schemeClr val="accent2">
                    <a:lumMod val="50000"/>
                  </a:schemeClr>
                </a:solidFill>
              </a:rPr>
              <a:t>Паралимпийские</a:t>
            </a:r>
            <a:r>
              <a:rPr lang="ru-RU" b="1" dirty="0" smtClean="0">
                <a:solidFill>
                  <a:schemeClr val="accent2">
                    <a:lumMod val="50000"/>
                  </a:schemeClr>
                </a:solidFill>
              </a:rPr>
              <a:t> игры 2014</a:t>
            </a:r>
          </a:p>
        </p:txBody>
      </p:sp>
      <p:sp>
        <p:nvSpPr>
          <p:cNvPr id="2" name="Заголовок 1"/>
          <p:cNvSpPr>
            <a:spLocks noGrp="1"/>
          </p:cNvSpPr>
          <p:nvPr>
            <p:ph type="title"/>
          </p:nvPr>
        </p:nvSpPr>
        <p:spPr/>
        <p:txBody>
          <a:bodyPr/>
          <a:lstStyle/>
          <a:p>
            <a:pPr eaLnBrk="1" fontAlgn="auto" hangingPunct="1">
              <a:spcAft>
                <a:spcPts val="0"/>
              </a:spcAft>
              <a:defRPr/>
            </a:pPr>
            <a:r>
              <a:rPr lang="ru-RU" dirty="0" smtClean="0">
                <a:solidFill>
                  <a:schemeClr val="accent2"/>
                </a:solidFill>
              </a:rPr>
              <a:t>Современность</a:t>
            </a:r>
            <a:endParaRPr lang="ru-RU" dirty="0">
              <a:solidFill>
                <a:schemeClr val="accent2"/>
              </a:solidFill>
            </a:endParaRPr>
          </a:p>
        </p:txBody>
      </p:sp>
      <p:sp>
        <p:nvSpPr>
          <p:cNvPr id="5" name="Овальная выноска 4"/>
          <p:cNvSpPr/>
          <p:nvPr/>
        </p:nvSpPr>
        <p:spPr>
          <a:xfrm>
            <a:off x="5651500" y="1916113"/>
            <a:ext cx="3492500" cy="3168650"/>
          </a:xfrm>
          <a:prstGeom prst="wedgeEllipseCallout">
            <a:avLst>
              <a:gd name="adj1" fmla="val -30629"/>
              <a:gd name="adj2" fmla="val 7127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err="1"/>
              <a:t>Паралимпийские</a:t>
            </a:r>
            <a:r>
              <a:rPr lang="ru-RU" dirty="0"/>
              <a:t> игры - международные спортивные соревнования для людей с ограниченными возможностями (кроме инвалидов по слуху).</a:t>
            </a:r>
          </a:p>
        </p:txBody>
      </p:sp>
      <p:pic>
        <p:nvPicPr>
          <p:cNvPr id="15364" name="Picture 2" descr="C:\Users\Даша\Desktop\Vancouver-2010-Freestyle.jpg"/>
          <p:cNvPicPr>
            <a:picLocks noGrp="1" noChangeAspect="1" noChangeArrowheads="1"/>
          </p:cNvPicPr>
          <p:nvPr>
            <p:ph sz="half" idx="1"/>
          </p:nvPr>
        </p:nvPicPr>
        <p:blipFill>
          <a:blip r:embed="rId2" cstate="print"/>
          <a:srcRect/>
          <a:stretch>
            <a:fillRect/>
          </a:stretch>
        </p:blipFill>
        <p:spPr>
          <a:xfrm>
            <a:off x="457200" y="3179763"/>
            <a:ext cx="2819400" cy="21145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C:\Users\Даша\Desktop\6233_900.jpg"/>
          <p:cNvPicPr>
            <a:picLocks noGrp="1" noChangeAspect="1" noChangeArrowheads="1"/>
          </p:cNvPicPr>
          <p:nvPr>
            <p:ph idx="1"/>
          </p:nvPr>
        </p:nvPicPr>
        <p:blipFill>
          <a:blip r:embed="rId2" cstate="print"/>
          <a:srcRect/>
          <a:stretch>
            <a:fillRect/>
          </a:stretch>
        </p:blipFill>
        <p:spPr>
          <a:xfrm>
            <a:off x="1570038" y="1481138"/>
            <a:ext cx="6003925" cy="4525962"/>
          </a:xfrm>
        </p:spPr>
      </p:pic>
      <p:sp>
        <p:nvSpPr>
          <p:cNvPr id="2" name="Заголовок 1"/>
          <p:cNvSpPr>
            <a:spLocks noGrp="1"/>
          </p:cNvSpPr>
          <p:nvPr>
            <p:ph type="title"/>
          </p:nvPr>
        </p:nvSpPr>
        <p:spPr/>
        <p:txBody>
          <a:bodyPr/>
          <a:lstStyle/>
          <a:p>
            <a:pPr eaLnBrk="1" fontAlgn="auto" hangingPunct="1">
              <a:spcAft>
                <a:spcPts val="0"/>
              </a:spcAft>
              <a:defRPr/>
            </a:pPr>
            <a:r>
              <a:rPr lang="ru-RU" dirty="0" err="1" smtClean="0">
                <a:solidFill>
                  <a:schemeClr val="accent2">
                    <a:lumMod val="50000"/>
                  </a:schemeClr>
                </a:solidFill>
              </a:rPr>
              <a:t>Паралимпийские</a:t>
            </a:r>
            <a:r>
              <a:rPr lang="ru-RU" dirty="0" smtClean="0">
                <a:solidFill>
                  <a:schemeClr val="accent2">
                    <a:lumMod val="50000"/>
                  </a:schemeClr>
                </a:solidFill>
              </a:rPr>
              <a:t> игры</a:t>
            </a:r>
            <a:endParaRPr lang="ru-RU"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138"/>
            <a:ext cx="4038600" cy="4525962"/>
          </a:xfrm>
        </p:spPr>
        <p:txBody>
          <a:bodyPr>
            <a:normAutofit fontScale="85000" lnSpcReduction="10000"/>
          </a:bodyPr>
          <a:lstStyle/>
          <a:p>
            <a:pPr marL="365760" indent="-256032" eaLnBrk="1" fontAlgn="auto" hangingPunct="1">
              <a:spcAft>
                <a:spcPts val="0"/>
              </a:spcAft>
              <a:buFont typeface="Wingdings 3"/>
              <a:buNone/>
              <a:defRPr/>
            </a:pPr>
            <a:r>
              <a:rPr lang="ru-RU" b="1" dirty="0" smtClean="0">
                <a:solidFill>
                  <a:schemeClr val="accent2">
                    <a:lumMod val="50000"/>
                  </a:schemeClr>
                </a:solidFill>
              </a:rPr>
              <a:t>     Пять скреплённых колец, символизирующих объединение пяти частей света в олимпийском движении, т. е. олимпийские кольца. Цвет колец в верхнем ряду — голубой, чёрный и красный. В нижнем ряду — жёлтый и зелёный</a:t>
            </a:r>
            <a:r>
              <a:rPr lang="ru-RU" dirty="0" smtClean="0"/>
              <a:t>.</a:t>
            </a:r>
            <a:endParaRPr lang="ru-RU" dirty="0"/>
          </a:p>
        </p:txBody>
      </p:sp>
      <p:pic>
        <p:nvPicPr>
          <p:cNvPr id="17410" name="Picture 2" descr="C:\Users\Даша\Desktop\2tTwOVBtqGs.jpg"/>
          <p:cNvPicPr>
            <a:picLocks noGrp="1" noChangeAspect="1" noChangeArrowheads="1"/>
          </p:cNvPicPr>
          <p:nvPr>
            <p:ph sz="half" idx="2"/>
          </p:nvPr>
        </p:nvPicPr>
        <p:blipFill>
          <a:blip r:embed="rId2" cstate="print"/>
          <a:srcRect/>
          <a:stretch>
            <a:fillRect/>
          </a:stretch>
        </p:blipFill>
        <p:spPr>
          <a:xfrm>
            <a:off x="4356100" y="1700213"/>
            <a:ext cx="3938588" cy="1976437"/>
          </a:xfrm>
        </p:spPr>
      </p:pic>
      <p:sp>
        <p:nvSpPr>
          <p:cNvPr id="2" name="Заголовок 1"/>
          <p:cNvSpPr>
            <a:spLocks noGrp="1"/>
          </p:cNvSpPr>
          <p:nvPr>
            <p:ph type="title"/>
          </p:nvPr>
        </p:nvSpPr>
        <p:spPr/>
        <p:txBody>
          <a:bodyPr/>
          <a:lstStyle/>
          <a:p>
            <a:pPr eaLnBrk="1" fontAlgn="auto" hangingPunct="1">
              <a:spcAft>
                <a:spcPts val="0"/>
              </a:spcAft>
              <a:defRPr/>
            </a:pPr>
            <a:endParaRPr 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solidFill>
                  <a:srgbClr val="C00000"/>
                </a:solidFill>
              </a:rPr>
              <a:t>Символы Олимпийских игр 2014</a:t>
            </a:r>
            <a:endParaRPr lang="ru-RU" dirty="0">
              <a:solidFill>
                <a:srgbClr val="C00000"/>
              </a:solidFill>
            </a:endParaRPr>
          </a:p>
        </p:txBody>
      </p:sp>
      <p:pic>
        <p:nvPicPr>
          <p:cNvPr id="18434" name="Picture 2" descr="C:\Users\Даша\Desktop\c33bb2eaf2e4ea6b301bfa49d699df35.jpg"/>
          <p:cNvPicPr>
            <a:picLocks noGrp="1" noChangeAspect="1" noChangeArrowheads="1"/>
          </p:cNvPicPr>
          <p:nvPr>
            <p:ph sz="quarter" idx="2"/>
          </p:nvPr>
        </p:nvPicPr>
        <p:blipFill>
          <a:blip r:embed="rId2" cstate="print"/>
          <a:srcRect/>
          <a:stretch>
            <a:fillRect/>
          </a:stretch>
        </p:blipFill>
        <p:spPr>
          <a:xfrm>
            <a:off x="611188" y="1557338"/>
            <a:ext cx="4040187" cy="2700337"/>
          </a:xfrm>
          <a:ln>
            <a:prstDash val="solid"/>
          </a:ln>
        </p:spPr>
      </p:pic>
      <p:sp>
        <p:nvSpPr>
          <p:cNvPr id="6" name="Содержимое 5"/>
          <p:cNvSpPr>
            <a:spLocks noGrp="1"/>
          </p:cNvSpPr>
          <p:nvPr>
            <p:ph sz="quarter" idx="4"/>
          </p:nvPr>
        </p:nvSpPr>
        <p:spPr>
          <a:xfrm>
            <a:off x="4645025" y="1444625"/>
            <a:ext cx="4041775" cy="3941763"/>
          </a:xfrm>
        </p:spPr>
        <p:txBody>
          <a:bodyPr>
            <a:normAutofit fontScale="77500" lnSpcReduction="20000"/>
          </a:bodyPr>
          <a:lstStyle/>
          <a:p>
            <a:pPr marL="365760" indent="-256032" eaLnBrk="1" fontAlgn="auto" hangingPunct="1">
              <a:spcAft>
                <a:spcPts val="0"/>
              </a:spcAft>
              <a:buFont typeface="Wingdings 3"/>
              <a:buNone/>
              <a:defRPr/>
            </a:pPr>
            <a:r>
              <a:rPr lang="ru-RU" b="1" i="1" dirty="0" smtClean="0">
                <a:solidFill>
                  <a:schemeClr val="accent2">
                    <a:lumMod val="50000"/>
                  </a:schemeClr>
                </a:solidFill>
              </a:rPr>
              <a:t>       Впервые в истории Олимпийского движения их выбирала вся страна! По результатам голосования было принято решение, что победителями конкурса по олимпийскому принципу станут вошедшие в первую тройку при народном голосовании. Эти персонажи — выбор всей нашей страны. Это Белый мишка, Зайка и Леопард, и они уже стали частью истории мирового Олимпийского движения!</a:t>
            </a:r>
            <a:endParaRPr lang="ru-RU" b="1"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C:\Users\Даша\Desktop\72.jpg"/>
          <p:cNvPicPr>
            <a:picLocks noGrp="1" noChangeAspect="1" noChangeArrowheads="1"/>
          </p:cNvPicPr>
          <p:nvPr>
            <p:ph sz="half" idx="1"/>
          </p:nvPr>
        </p:nvPicPr>
        <p:blipFill>
          <a:blip r:embed="rId2" cstate="print"/>
          <a:srcRect/>
          <a:stretch>
            <a:fillRect/>
          </a:stretch>
        </p:blipFill>
        <p:spPr>
          <a:xfrm>
            <a:off x="1042988" y="404813"/>
            <a:ext cx="2376487" cy="4002087"/>
          </a:xfrm>
        </p:spPr>
      </p:pic>
      <p:sp>
        <p:nvSpPr>
          <p:cNvPr id="4" name="Содержимое 3"/>
          <p:cNvSpPr>
            <a:spLocks noGrp="1"/>
          </p:cNvSpPr>
          <p:nvPr>
            <p:ph sz="half" idx="2"/>
          </p:nvPr>
        </p:nvSpPr>
        <p:spPr>
          <a:xfrm>
            <a:off x="4284663" y="260350"/>
            <a:ext cx="4114800" cy="4824413"/>
          </a:xfrm>
        </p:spPr>
        <p:txBody>
          <a:bodyPr>
            <a:normAutofit fontScale="85000" lnSpcReduction="20000"/>
          </a:bodyPr>
          <a:lstStyle/>
          <a:p>
            <a:pPr marL="365760" indent="-256032" eaLnBrk="1" fontAlgn="auto" hangingPunct="1">
              <a:spcAft>
                <a:spcPts val="0"/>
              </a:spcAft>
              <a:buFont typeface="Wingdings 3"/>
              <a:buNone/>
              <a:defRPr/>
            </a:pPr>
            <a:r>
              <a:rPr lang="ru-RU" dirty="0" smtClean="0">
                <a:solidFill>
                  <a:schemeClr val="accent2">
                    <a:lumMod val="50000"/>
                  </a:schemeClr>
                </a:solidFill>
              </a:rPr>
              <a:t>В основе дизайна факела – очертания пера Жар-птицы.</a:t>
            </a:r>
          </a:p>
          <a:p>
            <a:pPr marL="365760" indent="-256032" eaLnBrk="1" fontAlgn="auto" hangingPunct="1">
              <a:spcAft>
                <a:spcPts val="0"/>
              </a:spcAft>
              <a:buFont typeface="Wingdings 3"/>
              <a:buNone/>
              <a:defRPr/>
            </a:pPr>
            <a:r>
              <a:rPr lang="ru-RU" dirty="0" smtClean="0">
                <a:solidFill>
                  <a:schemeClr val="accent2">
                    <a:lumMod val="50000"/>
                  </a:schemeClr>
                </a:solidFill>
              </a:rPr>
              <a:t>Серебристо – матовый  и красный цвета символизируют лед и пламень.</a:t>
            </a:r>
          </a:p>
          <a:p>
            <a:pPr marL="365760" indent="-256032" eaLnBrk="1" fontAlgn="auto" hangingPunct="1">
              <a:spcAft>
                <a:spcPts val="0"/>
              </a:spcAft>
              <a:buFont typeface="Wingdings 3"/>
              <a:buNone/>
              <a:defRPr/>
            </a:pPr>
            <a:r>
              <a:rPr lang="ru-RU" dirty="0" smtClean="0">
                <a:solidFill>
                  <a:schemeClr val="accent2">
                    <a:lumMod val="50000"/>
                  </a:schemeClr>
                </a:solidFill>
              </a:rPr>
              <a:t>Система горения (газ пропан) обеспечивает надежное горение при сильном ветре и морозе.</a:t>
            </a:r>
          </a:p>
          <a:p>
            <a:pPr marL="365760" indent="-256032" eaLnBrk="1" fontAlgn="auto" hangingPunct="1">
              <a:spcAft>
                <a:spcPts val="0"/>
              </a:spcAft>
              <a:buFont typeface="Wingdings 3"/>
              <a:buNone/>
              <a:defRPr/>
            </a:pPr>
            <a:r>
              <a:rPr lang="ru-RU" dirty="0" smtClean="0">
                <a:solidFill>
                  <a:schemeClr val="accent2">
                    <a:lumMod val="50000"/>
                  </a:schemeClr>
                </a:solidFill>
              </a:rPr>
              <a:t>Высота факела – 95 см.</a:t>
            </a:r>
          </a:p>
          <a:p>
            <a:pPr marL="365760" indent="-256032" eaLnBrk="1" fontAlgn="auto" hangingPunct="1">
              <a:spcAft>
                <a:spcPts val="0"/>
              </a:spcAft>
              <a:buFont typeface="Wingdings 3"/>
              <a:buNone/>
              <a:defRPr/>
            </a:pPr>
            <a:r>
              <a:rPr lang="ru-RU" dirty="0" smtClean="0">
                <a:solidFill>
                  <a:schemeClr val="accent2">
                    <a:lumMod val="50000"/>
                  </a:schemeClr>
                </a:solidFill>
              </a:rPr>
              <a:t>Масса – 1,5 кг</a:t>
            </a:r>
            <a:endParaRPr lang="ru-RU" dirty="0">
              <a:solidFill>
                <a:schemeClr val="accent2">
                  <a:lumMod val="50000"/>
                </a:schemeClr>
              </a:solidFill>
            </a:endParaRPr>
          </a:p>
        </p:txBody>
      </p:sp>
      <p:sp>
        <p:nvSpPr>
          <p:cNvPr id="2" name="Заголовок 1"/>
          <p:cNvSpPr>
            <a:spLocks noGrp="1"/>
          </p:cNvSpPr>
          <p:nvPr>
            <p:ph type="title"/>
          </p:nvPr>
        </p:nvSpPr>
        <p:spPr/>
        <p:txBody>
          <a:bodyPr/>
          <a:lstStyle/>
          <a:p>
            <a:pPr eaLnBrk="1" fontAlgn="auto" hangingPunct="1">
              <a:spcAft>
                <a:spcPts val="0"/>
              </a:spcAft>
              <a:defRPr/>
            </a:pPr>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C:\Users\5308~1\AppData\Local\Temp\Rar$DIa0.392\6ce7cba25066dc01a572986a559d2105.jpg"/>
          <p:cNvPicPr>
            <a:picLocks noGrp="1" noChangeAspect="1" noChangeArrowheads="1"/>
          </p:cNvPicPr>
          <p:nvPr>
            <p:ph idx="1"/>
          </p:nvPr>
        </p:nvPicPr>
        <p:blipFill>
          <a:blip r:embed="rId2" cstate="print"/>
          <a:srcRect/>
          <a:stretch>
            <a:fillRect/>
          </a:stretch>
        </p:blipFill>
        <p:spPr>
          <a:xfrm>
            <a:off x="0" y="260648"/>
            <a:ext cx="4137025" cy="2695575"/>
          </a:xfrm>
        </p:spPr>
      </p:pic>
      <p:sp>
        <p:nvSpPr>
          <p:cNvPr id="2" name="Заголовок 1"/>
          <p:cNvSpPr>
            <a:spLocks noGrp="1"/>
          </p:cNvSpPr>
          <p:nvPr>
            <p:ph type="title"/>
          </p:nvPr>
        </p:nvSpPr>
        <p:spPr>
          <a:xfrm>
            <a:off x="4499992" y="274638"/>
            <a:ext cx="4186808" cy="1143000"/>
          </a:xfrm>
        </p:spPr>
        <p:txBody>
          <a:bodyPr>
            <a:normAutofit fontScale="90000"/>
          </a:bodyPr>
          <a:lstStyle/>
          <a:p>
            <a:pPr eaLnBrk="1" fontAlgn="auto" hangingPunct="1">
              <a:spcAft>
                <a:spcPts val="0"/>
              </a:spcAft>
              <a:defRPr/>
            </a:pPr>
            <a:r>
              <a:rPr lang="ru-RU" dirty="0" smtClean="0">
                <a:solidFill>
                  <a:srgbClr val="C00000"/>
                </a:solidFill>
              </a:rPr>
              <a:t>Олимпийский огонь в Иркутске!</a:t>
            </a:r>
            <a:endParaRPr lang="ru-RU" dirty="0">
              <a:solidFill>
                <a:srgbClr val="C00000"/>
              </a:solidFill>
            </a:endParaRPr>
          </a:p>
        </p:txBody>
      </p:sp>
      <p:pic>
        <p:nvPicPr>
          <p:cNvPr id="20483" name="Picture 3" descr="C:\Users\5308~1\AppData\Local\Temp\Rar$DIa0.632\277d15fa8c9dd02aac0e215bc4747cf1.jpg"/>
          <p:cNvPicPr>
            <a:picLocks noChangeAspect="1" noChangeArrowheads="1"/>
          </p:cNvPicPr>
          <p:nvPr/>
        </p:nvPicPr>
        <p:blipFill>
          <a:blip r:embed="rId3" cstate="print"/>
          <a:srcRect/>
          <a:stretch>
            <a:fillRect/>
          </a:stretch>
        </p:blipFill>
        <p:spPr bwMode="auto">
          <a:xfrm>
            <a:off x="4427538" y="3213100"/>
            <a:ext cx="4500562" cy="2932113"/>
          </a:xfrm>
          <a:prstGeom prst="rect">
            <a:avLst/>
          </a:prstGeom>
          <a:noFill/>
          <a:ln w="9525">
            <a:noFill/>
            <a:miter lim="800000"/>
            <a:headEnd/>
            <a:tailEnd/>
          </a:ln>
        </p:spPr>
      </p:pic>
      <p:sp>
        <p:nvSpPr>
          <p:cNvPr id="20484" name="Прямоугольник 5"/>
          <p:cNvSpPr>
            <a:spLocks noChangeArrowheads="1"/>
          </p:cNvSpPr>
          <p:nvPr/>
        </p:nvSpPr>
        <p:spPr bwMode="auto">
          <a:xfrm>
            <a:off x="250825" y="2997200"/>
            <a:ext cx="4033838" cy="3416300"/>
          </a:xfrm>
          <a:prstGeom prst="rect">
            <a:avLst/>
          </a:prstGeom>
          <a:noFill/>
          <a:ln w="9525">
            <a:noFill/>
            <a:miter lim="800000"/>
            <a:headEnd/>
            <a:tailEnd/>
          </a:ln>
        </p:spPr>
        <p:txBody>
          <a:bodyPr>
            <a:spAutoFit/>
          </a:bodyPr>
          <a:lstStyle/>
          <a:p>
            <a:r>
              <a:rPr lang="ru-RU">
                <a:latin typeface="Lucida Sans Unicode" pitchFamily="34" charset="0"/>
              </a:rPr>
              <a:t>Эстафета </a:t>
            </a:r>
            <a:r>
              <a:rPr lang="ru-RU">
                <a:solidFill>
                  <a:srgbClr val="FF0000"/>
                </a:solidFill>
                <a:latin typeface="Lucida Sans Unicode" pitchFamily="34" charset="0"/>
              </a:rPr>
              <a:t>Олимпийского огня </a:t>
            </a:r>
            <a:r>
              <a:rPr lang="ru-RU">
                <a:latin typeface="Lucida Sans Unicode" pitchFamily="34" charset="0"/>
              </a:rPr>
              <a:t> началась в Москве </a:t>
            </a:r>
            <a:r>
              <a:rPr lang="ru-RU">
                <a:solidFill>
                  <a:srgbClr val="C00000"/>
                </a:solidFill>
                <a:latin typeface="Lucida Sans Unicode" pitchFamily="34" charset="0"/>
              </a:rPr>
              <a:t>7 октября 2013 года</a:t>
            </a:r>
            <a:r>
              <a:rPr lang="ru-RU">
                <a:latin typeface="Lucida Sans Unicode" pitchFamily="34" charset="0"/>
              </a:rPr>
              <a:t> и закончится в Сочи </a:t>
            </a:r>
            <a:r>
              <a:rPr lang="ru-RU">
                <a:solidFill>
                  <a:srgbClr val="C00000"/>
                </a:solidFill>
                <a:latin typeface="Lucida Sans Unicode" pitchFamily="34" charset="0"/>
              </a:rPr>
              <a:t>7 февраля 2014</a:t>
            </a:r>
            <a:r>
              <a:rPr lang="ru-RU">
                <a:latin typeface="Lucida Sans Unicode" pitchFamily="34" charset="0"/>
              </a:rPr>
              <a:t> </a:t>
            </a:r>
            <a:r>
              <a:rPr lang="ru-RU">
                <a:solidFill>
                  <a:srgbClr val="C00000"/>
                </a:solidFill>
                <a:latin typeface="Lucida Sans Unicode" pitchFamily="34" charset="0"/>
              </a:rPr>
              <a:t>года</a:t>
            </a:r>
            <a:r>
              <a:rPr lang="ru-RU">
                <a:latin typeface="Lucida Sans Unicode" pitchFamily="34" charset="0"/>
              </a:rPr>
              <a:t> По словам представителей Оргкомитета Олимпийских игр, эстафета станет самой продолжительной за всю историю — </a:t>
            </a:r>
            <a:r>
              <a:rPr lang="ru-RU">
                <a:solidFill>
                  <a:srgbClr val="C00000"/>
                </a:solidFill>
                <a:latin typeface="Lucida Sans Unicode" pitchFamily="34" charset="0"/>
              </a:rPr>
              <a:t>123 дня </a:t>
            </a:r>
            <a:r>
              <a:rPr lang="ru-RU">
                <a:latin typeface="Lucida Sans Unicode" pitchFamily="34" charset="0"/>
              </a:rPr>
              <a:t>и самой протяжённой — более </a:t>
            </a:r>
            <a:r>
              <a:rPr lang="ru-RU">
                <a:solidFill>
                  <a:srgbClr val="C00000"/>
                </a:solidFill>
                <a:latin typeface="Lucida Sans Unicode" pitchFamily="34" charset="0"/>
              </a:rPr>
              <a:t>40 тысяч километров</a:t>
            </a:r>
            <a:r>
              <a:rPr lang="ru-RU">
                <a:latin typeface="Lucida Sans Unicode" pitchFamily="34" charset="0"/>
              </a:rPr>
              <a:t>. Олимпийский огонь будет пронесён через </a:t>
            </a:r>
            <a:r>
              <a:rPr lang="ru-RU">
                <a:solidFill>
                  <a:srgbClr val="C00000"/>
                </a:solidFill>
                <a:latin typeface="Lucida Sans Unicode" pitchFamily="34" charset="0"/>
              </a:rPr>
              <a:t>столицы всех 83-х субъектов </a:t>
            </a:r>
            <a:r>
              <a:rPr lang="ru-RU">
                <a:latin typeface="Lucida Sans Unicode" pitchFamily="34" charset="0"/>
              </a:rPr>
              <a:t>Российской Федерации</a:t>
            </a:r>
          </a:p>
        </p:txBody>
      </p:sp>
      <p:sp>
        <p:nvSpPr>
          <p:cNvPr id="20485" name="Прямоугольник 6"/>
          <p:cNvSpPr>
            <a:spLocks noChangeArrowheads="1"/>
          </p:cNvSpPr>
          <p:nvPr/>
        </p:nvSpPr>
        <p:spPr bwMode="auto">
          <a:xfrm>
            <a:off x="5508625" y="2420938"/>
            <a:ext cx="2074863" cy="369887"/>
          </a:xfrm>
          <a:prstGeom prst="rect">
            <a:avLst/>
          </a:prstGeom>
          <a:noFill/>
          <a:ln w="9525">
            <a:noFill/>
            <a:miter lim="800000"/>
            <a:headEnd/>
            <a:tailEnd/>
          </a:ln>
        </p:spPr>
        <p:txBody>
          <a:bodyPr wrap="none">
            <a:spAutoFit/>
          </a:bodyPr>
          <a:lstStyle/>
          <a:p>
            <a:r>
              <a:rPr lang="ru-RU">
                <a:solidFill>
                  <a:srgbClr val="C00000"/>
                </a:solidFill>
                <a:latin typeface="Lucida Sans Unicode" pitchFamily="34" charset="0"/>
              </a:rPr>
              <a:t>24 ноября 2013 год</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C:\Users\5308~1\AppData\Local\Temp\Rar$DIa0.354\jGfaohLp1Vk.jpg"/>
          <p:cNvPicPr>
            <a:picLocks noGrp="1" noChangeAspect="1" noChangeArrowheads="1"/>
          </p:cNvPicPr>
          <p:nvPr>
            <p:ph idx="1"/>
          </p:nvPr>
        </p:nvPicPr>
        <p:blipFill>
          <a:blip r:embed="rId2" cstate="print"/>
          <a:srcRect/>
          <a:stretch>
            <a:fillRect/>
          </a:stretch>
        </p:blipFill>
        <p:spPr>
          <a:xfrm>
            <a:off x="1187624" y="1484784"/>
            <a:ext cx="6788150" cy="4525962"/>
          </a:xfrm>
        </p:spPr>
      </p:pic>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solidFill>
                  <a:srgbClr val="C00000"/>
                </a:solidFill>
              </a:rPr>
              <a:t>Олимпийский огонь на дне озера Байкал</a:t>
            </a:r>
            <a:endParaRPr lang="ru-RU" dirty="0">
              <a:solidFill>
                <a:srgbClr val="C0000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378</TotalTime>
  <Words>305</Words>
  <Application>Microsoft Office PowerPoint</Application>
  <PresentationFormat>Экран (4:3)</PresentationFormat>
  <Paragraphs>40</Paragraphs>
  <Slides>16</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Открытая</vt:lpstr>
      <vt:lpstr>Олимпийские игры в Древней Греции</vt:lpstr>
      <vt:lpstr>Что такое олимпийские игры?</vt:lpstr>
      <vt:lpstr>Современность</vt:lpstr>
      <vt:lpstr>Паралимпийские игры</vt:lpstr>
      <vt:lpstr>Слайд 5</vt:lpstr>
      <vt:lpstr>Символы Олимпийских игр 2014</vt:lpstr>
      <vt:lpstr>Слайд 7</vt:lpstr>
      <vt:lpstr>Олимпийский огонь в Иркутске!</vt:lpstr>
      <vt:lpstr>Олимпийский огонь на дне озера Байкал</vt:lpstr>
      <vt:lpstr>Виды спорта</vt:lpstr>
      <vt:lpstr>Древняя Греция</vt:lpstr>
      <vt:lpstr>Слайд 12</vt:lpstr>
      <vt:lpstr>Гонки на колесницах</vt:lpstr>
      <vt:lpstr>Слайд 14</vt:lpstr>
      <vt:lpstr>Слайд 15</vt:lpstr>
      <vt:lpstr>Слайд 16</vt:lpstr>
    </vt:vector>
  </TitlesOfParts>
  <Company>RePack by SPecialiST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Олимпийские игры в Древней Греции</dc:title>
  <dc:creator>Даша</dc:creator>
  <cp:lastModifiedBy>Даша</cp:lastModifiedBy>
  <cp:revision>58</cp:revision>
  <dcterms:created xsi:type="dcterms:W3CDTF">2014-01-19T11:07:24Z</dcterms:created>
  <dcterms:modified xsi:type="dcterms:W3CDTF">2014-10-08T12:52:51Z</dcterms:modified>
</cp:coreProperties>
</file>