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2" r:id="rId6"/>
    <p:sldId id="259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2956" y="1124744"/>
            <a:ext cx="562301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u="sng" dirty="0" smtClean="0">
                <a:solidFill>
                  <a:srgbClr val="FF0000"/>
                </a:solidFill>
              </a:rPr>
              <a:t>Презентация </a:t>
            </a:r>
          </a:p>
          <a:p>
            <a:pPr algn="ctr"/>
            <a:r>
              <a:rPr lang="ru-RU" sz="4400" b="1" u="sng" dirty="0" smtClean="0">
                <a:solidFill>
                  <a:srgbClr val="FF0000"/>
                </a:solidFill>
              </a:rPr>
              <a:t>«Вертикальные углы»</a:t>
            </a:r>
            <a:endParaRPr lang="ru-RU" sz="4400" b="1" u="sng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15441" y="5288340"/>
            <a:ext cx="292855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ГБОУ СОШ № 79</a:t>
            </a:r>
          </a:p>
          <a:p>
            <a:r>
              <a:rPr lang="ru-RU" sz="2400" dirty="0" smtClean="0"/>
              <a:t>Калининский район</a:t>
            </a:r>
          </a:p>
          <a:p>
            <a:r>
              <a:rPr lang="ru-RU" sz="2400" dirty="0" smtClean="0"/>
              <a:t>Учитель математики </a:t>
            </a:r>
          </a:p>
          <a:p>
            <a:r>
              <a:rPr lang="ru-RU" sz="2400" dirty="0" err="1" smtClean="0"/>
              <a:t>Сандецкая</a:t>
            </a:r>
            <a:r>
              <a:rPr lang="ru-RU" sz="2400" dirty="0" smtClean="0"/>
              <a:t> Л. Е.</a:t>
            </a:r>
            <a:endParaRPr lang="ru-RU" sz="24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4067944" y="2924944"/>
            <a:ext cx="2736304" cy="2520280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4932040" y="3068960"/>
            <a:ext cx="1152128" cy="1872208"/>
          </a:xfrm>
          <a:prstGeom prst="line">
            <a:avLst/>
          </a:prstGeom>
          <a:ln w="381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Ludmila\Desktop\картинки презентация\130095904592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400554"/>
            <a:ext cx="3423707" cy="2457446"/>
          </a:xfrm>
          <a:prstGeom prst="rect">
            <a:avLst/>
          </a:prstGeom>
          <a:noFill/>
        </p:spPr>
      </p:pic>
      <p:sp>
        <p:nvSpPr>
          <p:cNvPr id="16" name="Дуга 15"/>
          <p:cNvSpPr/>
          <p:nvPr/>
        </p:nvSpPr>
        <p:spPr>
          <a:xfrm rot="355845">
            <a:off x="5364088" y="3573016"/>
            <a:ext cx="792088" cy="432048"/>
          </a:xfrm>
          <a:prstGeom prst="arc">
            <a:avLst>
              <a:gd name="adj1" fmla="val 10735931"/>
              <a:gd name="adj2" fmla="val 19808529"/>
            </a:avLst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Дуга 16"/>
          <p:cNvSpPr/>
          <p:nvPr/>
        </p:nvSpPr>
        <p:spPr>
          <a:xfrm rot="6488659">
            <a:off x="4933456" y="3708471"/>
            <a:ext cx="660303" cy="936104"/>
          </a:xfrm>
          <a:prstGeom prst="arc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1840" y="548680"/>
            <a:ext cx="156658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u="sng" dirty="0" smtClean="0">
                <a:solidFill>
                  <a:srgbClr val="FF0000"/>
                </a:solidFill>
              </a:rPr>
              <a:t>Цели </a:t>
            </a:r>
            <a:endParaRPr lang="ru-RU" sz="4400" b="1" u="sng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916832"/>
            <a:ext cx="887076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ru-RU" sz="3200" b="1" dirty="0" smtClean="0">
                <a:solidFill>
                  <a:srgbClr val="0070C0"/>
                </a:solidFill>
              </a:rPr>
              <a:t>Ввести понятие и свойство вертикальных углов;</a:t>
            </a:r>
          </a:p>
          <a:p>
            <a:pPr>
              <a:buFontTx/>
              <a:buChar char="-"/>
            </a:pPr>
            <a:r>
              <a:rPr lang="ru-RU" sz="3200" b="1" dirty="0" smtClean="0">
                <a:solidFill>
                  <a:srgbClr val="0070C0"/>
                </a:solidFill>
              </a:rPr>
              <a:t>Показать, как применяется это понятие </a:t>
            </a:r>
          </a:p>
          <a:p>
            <a:r>
              <a:rPr lang="ru-RU" sz="3200" b="1" dirty="0" smtClean="0">
                <a:solidFill>
                  <a:srgbClr val="0070C0"/>
                </a:solidFill>
              </a:rPr>
              <a:t> </a:t>
            </a:r>
            <a:r>
              <a:rPr lang="ru-RU" sz="3200" b="1" dirty="0" smtClean="0">
                <a:solidFill>
                  <a:srgbClr val="0070C0"/>
                </a:solidFill>
              </a:rPr>
              <a:t> при решении задач.</a:t>
            </a:r>
            <a:endParaRPr lang="ru-RU" sz="3200" b="1" dirty="0">
              <a:solidFill>
                <a:srgbClr val="0070C0"/>
              </a:solidFill>
            </a:endParaRPr>
          </a:p>
        </p:txBody>
      </p:sp>
      <p:pic>
        <p:nvPicPr>
          <p:cNvPr id="2050" name="Picture 2" descr="C:\Users\Ludmila\Desktop\картинки презентация\Umnik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6136" y="3356992"/>
            <a:ext cx="2797778" cy="32772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5736" y="188640"/>
            <a:ext cx="412959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u="sng" dirty="0" smtClean="0">
                <a:solidFill>
                  <a:srgbClr val="FF0000"/>
                </a:solidFill>
              </a:rPr>
              <a:t>Вертикальные углы</a:t>
            </a:r>
            <a:endParaRPr lang="ru-RU" sz="3600" b="1" u="sng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980728"/>
            <a:ext cx="52993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1) Начертите неразвернутый угол АОВ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844824"/>
            <a:ext cx="48652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2)</a:t>
            </a:r>
            <a:r>
              <a:rPr lang="ru-RU" sz="2400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Проведите луч ОС, являющийся 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   продолжением луча ОА</a:t>
            </a:r>
            <a:endParaRPr lang="ru-RU" sz="24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2996952"/>
            <a:ext cx="48889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3) Проведите луч </a:t>
            </a:r>
            <a:r>
              <a:rPr lang="en-US" sz="2400" b="1" dirty="0" smtClean="0">
                <a:solidFill>
                  <a:srgbClr val="002060"/>
                </a:solidFill>
              </a:rPr>
              <a:t>OD</a:t>
            </a:r>
            <a:r>
              <a:rPr lang="ru-RU" sz="2400" b="1" dirty="0" smtClean="0">
                <a:solidFill>
                  <a:srgbClr val="002060"/>
                </a:solidFill>
              </a:rPr>
              <a:t>, являющийся </a:t>
            </a:r>
            <a:endParaRPr lang="ru-RU" sz="2400" b="1" dirty="0" smtClean="0">
              <a:solidFill>
                <a:srgbClr val="002060"/>
              </a:solidFill>
            </a:endParaRPr>
          </a:p>
          <a:p>
            <a:r>
              <a:rPr lang="ru-RU" sz="2400" b="1" dirty="0" smtClean="0">
                <a:solidFill>
                  <a:srgbClr val="002060"/>
                </a:solidFill>
              </a:rPr>
              <a:t>     продолжением луча ОВ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5536" y="4293096"/>
            <a:ext cx="50844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4) Запишите в тетради: углы АО</a:t>
            </a:r>
            <a:r>
              <a:rPr lang="en-US" sz="2400" b="1" dirty="0" smtClean="0">
                <a:solidFill>
                  <a:srgbClr val="002060"/>
                </a:solidFill>
              </a:rPr>
              <a:t>B</a:t>
            </a:r>
            <a:r>
              <a:rPr lang="ru-RU" sz="2400" b="1" dirty="0" smtClean="0">
                <a:solidFill>
                  <a:srgbClr val="002060"/>
                </a:solidFill>
              </a:rPr>
              <a:t> и</a:t>
            </a:r>
          </a:p>
          <a:p>
            <a:r>
              <a:rPr lang="ru-RU" sz="2400" b="1" dirty="0" smtClean="0">
                <a:solidFill>
                  <a:srgbClr val="002060"/>
                </a:solidFill>
              </a:rPr>
              <a:t> </a:t>
            </a:r>
            <a:r>
              <a:rPr lang="ru-RU" sz="2400" b="1" dirty="0" smtClean="0">
                <a:solidFill>
                  <a:srgbClr val="002060"/>
                </a:solidFill>
              </a:rPr>
              <a:t>    </a:t>
            </a:r>
            <a:r>
              <a:rPr lang="en-US" sz="2400" b="1" dirty="0" smtClean="0">
                <a:solidFill>
                  <a:srgbClr val="002060"/>
                </a:solidFill>
              </a:rPr>
              <a:t>COD</a:t>
            </a:r>
            <a:r>
              <a:rPr lang="ru-RU" sz="2400" b="1" dirty="0" smtClean="0">
                <a:solidFill>
                  <a:srgbClr val="002060"/>
                </a:solidFill>
              </a:rPr>
              <a:t> называются </a:t>
            </a:r>
            <a:r>
              <a:rPr lang="ru-RU" sz="2400" b="1" i="1" u="sng" dirty="0" smtClean="0">
                <a:solidFill>
                  <a:srgbClr val="FF0000"/>
                </a:solidFill>
              </a:rPr>
              <a:t>вертикальными</a:t>
            </a:r>
            <a:endParaRPr lang="ru-RU" sz="2400" b="1" dirty="0">
              <a:solidFill>
                <a:srgbClr val="002060"/>
              </a:solidFill>
            </a:endParaRP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7092280" y="908720"/>
            <a:ext cx="504056" cy="252028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7092280" y="1484784"/>
            <a:ext cx="1656184" cy="194421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H="1">
            <a:off x="6660232" y="3429000"/>
            <a:ext cx="432048" cy="194421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H="1">
            <a:off x="5652120" y="3429000"/>
            <a:ext cx="1440160" cy="1512168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164288" y="836712"/>
            <a:ext cx="370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А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604448" y="1628800"/>
            <a:ext cx="357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В</a:t>
            </a:r>
            <a:endParaRPr lang="ru-RU" sz="24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7092280" y="3284984"/>
            <a:ext cx="393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32240" y="5157192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436096" y="4437112"/>
            <a:ext cx="378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23" grpId="0"/>
      <p:bldP spid="24" grpId="0"/>
      <p:bldP spid="25" grpId="0"/>
      <p:bldP spid="26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27784" y="692696"/>
            <a:ext cx="36590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u="sng" dirty="0" smtClean="0">
                <a:solidFill>
                  <a:srgbClr val="FF0000"/>
                </a:solidFill>
              </a:rPr>
              <a:t>Определение </a:t>
            </a:r>
            <a:endParaRPr lang="ru-RU" sz="4400" b="1" u="sng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916832"/>
            <a:ext cx="751378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0070C0"/>
                </a:solidFill>
              </a:rPr>
              <a:t>Два угла называются </a:t>
            </a:r>
            <a:r>
              <a:rPr lang="ru-RU" sz="3200" b="1" i="1" dirty="0" smtClean="0">
                <a:solidFill>
                  <a:srgbClr val="FF0000"/>
                </a:solidFill>
              </a:rPr>
              <a:t>вертикальными</a:t>
            </a:r>
            <a:r>
              <a:rPr lang="ru-RU" sz="3200" b="1" i="1" dirty="0" smtClean="0">
                <a:solidFill>
                  <a:srgbClr val="0070C0"/>
                </a:solidFill>
              </a:rPr>
              <a:t>, </a:t>
            </a:r>
          </a:p>
          <a:p>
            <a:r>
              <a:rPr lang="ru-RU" sz="3200" b="1" i="1" dirty="0" smtClean="0">
                <a:solidFill>
                  <a:srgbClr val="0070C0"/>
                </a:solidFill>
              </a:rPr>
              <a:t>если стороны одного угла являются</a:t>
            </a:r>
          </a:p>
          <a:p>
            <a:r>
              <a:rPr lang="ru-RU" sz="3200" b="1" i="1" dirty="0" smtClean="0">
                <a:solidFill>
                  <a:srgbClr val="0070C0"/>
                </a:solidFill>
              </a:rPr>
              <a:t>продолжениями сторон другого.</a:t>
            </a:r>
            <a:endParaRPr lang="ru-RU" sz="3200" b="1" i="1" dirty="0">
              <a:solidFill>
                <a:srgbClr val="0070C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979712" y="3789040"/>
            <a:ext cx="1584176" cy="2808312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H="1">
            <a:off x="1907704" y="3717032"/>
            <a:ext cx="1800200" cy="2808312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547664" y="3789040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43808" y="4941168"/>
            <a:ext cx="42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O</a:t>
            </a:r>
            <a:endParaRPr lang="ru-RU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707904" y="3789040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</a:t>
            </a:r>
            <a:endParaRPr lang="ru-RU" sz="28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547664" y="6093296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</a:t>
            </a:r>
            <a:endParaRPr lang="ru-RU" sz="28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563888" y="6093296"/>
            <a:ext cx="4106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D</a:t>
            </a:r>
            <a:endParaRPr lang="ru-RU" sz="2800" b="1" dirty="0"/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3933056"/>
            <a:ext cx="755576" cy="409575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2160" y="3933056"/>
            <a:ext cx="648072" cy="409575"/>
          </a:xfrm>
          <a:prstGeom prst="rect">
            <a:avLst/>
          </a:prstGeom>
          <a:noFill/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60032" y="3789040"/>
            <a:ext cx="11408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AOB=</a:t>
            </a:r>
            <a:endParaRPr lang="ru-RU" sz="3200" dirty="0"/>
          </a:p>
        </p:txBody>
      </p:sp>
      <p:sp>
        <p:nvSpPr>
          <p:cNvPr id="21" name="TextBox 20"/>
          <p:cNvSpPr txBox="1"/>
          <p:nvPr/>
        </p:nvSpPr>
        <p:spPr>
          <a:xfrm>
            <a:off x="6732240" y="3789040"/>
            <a:ext cx="9264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COD</a:t>
            </a:r>
            <a:endParaRPr lang="ru-RU" sz="3200" dirty="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67944" y="4653136"/>
            <a:ext cx="720080" cy="409575"/>
          </a:xfrm>
          <a:prstGeom prst="rect">
            <a:avLst/>
          </a:prstGeom>
          <a:noFill/>
        </p:spPr>
      </p:pic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4106" name="Picture 1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868144" y="4653136"/>
            <a:ext cx="827584" cy="409575"/>
          </a:xfrm>
          <a:prstGeom prst="rect">
            <a:avLst/>
          </a:prstGeom>
          <a:noFill/>
        </p:spPr>
      </p:pic>
      <p:sp>
        <p:nvSpPr>
          <p:cNvPr id="4108" name="Rectangle 12"/>
          <p:cNvSpPr>
            <a:spLocks noChangeArrowheads="1"/>
          </p:cNvSpPr>
          <p:nvPr/>
        </p:nvSpPr>
        <p:spPr bwMode="auto">
          <a:xfrm>
            <a:off x="0" y="8667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788024" y="4509120"/>
            <a:ext cx="11146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AOC=</a:t>
            </a:r>
            <a:endParaRPr lang="ru-RU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6732240" y="4509120"/>
            <a:ext cx="9332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BOD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/>
      <p:bldP spid="9" grpId="0"/>
      <p:bldP spid="10" grpId="0"/>
      <p:bldP spid="11" grpId="0"/>
      <p:bldP spid="12" grpId="0"/>
      <p:bldP spid="20" grpId="0"/>
      <p:bldP spid="21" grpId="0"/>
      <p:bldP spid="28" grpId="0"/>
      <p:bldP spid="2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548680"/>
            <a:ext cx="67204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u="sng" dirty="0" smtClean="0">
                <a:solidFill>
                  <a:srgbClr val="FF0000"/>
                </a:solidFill>
              </a:rPr>
              <a:t>Назовите вертикальные углы</a:t>
            </a:r>
            <a:endParaRPr lang="ru-RU" sz="4000" b="1" u="sng" dirty="0">
              <a:solidFill>
                <a:srgbClr val="FF0000"/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1187624" y="2132856"/>
            <a:ext cx="1008112" cy="2520280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2195736" y="2276872"/>
            <a:ext cx="1800200" cy="2376264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flipV="1">
            <a:off x="2195736" y="2276872"/>
            <a:ext cx="792088" cy="2376264"/>
          </a:xfrm>
          <a:prstGeom prst="line">
            <a:avLst/>
          </a:prstGeom>
          <a:ln w="381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5940152" y="1988840"/>
            <a:ext cx="1656184" cy="2952328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5796136" y="2204864"/>
            <a:ext cx="1872208" cy="2880320"/>
          </a:xfrm>
          <a:prstGeom prst="line">
            <a:avLst/>
          </a:prstGeo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1547664" y="6093296"/>
            <a:ext cx="4536504" cy="288032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3707904" y="4293096"/>
            <a:ext cx="1512168" cy="1944216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331640" y="6093296"/>
            <a:ext cx="4026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</a:t>
            </a:r>
            <a:endParaRPr lang="ru-RU" sz="28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63888" y="6334780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B</a:t>
            </a:r>
            <a:endParaRPr lang="ru-RU" sz="2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796136" y="6334780"/>
            <a:ext cx="3754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</a:t>
            </a:r>
            <a:endParaRPr lang="ru-RU" sz="2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4644008" y="4293096"/>
            <a:ext cx="3786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</a:t>
            </a:r>
            <a:endParaRPr lang="ru-RU" sz="24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5724128" y="2060848"/>
            <a:ext cx="3866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R</a:t>
            </a:r>
            <a:endParaRPr lang="ru-RU" sz="28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6372200" y="3356992"/>
            <a:ext cx="4267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O</a:t>
            </a:r>
            <a:endParaRPr lang="ru-RU" sz="28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7236296" y="4797152"/>
            <a:ext cx="354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</a:t>
            </a:r>
            <a:endParaRPr lang="ru-RU" sz="28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7452320" y="2348880"/>
            <a:ext cx="3626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</a:t>
            </a:r>
            <a:endParaRPr lang="ru-RU" sz="28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5940152" y="4869160"/>
            <a:ext cx="3754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P</a:t>
            </a:r>
            <a:endParaRPr lang="ru-RU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827584" y="2204864"/>
            <a:ext cx="4988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M</a:t>
            </a:r>
            <a:endParaRPr lang="ru-RU" sz="28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3779912" y="2492896"/>
            <a:ext cx="4219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N</a:t>
            </a:r>
            <a:endParaRPr lang="ru-RU" sz="28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2267744" y="4509120"/>
            <a:ext cx="381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K</a:t>
            </a:r>
            <a:endParaRPr lang="ru-RU" sz="28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2483768" y="2204864"/>
            <a:ext cx="4106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H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332656"/>
            <a:ext cx="55092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u="sng" dirty="0" smtClean="0">
                <a:solidFill>
                  <a:srgbClr val="FF0000"/>
                </a:solidFill>
              </a:rPr>
              <a:t>Свойство вертикальных углов</a:t>
            </a:r>
            <a:endParaRPr lang="ru-RU" sz="3200" b="1" u="sng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196752"/>
            <a:ext cx="513595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i="1" dirty="0" smtClean="0">
                <a:solidFill>
                  <a:srgbClr val="7030A0"/>
                </a:solidFill>
              </a:rPr>
              <a:t>Вертикальные углы равны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H="1">
            <a:off x="5076056" y="1412776"/>
            <a:ext cx="3024336" cy="187220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5436096" y="1412776"/>
            <a:ext cx="3024336" cy="187220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Дуга 7"/>
          <p:cNvSpPr/>
          <p:nvPr/>
        </p:nvSpPr>
        <p:spPr>
          <a:xfrm rot="19074062" flipV="1">
            <a:off x="6601574" y="1997036"/>
            <a:ext cx="648072" cy="504056"/>
          </a:xfrm>
          <a:prstGeom prst="arc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Дуга 8"/>
          <p:cNvSpPr/>
          <p:nvPr/>
        </p:nvSpPr>
        <p:spPr>
          <a:xfrm rot="14847386">
            <a:off x="6288852" y="2215868"/>
            <a:ext cx="576064" cy="360040"/>
          </a:xfrm>
          <a:prstGeom prst="arc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Дуга 10"/>
          <p:cNvSpPr/>
          <p:nvPr/>
        </p:nvSpPr>
        <p:spPr>
          <a:xfrm rot="18568634">
            <a:off x="6448712" y="2075153"/>
            <a:ext cx="648072" cy="504056"/>
          </a:xfrm>
          <a:prstGeom prst="arc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Дуга 12"/>
          <p:cNvSpPr/>
          <p:nvPr/>
        </p:nvSpPr>
        <p:spPr>
          <a:xfrm rot="9061041">
            <a:off x="6503792" y="1992226"/>
            <a:ext cx="720080" cy="432048"/>
          </a:xfrm>
          <a:prstGeom prst="arc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 rot="19947127">
            <a:off x="6317449" y="1826372"/>
            <a:ext cx="1172124" cy="1296144"/>
          </a:xfrm>
          <a:prstGeom prst="arc">
            <a:avLst>
              <a:gd name="adj1" fmla="val 15051389"/>
              <a:gd name="adj2" fmla="val 19790711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/>
          <p:cNvSpPr/>
          <p:nvPr/>
        </p:nvSpPr>
        <p:spPr>
          <a:xfrm rot="7891022">
            <a:off x="6372267" y="1893592"/>
            <a:ext cx="700202" cy="838567"/>
          </a:xfrm>
          <a:prstGeom prst="arc">
            <a:avLst>
              <a:gd name="adj1" fmla="val 14625186"/>
              <a:gd name="adj2" fmla="val 1848874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492896"/>
            <a:ext cx="611560" cy="381000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03648" y="2492896"/>
            <a:ext cx="576064" cy="381000"/>
          </a:xfrm>
          <a:prstGeom prst="rect">
            <a:avLst/>
          </a:prstGeom>
          <a:noFill/>
        </p:spPr>
      </p:pic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212976"/>
            <a:ext cx="467544" cy="381000"/>
          </a:xfrm>
          <a:prstGeom prst="rect">
            <a:avLst/>
          </a:prstGeom>
          <a:noFill/>
        </p:spPr>
      </p:pic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3212976"/>
            <a:ext cx="539552" cy="381000"/>
          </a:xfrm>
          <a:prstGeom prst="rect">
            <a:avLst/>
          </a:prstGeom>
          <a:noFill/>
        </p:spPr>
      </p:pic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8" name="Rectangle 1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861048"/>
            <a:ext cx="611560" cy="381000"/>
          </a:xfrm>
          <a:prstGeom prst="rect">
            <a:avLst/>
          </a:prstGeom>
          <a:noFill/>
        </p:spPr>
      </p:pic>
      <p:sp>
        <p:nvSpPr>
          <p:cNvPr id="3089" name="Rectangle 17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90" name="Picture 18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3789040"/>
            <a:ext cx="467544" cy="381000"/>
          </a:xfrm>
          <a:prstGeom prst="rect">
            <a:avLst/>
          </a:prstGeom>
          <a:noFill/>
        </p:spPr>
      </p:pic>
      <p:sp>
        <p:nvSpPr>
          <p:cNvPr id="3092" name="Rectangle 20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4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93" name="Picture 2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4437112"/>
            <a:ext cx="539552" cy="381000"/>
          </a:xfrm>
          <a:prstGeom prst="rect">
            <a:avLst/>
          </a:prstGeom>
          <a:noFill/>
        </p:spPr>
      </p:pic>
      <p:sp>
        <p:nvSpPr>
          <p:cNvPr id="3095" name="Rectangle 23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7" name="Rectangle 2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96" name="Picture 2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4365104"/>
            <a:ext cx="539552" cy="381000"/>
          </a:xfrm>
          <a:prstGeom prst="rect">
            <a:avLst/>
          </a:prstGeom>
          <a:noFill/>
        </p:spPr>
      </p:pic>
      <p:sp>
        <p:nvSpPr>
          <p:cNvPr id="3098" name="Rectangle 26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0" name="Rectangle 2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99" name="Picture 2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9512" y="5013176"/>
            <a:ext cx="504056" cy="381000"/>
          </a:xfrm>
          <a:prstGeom prst="rect">
            <a:avLst/>
          </a:prstGeom>
          <a:noFill/>
        </p:spPr>
      </p:pic>
      <p:sp>
        <p:nvSpPr>
          <p:cNvPr id="3101" name="Rectangle 29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3" name="Rectangle 3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02" name="Picture 30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5013176"/>
            <a:ext cx="611560" cy="381000"/>
          </a:xfrm>
          <a:prstGeom prst="rect">
            <a:avLst/>
          </a:prstGeom>
          <a:noFill/>
        </p:spPr>
      </p:pic>
      <p:sp>
        <p:nvSpPr>
          <p:cNvPr id="3104" name="Rectangle 32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05" name="Picture 3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5589240"/>
            <a:ext cx="467544" cy="381000"/>
          </a:xfrm>
          <a:prstGeom prst="rect">
            <a:avLst/>
          </a:prstGeom>
          <a:noFill/>
        </p:spPr>
      </p:pic>
      <p:sp>
        <p:nvSpPr>
          <p:cNvPr id="3107" name="Rectangle 35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09" name="Rectangle 3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08" name="Picture 36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5589240"/>
            <a:ext cx="467544" cy="381000"/>
          </a:xfrm>
          <a:prstGeom prst="rect">
            <a:avLst/>
          </a:prstGeom>
          <a:noFill/>
        </p:spPr>
      </p:pic>
      <p:sp>
        <p:nvSpPr>
          <p:cNvPr id="3110" name="Rectangle 38"/>
          <p:cNvSpPr>
            <a:spLocks noChangeArrowheads="1"/>
          </p:cNvSpPr>
          <p:nvPr/>
        </p:nvSpPr>
        <p:spPr bwMode="auto">
          <a:xfrm>
            <a:off x="0" y="838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83568" y="2348880"/>
            <a:ext cx="5982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1+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11560" y="3068960"/>
            <a:ext cx="5982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3+</a:t>
            </a:r>
            <a:endParaRPr lang="ru-RU" sz="3200" b="1" dirty="0">
              <a:solidFill>
                <a:srgbClr val="0070C0"/>
              </a:solidFill>
            </a:endParaRPr>
          </a:p>
        </p:txBody>
      </p:sp>
      <p:sp>
        <p:nvSpPr>
          <p:cNvPr id="3111" name="Rectangle 39"/>
          <p:cNvSpPr>
            <a:spLocks noChangeArrowheads="1"/>
          </p:cNvSpPr>
          <p:nvPr/>
        </p:nvSpPr>
        <p:spPr bwMode="auto">
          <a:xfrm>
            <a:off x="611560" y="3717032"/>
            <a:ext cx="13500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1=180°-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12" name="Rectangle 40"/>
          <p:cNvSpPr>
            <a:spLocks noChangeArrowheads="1"/>
          </p:cNvSpPr>
          <p:nvPr/>
        </p:nvSpPr>
        <p:spPr bwMode="auto">
          <a:xfrm>
            <a:off x="755576" y="4293096"/>
            <a:ext cx="13500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3=180°-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13" name="Rectangle 41"/>
          <p:cNvSpPr>
            <a:spLocks noChangeArrowheads="1"/>
          </p:cNvSpPr>
          <p:nvPr/>
        </p:nvSpPr>
        <p:spPr bwMode="auto">
          <a:xfrm>
            <a:off x="1979712" y="2348880"/>
            <a:ext cx="12394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2=180°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14" name="Rectangle 42"/>
          <p:cNvSpPr>
            <a:spLocks noChangeArrowheads="1"/>
          </p:cNvSpPr>
          <p:nvPr/>
        </p:nvSpPr>
        <p:spPr bwMode="auto">
          <a:xfrm>
            <a:off x="1763688" y="3068960"/>
            <a:ext cx="123944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2=180°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2339752" y="3645024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2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2483768" y="4293096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2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755576" y="4869160"/>
            <a:ext cx="5469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1=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1979712" y="4869160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3</a:t>
            </a:r>
            <a:endParaRPr lang="ru-RU" sz="2800" b="1" dirty="0"/>
          </a:p>
        </p:txBody>
      </p:sp>
      <p:sp>
        <p:nvSpPr>
          <p:cNvPr id="68" name="TextBox 67"/>
          <p:cNvSpPr txBox="1"/>
          <p:nvPr/>
        </p:nvSpPr>
        <p:spPr>
          <a:xfrm>
            <a:off x="827584" y="5445224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2=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979712" y="5445224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4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70" name="Правая фигурная скобка 69"/>
          <p:cNvSpPr/>
          <p:nvPr/>
        </p:nvSpPr>
        <p:spPr>
          <a:xfrm>
            <a:off x="3131840" y="2564904"/>
            <a:ext cx="360040" cy="792088"/>
          </a:xfrm>
          <a:prstGeom prst="rightBrac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TextBox 70"/>
          <p:cNvSpPr txBox="1"/>
          <p:nvPr/>
        </p:nvSpPr>
        <p:spPr>
          <a:xfrm>
            <a:off x="3491880" y="2636912"/>
            <a:ext cx="16637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смежные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72" name="Правая фигурная скобка 71"/>
          <p:cNvSpPr/>
          <p:nvPr/>
        </p:nvSpPr>
        <p:spPr>
          <a:xfrm>
            <a:off x="2411760" y="5013176"/>
            <a:ext cx="288032" cy="792088"/>
          </a:xfrm>
          <a:prstGeom prst="rightBrac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TextBox 72"/>
          <p:cNvSpPr txBox="1"/>
          <p:nvPr/>
        </p:nvSpPr>
        <p:spPr>
          <a:xfrm>
            <a:off x="2843808" y="5157192"/>
            <a:ext cx="24259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вертикальные</a:t>
            </a:r>
            <a:endParaRPr lang="ru-RU" sz="2800" b="1" dirty="0">
              <a:solidFill>
                <a:srgbClr val="0070C0"/>
              </a:solidFill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5940152" y="206084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6660232" y="1340768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2</a:t>
            </a:r>
            <a:endParaRPr lang="ru-RU" sz="2800" b="1" dirty="0"/>
          </a:p>
        </p:txBody>
      </p:sp>
      <p:sp>
        <p:nvSpPr>
          <p:cNvPr id="76" name="TextBox 75"/>
          <p:cNvSpPr txBox="1"/>
          <p:nvPr/>
        </p:nvSpPr>
        <p:spPr>
          <a:xfrm>
            <a:off x="7380312" y="191683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3</a:t>
            </a:r>
            <a:endParaRPr lang="ru-RU" sz="280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6588224" y="2636912"/>
            <a:ext cx="367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4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3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3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0" dur="500"/>
                                        <p:tgtEl>
                                          <p:spTgt spid="3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3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1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4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7" dur="500"/>
                                        <p:tgtEl>
                                          <p:spTgt spid="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3" dur="500"/>
                                        <p:tgtEl>
                                          <p:spTgt spid="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9" dur="500"/>
                                        <p:tgtEl>
                                          <p:spTgt spid="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8" grpId="0" animBg="1"/>
      <p:bldP spid="9" grpId="0" animBg="1"/>
      <p:bldP spid="11" grpId="0" animBg="1"/>
      <p:bldP spid="13" grpId="0" animBg="1"/>
      <p:bldP spid="14" grpId="0" animBg="1"/>
      <p:bldP spid="16" grpId="0" animBg="1"/>
      <p:bldP spid="53" grpId="0"/>
      <p:bldP spid="56" grpId="0"/>
      <p:bldP spid="3111" grpId="0"/>
      <p:bldP spid="3112" grpId="0"/>
      <p:bldP spid="3113" grpId="0"/>
      <p:bldP spid="3114" grpId="0"/>
      <p:bldP spid="63" grpId="0"/>
      <p:bldP spid="64" grpId="0"/>
      <p:bldP spid="66" grpId="0"/>
      <p:bldP spid="67" grpId="0"/>
      <p:bldP spid="68" grpId="0"/>
      <p:bldP spid="69" grpId="0"/>
      <p:bldP spid="70" grpId="0" animBg="1"/>
      <p:bldP spid="71" grpId="0"/>
      <p:bldP spid="72" grpId="0" animBg="1"/>
      <p:bldP spid="73" grpId="0"/>
      <p:bldP spid="74" grpId="0"/>
      <p:bldP spid="75" grpId="0"/>
      <p:bldP spid="76" grpId="0"/>
      <p:bldP spid="7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692696"/>
            <a:ext cx="38522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u="sng" dirty="0" smtClean="0">
                <a:solidFill>
                  <a:srgbClr val="FF0000"/>
                </a:solidFill>
              </a:rPr>
              <a:t>Решить задачи</a:t>
            </a:r>
            <a:endParaRPr lang="ru-RU" sz="4400" b="1" u="sng" dirty="0">
              <a:solidFill>
                <a:srgbClr val="FF0000"/>
              </a:solidFill>
            </a:endParaRPr>
          </a:p>
        </p:txBody>
      </p:sp>
      <p:pic>
        <p:nvPicPr>
          <p:cNvPr id="18434" name="Picture 2" descr="C:\Users\Ludmila\Desktop\картинки презентация\knjiga20gif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16832"/>
            <a:ext cx="3384376" cy="3633192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211960" y="2564904"/>
            <a:ext cx="346601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70C0"/>
                </a:solidFill>
              </a:rPr>
              <a:t>№ 56, 66(а), 67</a:t>
            </a:r>
          </a:p>
          <a:p>
            <a:r>
              <a:rPr lang="ru-RU" sz="4000" b="1" dirty="0" smtClean="0">
                <a:solidFill>
                  <a:srgbClr val="0070C0"/>
                </a:solidFill>
              </a:rPr>
              <a:t>(учебник с. 24)</a:t>
            </a:r>
            <a:endParaRPr lang="ru-RU" sz="4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174</Words>
  <Application>Microsoft Office PowerPoint</Application>
  <PresentationFormat>Экран (4:3)</PresentationFormat>
  <Paragraphs>73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Ludmila</dc:creator>
  <cp:lastModifiedBy>Ludmila</cp:lastModifiedBy>
  <cp:revision>16</cp:revision>
  <dcterms:created xsi:type="dcterms:W3CDTF">2014-06-14T09:32:16Z</dcterms:created>
  <dcterms:modified xsi:type="dcterms:W3CDTF">2014-06-14T12:03:22Z</dcterms:modified>
</cp:coreProperties>
</file>