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9" r:id="rId3"/>
    <p:sldId id="260" r:id="rId4"/>
    <p:sldId id="265" r:id="rId5"/>
    <p:sldId id="283" r:id="rId6"/>
    <p:sldId id="284" r:id="rId7"/>
    <p:sldId id="286" r:id="rId8"/>
    <p:sldId id="287" r:id="rId9"/>
    <p:sldId id="288" r:id="rId10"/>
    <p:sldId id="289" r:id="rId11"/>
    <p:sldId id="269" r:id="rId12"/>
    <p:sldId id="270" r:id="rId13"/>
    <p:sldId id="271" r:id="rId14"/>
    <p:sldId id="290" r:id="rId15"/>
    <p:sldId id="291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84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5000" dirty="0" smtClean="0"/>
              <a:t>Моя будущая профессия-</a:t>
            </a:r>
            <a:br>
              <a:rPr lang="ru-RU" sz="5000" dirty="0" smtClean="0"/>
            </a:br>
            <a:r>
              <a:rPr lang="ru-RU" sz="5000" dirty="0" smtClean="0"/>
              <a:t>столяр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3338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dirty="0" smtClean="0"/>
              <a:t>Самостоятельная практическая работа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700808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Задание: вычислить площадь фигуры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55576" y="1169793"/>
            <a:ext cx="7471712" cy="4974300"/>
            <a:chOff x="1186742" y="584683"/>
            <a:chExt cx="7471712" cy="4974300"/>
          </a:xfrm>
        </p:grpSpPr>
        <p:sp>
          <p:nvSpPr>
            <p:cNvPr id="9" name="Дуга 8"/>
            <p:cNvSpPr/>
            <p:nvPr/>
          </p:nvSpPr>
          <p:spPr>
            <a:xfrm rot="5400000">
              <a:off x="1331198" y="440227"/>
              <a:ext cx="3096346" cy="338525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9" idx="2"/>
            </p:cNvCxnSpPr>
            <p:nvPr/>
          </p:nvCxnSpPr>
          <p:spPr>
            <a:xfrm>
              <a:off x="2879371" y="3681029"/>
              <a:ext cx="0" cy="18779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9" idx="0"/>
            </p:cNvCxnSpPr>
            <p:nvPr/>
          </p:nvCxnSpPr>
          <p:spPr>
            <a:xfrm>
              <a:off x="4572000" y="2132856"/>
              <a:ext cx="23762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Дуга 19"/>
            <p:cNvSpPr/>
            <p:nvPr/>
          </p:nvSpPr>
          <p:spPr>
            <a:xfrm>
              <a:off x="5238074" y="2132856"/>
              <a:ext cx="3420380" cy="3420380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 rot="5400000">
              <a:off x="5238074" y="2138603"/>
              <a:ext cx="3420380" cy="3420380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endCxn id="21" idx="2"/>
            </p:cNvCxnSpPr>
            <p:nvPr/>
          </p:nvCxnSpPr>
          <p:spPr>
            <a:xfrm>
              <a:off x="2879371" y="5558983"/>
              <a:ext cx="406889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5" y="1153571"/>
            <a:ext cx="21828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238267"/>
            <a:ext cx="8229600" cy="29027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математических методов в профессиональной деятельности работника – столяр (работа в группах)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Предлагается всем ученикам выступить в роли строителей и выполнить работу по настилке полов строящегося детского сада.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Поставлена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произвести настилку паркетного пола в игровом зале размерами 5,75 м на 8 м. Паркетные плитки имеют форму прямоугольных треугольников, параллелограммов, равнобочных трапеций. Размеры плиток в сантиметрах указаны на рисунке.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78488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41" y="1240083"/>
            <a:ext cx="5904656" cy="2304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бригада – столяры.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нужно изготовить паркетные плитки указанных размеров в таком количестве, чтобы после настилке пола не осталось лишних плиток, число треугольных плиток было минимальным, а плиток в форме параллелограммов и трапеций – одинаковое количество.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4" y="1235080"/>
            <a:ext cx="2651786" cy="255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691538"/>
            <a:ext cx="2733869" cy="254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8568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Учащиеся разбиваются на две бригады и выбираются бригадиры.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6765" y="3933056"/>
            <a:ext cx="57447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бригада – поставщики.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 нужно доставить необходимое количество плиток на строительную площадку. Они рассчитывают это количество, сколько и каких паркетных плиток понадобится для покрытия пола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бригада приступает к фактическим вычислениям. Паркет предлагается складывать в ряды следующим образом: параллелограммы и трапеции чередуются, а треугольников в ряду всего два.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Подсчеты должны показать, что в одном ряду по ширине укладываются два треугольника и восемь параллелограммов и трапеций.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одной полосы шириной 20 см и длиной 575 см равна 11500 кв. см. Если площадь двух треугольников 300 кв. см, а площадь параллелограмма или трапеции 700 кв. см, то в одной полосе по ширине игрового зала поместится по 8 параллелограммов и трапеций ((11500-300):700=16). Таких полос по длине комнаты поместится 40 (800:20=40). Следовательно для настилки пола потребуется 80 треугольников и по 320 параллелограммов и трапеций.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Проверкой устанавливается: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игрового зала: 575х800=460000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кв.см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одной полосы: 575х20=11500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кв.см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40 полос или площадь паркетного пола: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11500х40=460000 кв. см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686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836712"/>
            <a:ext cx="8229600" cy="93610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Ребята</a:t>
            </a:r>
            <a:r>
              <a:rPr lang="ru-RU" sz="2000" dirty="0">
                <a:solidFill>
                  <a:schemeClr val="tx1"/>
                </a:solidFill>
                <a:effectLst/>
              </a:rPr>
              <a:t>! Возьмем простую жизненную ситуацию: ваши родители решили в доме сделать ремонт. Подумайте и скажите, какую посильную помощь вы сможете оказать им при этом.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838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364" y="1844824"/>
            <a:ext cx="74292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должен…</a:t>
            </a:r>
          </a:p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 я научился…, и поэтому…</a:t>
            </a:r>
          </a:p>
          <a:p>
            <a:pPr algn="ctr">
              <a:lnSpc>
                <a:spcPct val="250000"/>
              </a:lnSpc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смогу…</a:t>
            </a:r>
          </a:p>
          <a:p>
            <a:pPr algn="ctr">
              <a:lnSpc>
                <a:spcPct val="250000"/>
              </a:lnSpc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открыл для себя…</a:t>
            </a:r>
          </a:p>
        </p:txBody>
      </p:sp>
    </p:spTree>
    <p:extLst>
      <p:ext uri="{BB962C8B-B14F-4D97-AF65-F5344CB8AC3E}">
        <p14:creationId xmlns:p14="http://schemas.microsoft.com/office/powerpoint/2010/main" val="28552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337071"/>
            <a:ext cx="54726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Задача 1.</a:t>
            </a:r>
            <a:r>
              <a:rPr lang="ru-RU" sz="2400" dirty="0"/>
              <a:t> Освещенность комнаты считается нормальной, если площадь (световая площадь) окон составляет 20% от площади пола. Нормально ли освещение вашей личной комнаты?</a:t>
            </a:r>
          </a:p>
          <a:p>
            <a:pPr algn="just"/>
            <a:r>
              <a:rPr lang="ru-RU" sz="2400" i="1" dirty="0"/>
              <a:t>Задача 2.</a:t>
            </a:r>
            <a:r>
              <a:rPr lang="ru-RU" sz="2400" dirty="0"/>
              <a:t> Требуется наклеить обои в вашей комнате. Сколько при этом потребуется рулонов, ширина которых 0,5м, а длина 10,5м? Сколько коробок обойного клея необходимо, если расход клея составляет одна коробка на 25м</a:t>
            </a:r>
            <a:r>
              <a:rPr lang="ru-RU" sz="2400" baseline="30000" dirty="0"/>
              <a:t>2</a:t>
            </a:r>
            <a:r>
              <a:rPr lang="ru-RU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77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Презентация профессии столяр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836712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Профессия столяр охватывает довольно большой диапазон видов деятельности. Ее представители занимаются непосредственной подготовкой лесоматериалов к использованию, а также конструированием и сборкой различных деревянных изделий.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149" y="2628766"/>
            <a:ext cx="5073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Столярное ремесло является одним из самых древних. </a:t>
            </a:r>
            <a:endParaRPr lang="ru-RU" dirty="0" smtClean="0"/>
          </a:p>
          <a:p>
            <a:pPr algn="just"/>
            <a:r>
              <a:rPr lang="ru-RU" dirty="0" smtClean="0"/>
              <a:t>К </a:t>
            </a:r>
            <a:r>
              <a:rPr lang="ru-RU" dirty="0"/>
              <a:t>профессиональным функциям представителей этой профессии относится вытачивание изделий из дерева, изготовление мебели, плинтусов, окон, лестниц и других конструкций. Кроме того, столяры вручную выполняют распиливание и строгание необлицованных брусков. Также плотники занимаются склеиванием различных деталей и приготовлением столярного клея. Еще представители этой профессии сами выполняют заточку столярного инструмента.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6" y="841714"/>
            <a:ext cx="2453640" cy="17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i="1" dirty="0">
                <a:solidFill>
                  <a:schemeClr val="tx1"/>
                </a:solidFill>
              </a:rPr>
              <a:t>Тип и класс </a:t>
            </a:r>
            <a:r>
              <a:rPr lang="ru-RU" sz="3600" i="1" dirty="0" smtClean="0">
                <a:solidFill>
                  <a:schemeClr val="tx1"/>
                </a:solidFill>
              </a:rPr>
              <a:t>профессии столяр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150" y="2780928"/>
            <a:ext cx="8242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Профессия </a:t>
            </a:r>
            <a:r>
              <a:rPr lang="ru-RU" dirty="0" smtClean="0"/>
              <a:t>столяра </a:t>
            </a:r>
            <a:r>
              <a:rPr lang="ru-RU" dirty="0"/>
              <a:t>относится к типу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Техника»</a:t>
            </a:r>
            <a:r>
              <a:rPr lang="ru-RU" dirty="0" smtClean="0"/>
              <a:t>, </a:t>
            </a:r>
            <a:r>
              <a:rPr lang="ru-RU" dirty="0"/>
              <a:t>она связана с конструированием и сборкой различных деревянных изделий.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Также ее можно отнести к типу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– Знак»</a:t>
            </a:r>
            <a:r>
              <a:rPr lang="ru-RU" dirty="0"/>
              <a:t>, так как она связана со знаковой информацией: текстами, цифрами, формулами и таблицами, в ней требуются логические способности, умение </a:t>
            </a:r>
            <a:r>
              <a:rPr lang="ru-RU" dirty="0" smtClean="0"/>
              <a:t>сосредотачиваться.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9" y="908720"/>
            <a:ext cx="823379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41884" y="2606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i="1" dirty="0" smtClean="0">
                <a:solidFill>
                  <a:schemeClr val="tx1"/>
                </a:solidFill>
              </a:rPr>
              <a:t>Области применения профессии</a:t>
            </a:r>
            <a:endParaRPr lang="ru-RU" sz="36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55122" y="908720"/>
            <a:ext cx="7003124" cy="3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– столяры могут работать в таких организациях и сферах, как: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1" y="1782919"/>
            <a:ext cx="2578815" cy="193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29" y="1988840"/>
            <a:ext cx="1991122" cy="117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26" y="5196226"/>
            <a:ext cx="1868166" cy="140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7" y="4371556"/>
            <a:ext cx="1989746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9" y="4283450"/>
            <a:ext cx="1952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96" y="2291729"/>
            <a:ext cx="1401776" cy="174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9354" y="1413589"/>
            <a:ext cx="193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1595919"/>
            <a:ext cx="24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27459" y="3914118"/>
            <a:ext cx="262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Частные предприятия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13035" y="4828548"/>
            <a:ext cx="3623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Деревообрабатывающие комбинаты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624" y="3955622"/>
            <a:ext cx="287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Ремонтные цеха заводов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2292002">
            <a:off x="2890630" y="1858266"/>
            <a:ext cx="1092069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111909">
            <a:off x="5087873" y="1858765"/>
            <a:ext cx="1092069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161209" y="4291622"/>
            <a:ext cx="901907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05619">
            <a:off x="5405191" y="3816462"/>
            <a:ext cx="901907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439305">
            <a:off x="2935100" y="3847715"/>
            <a:ext cx="901907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i="1" dirty="0">
                <a:solidFill>
                  <a:schemeClr val="tx1"/>
                </a:solidFill>
              </a:rPr>
              <a:t>Пути получения профессии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664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Выучиться на столяра можно в профессиональных технических училищах, поступив на соответствующую специальность.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Столяров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готовят следующие образовательные учреждения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 ПОУ Колледж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«Краснодеревец»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 ПОУ Колледж №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 ПОУ Колледж №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64534" y="105371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памяти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ru-RU" sz="2400" dirty="0" smtClean="0"/>
              <a:t>Какие сведения ассоциируются у вас с этим словом</a:t>
            </a:r>
            <a:endParaRPr lang="ru-RU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761617" y="2644562"/>
            <a:ext cx="3632205" cy="2681935"/>
            <a:chOff x="2773955" y="2297044"/>
            <a:chExt cx="3632205" cy="2681935"/>
          </a:xfrm>
        </p:grpSpPr>
        <p:sp>
          <p:nvSpPr>
            <p:cNvPr id="14" name="Стрелка вправо 13"/>
            <p:cNvSpPr/>
            <p:nvPr/>
          </p:nvSpPr>
          <p:spPr>
            <a:xfrm rot="12739893">
              <a:off x="2773955" y="2331643"/>
              <a:ext cx="1092069" cy="278320"/>
            </a:xfrm>
            <a:prstGeom prst="rightArrow">
              <a:avLst>
                <a:gd name="adj1" fmla="val 18553"/>
                <a:gd name="adj2" fmla="val 65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9336085">
              <a:off x="5314091" y="2297044"/>
              <a:ext cx="1092069" cy="278320"/>
            </a:xfrm>
            <a:prstGeom prst="rightArrow">
              <a:avLst>
                <a:gd name="adj1" fmla="val 18553"/>
                <a:gd name="adj2" fmla="val 65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 rot="5400000">
              <a:off x="4257523" y="4388866"/>
              <a:ext cx="901907" cy="278320"/>
            </a:xfrm>
            <a:prstGeom prst="rightArrow">
              <a:avLst>
                <a:gd name="adj1" fmla="val 18553"/>
                <a:gd name="adj2" fmla="val 65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rot="1507571">
              <a:off x="5403424" y="3875262"/>
              <a:ext cx="960044" cy="278320"/>
            </a:xfrm>
            <a:prstGeom prst="rightArrow">
              <a:avLst>
                <a:gd name="adj1" fmla="val 18553"/>
                <a:gd name="adj2" fmla="val 65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 rot="9439305">
              <a:off x="2935100" y="3847715"/>
              <a:ext cx="901907" cy="278320"/>
            </a:xfrm>
            <a:prstGeom prst="rightArrow">
              <a:avLst>
                <a:gd name="adj1" fmla="val 18553"/>
                <a:gd name="adj2" fmla="val 65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98264" y="2880418"/>
              <a:ext cx="2653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Площадь</a:t>
              </a:r>
              <a:endPara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0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42178" y="18864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ответы учащихся</a:t>
            </a:r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 rot="13525807">
            <a:off x="1932441" y="2520732"/>
            <a:ext cx="1617701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3871737" y="2366193"/>
            <a:ext cx="1648805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245185" y="4736384"/>
            <a:ext cx="901907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701447">
            <a:off x="5563966" y="4285430"/>
            <a:ext cx="960044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439305">
            <a:off x="2922762" y="4195233"/>
            <a:ext cx="901907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85926" y="3227936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899" y="1081331"/>
            <a:ext cx="263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это величина той части плоскости, которую занимает многоугольник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8062" y="1096176"/>
            <a:ext cx="263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</a:t>
            </a:r>
            <a:r>
              <a:rPr lang="ru-RU" sz="1600" dirty="0" smtClean="0"/>
              <a:t>змеряется в квадратных единицах измерения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613985" y="1081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</a:t>
            </a:r>
            <a:r>
              <a:rPr lang="ru-RU" sz="1600" dirty="0" smtClean="0"/>
              <a:t> равных многоугольников равна</a:t>
            </a:r>
            <a:endParaRPr lang="ru-RU" sz="1600" dirty="0"/>
          </a:p>
        </p:txBody>
      </p:sp>
      <p:sp>
        <p:nvSpPr>
          <p:cNvPr id="15" name="Стрелка вправо 14"/>
          <p:cNvSpPr/>
          <p:nvPr/>
        </p:nvSpPr>
        <p:spPr>
          <a:xfrm rot="18019291">
            <a:off x="5371743" y="2541627"/>
            <a:ext cx="1617701" cy="278320"/>
          </a:xfrm>
          <a:prstGeom prst="rightArrow">
            <a:avLst>
              <a:gd name="adj1" fmla="val 18553"/>
              <a:gd name="adj2" fmla="val 6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9996" y="2659892"/>
                <a:ext cx="16364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6" y="2659892"/>
                <a:ext cx="163641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93633" y="2478407"/>
                <a:ext cx="19992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33" y="2478407"/>
                <a:ext cx="199926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9996" y="3819987"/>
                <a:ext cx="20050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6" y="3819987"/>
                <a:ext cx="200503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938" y="4875544"/>
                <a:ext cx="2578911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8" y="4875544"/>
                <a:ext cx="2578911" cy="11294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27408" y="4872919"/>
                <a:ext cx="2573140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08" y="4872919"/>
                <a:ext cx="2573140" cy="11294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3178" y="3778259"/>
                <a:ext cx="22801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78" y="3778259"/>
                <a:ext cx="228017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74629" y="5589240"/>
                <a:ext cx="3772058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</a:rPr>
                        <m:t>)∙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29" y="5589240"/>
                <a:ext cx="3772058" cy="112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Решение задач практического содержания по готовым чертежам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1234847"/>
            <a:ext cx="345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Найти площадь в квадратных сантиметрах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8823"/>
            <a:ext cx="1571625" cy="102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88461"/>
            <a:ext cx="159067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26" y="1542624"/>
            <a:ext cx="1943100" cy="1190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5169" y="2929813"/>
            <a:ext cx="3761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 требуется покрыть паркетом из белых и черных плиток, имеющих форму правильных шестиугольников. Фрагмент паркета показан на рисунке. Во сколько раз белых плиток паркета больше чем черных?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30753"/>
            <a:ext cx="2010056" cy="1552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1146" y="2929813"/>
            <a:ext cx="4155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 требуется покрыть паркетом из восьмиугольных и квадратных плиток. Фрагмент паркета показан на рисунке. Найдите отношение числа квадратных плиток к числу восьмиугольных.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0753"/>
            <a:ext cx="1905266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4400" dirty="0" smtClean="0"/>
              <a:t>Опросник самодиагностики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1121"/>
            <a:ext cx="40290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463</TotalTime>
  <Words>822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Моя будущая профессия- столяр</vt:lpstr>
      <vt:lpstr>Презентация профессии столяр</vt:lpstr>
      <vt:lpstr>Тип и класс профессии столяр</vt:lpstr>
      <vt:lpstr>Презентация PowerPoint</vt:lpstr>
      <vt:lpstr>Пути получения профессии</vt:lpstr>
      <vt:lpstr>Презентация PowerPoint</vt:lpstr>
      <vt:lpstr>Презентация PowerPoint</vt:lpstr>
      <vt:lpstr>Решение задач практического содержания по готовым чертежам</vt:lpstr>
      <vt:lpstr>Опросник самодиагностики</vt:lpstr>
      <vt:lpstr>Самостоятельная практическая работа</vt:lpstr>
      <vt:lpstr>Презентация PowerPoint</vt:lpstr>
      <vt:lpstr>Презентация PowerPoint</vt:lpstr>
      <vt:lpstr>Презентация PowerPoint</vt:lpstr>
      <vt:lpstr>Ребята! Возьмем простую жизненную ситуацию: ваши родители решили в доме сделать ремонт. Подумайте и скажите, какую посильную помощь вы сможете оказать им при этом.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Учёба – твоя профессия, а математика – в любой профессии</dc:title>
  <dc:creator>Alexandr</dc:creator>
  <cp:lastModifiedBy>Alexandr</cp:lastModifiedBy>
  <cp:revision>77</cp:revision>
  <cp:lastPrinted>2013-12-15T12:00:27Z</cp:lastPrinted>
  <dcterms:created xsi:type="dcterms:W3CDTF">2013-12-07T10:30:11Z</dcterms:created>
  <dcterms:modified xsi:type="dcterms:W3CDTF">2014-06-14T13:24:05Z</dcterms:modified>
</cp:coreProperties>
</file>