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21B935-68FF-4B46-945C-22CED6A87002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8C6ED8-5FD0-4AF6-BB4B-3EA683797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c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2588" y="0"/>
            <a:ext cx="1921411" cy="18573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4929222"/>
          </a:xfrm>
        </p:spPr>
        <p:txBody>
          <a:bodyPr>
            <a:normAutofit/>
          </a:bodyPr>
          <a:lstStyle/>
          <a:p>
            <a:pPr algn="ctr"/>
            <a:r>
              <a:rPr lang="ru-RU" sz="9800" spc="500" dirty="0" smtClean="0"/>
              <a:t>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 информатизации процесса обучения 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ФГОУ СПО </a:t>
            </a:r>
            <a:br>
              <a:rPr lang="ru-RU" sz="3100" dirty="0" smtClean="0"/>
            </a:br>
            <a:r>
              <a:rPr lang="ru-RU" sz="3100" dirty="0" smtClean="0"/>
              <a:t>«</a:t>
            </a:r>
            <a:r>
              <a:rPr lang="ru-RU" sz="3100" dirty="0" err="1" smtClean="0"/>
              <a:t>Прасковейский</a:t>
            </a:r>
            <a:r>
              <a:rPr lang="ru-RU" sz="3100" dirty="0" smtClean="0"/>
              <a:t> сельскохозяйственный техникум» </a:t>
            </a:r>
            <a:endParaRPr lang="ru-RU" sz="31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9"/>
            <a:ext cx="9144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информационной грамотности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328614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l"/>
            <a:r>
              <a:rPr lang="ru-RU" sz="7200" dirty="0" smtClean="0"/>
              <a:t>- обучение на курсах повышения квалификации в области ИКТ;</a:t>
            </a:r>
          </a:p>
          <a:p>
            <a:pPr algn="l"/>
            <a:r>
              <a:rPr lang="ru-RU" sz="7200" dirty="0" smtClean="0"/>
              <a:t>- предоставление возможности обучения на курсах программирования для решения проблемы наличия программиста в техникуме;</a:t>
            </a:r>
          </a:p>
          <a:p>
            <a:pPr algn="l"/>
            <a:r>
              <a:rPr lang="ru-RU" sz="7200" dirty="0" smtClean="0"/>
              <a:t>- </a:t>
            </a:r>
            <a:r>
              <a:rPr lang="ru-RU" sz="7200" dirty="0" err="1" smtClean="0"/>
              <a:t>взаимообучение</a:t>
            </a:r>
            <a:r>
              <a:rPr lang="ru-RU" sz="7200" dirty="0" smtClean="0"/>
              <a:t>: преподаватель – </a:t>
            </a:r>
            <a:r>
              <a:rPr lang="ru-RU" sz="7200" dirty="0" err="1" smtClean="0"/>
              <a:t>преподаватель</a:t>
            </a:r>
            <a:r>
              <a:rPr lang="ru-RU" sz="7200" dirty="0" smtClean="0"/>
              <a:t>, </a:t>
            </a:r>
            <a:r>
              <a:rPr lang="ru-RU" sz="7200" dirty="0" err="1" smtClean="0"/>
              <a:t>преподаватель</a:t>
            </a:r>
            <a:r>
              <a:rPr lang="ru-RU" sz="7200" dirty="0" smtClean="0"/>
              <a:t> - студент, студент – преподаватель посредством проведения курсов внутри техникума, индивидуальных занятий или консультаций;</a:t>
            </a:r>
          </a:p>
          <a:p>
            <a:pPr algn="l"/>
            <a:r>
              <a:rPr lang="ru-RU" sz="7200" dirty="0" smtClean="0"/>
              <a:t>- обучение преподавателей, не умеющих работать на компьютере; </a:t>
            </a:r>
          </a:p>
          <a:p>
            <a:pPr algn="l"/>
            <a:r>
              <a:rPr lang="ru-RU" sz="7200" dirty="0" smtClean="0"/>
              <a:t>- самообразование педагогов;</a:t>
            </a:r>
          </a:p>
          <a:p>
            <a:pPr algn="l"/>
            <a:r>
              <a:rPr lang="ru-RU" sz="7200" dirty="0" smtClean="0"/>
              <a:t>- ознакомление с достижениями в сфере ИКТ из материалов СМИ;</a:t>
            </a:r>
            <a:endParaRPr lang="ru-RU" sz="7200" dirty="0"/>
          </a:p>
        </p:txBody>
      </p:sp>
      <p:pic>
        <p:nvPicPr>
          <p:cNvPr id="4" name="Рисунок 3" descr="woman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4929198"/>
            <a:ext cx="1714512" cy="171451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Подготовка специалистов для профессионального использования возможностей новых информационных технологий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28802"/>
            <a:ext cx="8243918" cy="3143272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.</a:t>
            </a:r>
            <a:endParaRPr lang="ru-RU" dirty="0" smtClean="0"/>
          </a:p>
          <a:p>
            <a:pPr algn="l"/>
            <a:r>
              <a:rPr lang="ru-RU" dirty="0" smtClean="0"/>
              <a:t>- использование программ пакета </a:t>
            </a:r>
            <a:r>
              <a:rPr lang="en-US" dirty="0" smtClean="0"/>
              <a:t>MS Office </a:t>
            </a:r>
            <a:r>
              <a:rPr lang="ru-RU" dirty="0" smtClean="0"/>
              <a:t>разных версий: 2003, 2007, открытого офиса, указание на принципиальную схожесть интерфейса программ данного пакета;</a:t>
            </a:r>
          </a:p>
          <a:p>
            <a:pPr algn="l"/>
            <a:r>
              <a:rPr lang="ru-RU" dirty="0" smtClean="0"/>
              <a:t>- работа с программным продуктом 1С: Предприятие;</a:t>
            </a:r>
          </a:p>
          <a:p>
            <a:pPr algn="l"/>
            <a:r>
              <a:rPr lang="ru-RU" dirty="0" smtClean="0"/>
              <a:t>- организация проектной деятельности студентов по созданию ЭОР: презентаций, видеороликов, электронных пособий и т.д.</a:t>
            </a:r>
          </a:p>
          <a:p>
            <a:pPr algn="l"/>
            <a:endParaRPr lang="ru-RU" dirty="0"/>
          </a:p>
        </p:txBody>
      </p:sp>
      <p:pic>
        <p:nvPicPr>
          <p:cNvPr id="4" name="Рисунок 3" descr="485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393437"/>
            <a:ext cx="1643042" cy="2464563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716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оценки и мониторинг реализации проекта.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35004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Параметрами оценки проекта может служить следующее:</a:t>
            </a:r>
          </a:p>
          <a:p>
            <a:pPr algn="l"/>
            <a:r>
              <a:rPr lang="ru-RU" dirty="0" smtClean="0"/>
              <a:t>- степень количественного соответствия компьютеров и студентов;</a:t>
            </a:r>
          </a:p>
          <a:p>
            <a:pPr algn="l"/>
            <a:r>
              <a:rPr lang="ru-RU" dirty="0" smtClean="0"/>
              <a:t>- уровень обеспечения рабочего места преподавателя компьютерной, проекционной и видеотехникой;</a:t>
            </a:r>
          </a:p>
          <a:p>
            <a:pPr algn="l"/>
            <a:r>
              <a:rPr lang="ru-RU" dirty="0" smtClean="0"/>
              <a:t>- процентное соотношение занятий, проводимых с использованием ИКТ и традиционной методикой проведения занятий;</a:t>
            </a:r>
          </a:p>
          <a:p>
            <a:pPr algn="l"/>
            <a:r>
              <a:rPr lang="ru-RU" dirty="0" smtClean="0"/>
              <a:t>- тестирование студентов и оценка уровня их компетентности в области информационных технологий в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8191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772400" cy="364333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300" dirty="0" smtClean="0"/>
              <a:t>Проникновение современных информационных технологий в сферу образования позволяет педагогам качественно изменить содержание, методы и организационные формы обучения. Особенностью этих технологий в образовании является усиление интеллектуальных возможностей студентов в информационном обществе, а также </a:t>
            </a:r>
            <a:r>
              <a:rPr lang="ru-RU" sz="2300" dirty="0" err="1" smtClean="0"/>
              <a:t>гуманизация</a:t>
            </a:r>
            <a:r>
              <a:rPr lang="ru-RU" sz="2300" dirty="0" smtClean="0"/>
              <a:t>, индивидуализация, интенсификация процесса обучения и повышение качества обучения на всех ступенях образовательной системы.</a:t>
            </a:r>
          </a:p>
          <a:p>
            <a:pPr algn="ctr">
              <a:lnSpc>
                <a:spcPct val="120000"/>
              </a:lnSpc>
            </a:pPr>
            <a:r>
              <a:rPr lang="ru-RU" sz="23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258532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желаю Успехов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пути информатизации!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10b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000372"/>
            <a:ext cx="2262201" cy="2262201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400052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Информатизация процесса обучения является основой подготовки новых граждан России к жизни в информационном обществе и трудовой деятельности в условиях этого общества.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2860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Актуальность проекта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pic>
        <p:nvPicPr>
          <p:cNvPr id="4" name="Рисунок 3" descr="3c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500546"/>
            <a:ext cx="3667150" cy="2357454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58152" cy="47149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5400" dirty="0" smtClean="0"/>
              <a:t>Цель проекта: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0" dirty="0" smtClean="0"/>
              <a:t>формирование нового </a:t>
            </a:r>
            <a:r>
              <a:rPr lang="ru-RU" sz="3600" b="0" smtClean="0"/>
              <a:t>качества </a:t>
            </a:r>
            <a:r>
              <a:rPr lang="ru-RU" sz="3600" b="0" smtClean="0"/>
              <a:t>среднего </a:t>
            </a:r>
            <a:r>
              <a:rPr lang="ru-RU" sz="3600" b="0" dirty="0" smtClean="0"/>
              <a:t>профессионального образования в условиях информатизации процесса обучения</a:t>
            </a:r>
            <a:br>
              <a:rPr lang="ru-RU" sz="3600" b="0" dirty="0" smtClean="0"/>
            </a:br>
            <a:endParaRPr lang="ru-RU" sz="3600" b="0" dirty="0"/>
          </a:p>
        </p:txBody>
      </p:sp>
      <p:pic>
        <p:nvPicPr>
          <p:cNvPr id="3" name="Рисунок 2" descr="3c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500306"/>
            <a:ext cx="2857488" cy="287653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1785973"/>
            <a:ext cx="7772400" cy="7072362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Задачи проекта:</a:t>
            </a:r>
            <a:br>
              <a:rPr lang="ru-RU" sz="5400" dirty="0" smtClean="0"/>
            </a:br>
            <a:r>
              <a:rPr lang="ru-RU" sz="2800" dirty="0" smtClean="0"/>
              <a:t>-</a:t>
            </a:r>
            <a:r>
              <a:rPr lang="ru-RU" sz="5400" dirty="0" smtClean="0"/>
              <a:t> </a:t>
            </a:r>
            <a:r>
              <a:rPr lang="ru-RU" sz="2800" dirty="0" smtClean="0"/>
              <a:t>обеспечение учебных лабораторий техникума компьютерной техникой и выходом в Интернет;</a:t>
            </a:r>
            <a:br>
              <a:rPr lang="ru-RU" sz="2800" dirty="0" smtClean="0"/>
            </a:br>
            <a:r>
              <a:rPr lang="ru-RU" sz="2800" dirty="0" smtClean="0"/>
              <a:t>- создание лекционных аудиторий; </a:t>
            </a:r>
            <a:br>
              <a:rPr lang="ru-RU" sz="2800" dirty="0" smtClean="0"/>
            </a:br>
            <a:r>
              <a:rPr lang="ru-RU" sz="2800" dirty="0" smtClean="0"/>
              <a:t>- повышение информационной культуры педагогов; </a:t>
            </a:r>
            <a:br>
              <a:rPr lang="ru-RU" sz="2800" dirty="0" smtClean="0"/>
            </a:br>
            <a:r>
              <a:rPr lang="ru-RU" sz="2800" dirty="0" smtClean="0"/>
              <a:t>- формирование единого информационного образовательного пространства техникума.</a:t>
            </a:r>
            <a:endParaRPr lang="ru-RU" sz="2800" dirty="0"/>
          </a:p>
        </p:txBody>
      </p:sp>
      <p:pic>
        <p:nvPicPr>
          <p:cNvPr id="3" name="Рисунок 2" descr="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5700" y="0"/>
            <a:ext cx="1708300" cy="214314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 проекта: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Информатизация приведет к модернизации и трансформации процесса обучения;</a:t>
            </a:r>
          </a:p>
          <a:p>
            <a:r>
              <a:rPr lang="ru-RU" sz="3600" dirty="0" smtClean="0"/>
              <a:t>Достижение качественно новых образовательных результатов;</a:t>
            </a:r>
          </a:p>
          <a:p>
            <a:r>
              <a:rPr lang="ru-RU" sz="3600" dirty="0" smtClean="0"/>
              <a:t>Осуществление </a:t>
            </a:r>
            <a:r>
              <a:rPr lang="ru-RU" sz="3600" dirty="0" err="1" smtClean="0"/>
              <a:t>деятельностного</a:t>
            </a:r>
            <a:r>
              <a:rPr lang="ru-RU" sz="3600" dirty="0" smtClean="0"/>
              <a:t> подхода в обучении;</a:t>
            </a:r>
          </a:p>
          <a:p>
            <a:r>
              <a:rPr lang="ru-RU" sz="3600" dirty="0" smtClean="0"/>
              <a:t>Формирование </a:t>
            </a:r>
            <a:r>
              <a:rPr lang="ru-RU" sz="3600" dirty="0" err="1" smtClean="0"/>
              <a:t>креативности</a:t>
            </a:r>
            <a:r>
              <a:rPr lang="ru-RU" sz="3600" dirty="0" smtClean="0"/>
              <a:t> мышления.</a:t>
            </a:r>
            <a:endParaRPr lang="ru-RU" sz="3600" dirty="0"/>
          </a:p>
        </p:txBody>
      </p:sp>
      <p:pic>
        <p:nvPicPr>
          <p:cNvPr id="5" name="Рисунок 4" descr="WHICH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5138728"/>
            <a:ext cx="2895616" cy="171927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ime3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36" y="0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7572396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42984"/>
            <a:ext cx="7772400" cy="3929090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ru-RU" b="1" i="1" dirty="0" smtClean="0"/>
              <a:t>1</a:t>
            </a:r>
            <a:r>
              <a:rPr lang="ru-RU" sz="2800" b="1" i="1" dirty="0" smtClean="0"/>
              <a:t>. Компьютеризация процесса обучения.</a:t>
            </a:r>
            <a:r>
              <a:rPr lang="ru-RU" sz="2800" i="1" dirty="0" smtClean="0"/>
              <a:t> </a:t>
            </a:r>
            <a:endParaRPr lang="ru-RU" sz="2800" dirty="0" smtClean="0"/>
          </a:p>
          <a:p>
            <a:pPr lvl="0" algn="l"/>
            <a:r>
              <a:rPr lang="ru-RU" sz="2800" b="1" i="1" dirty="0" smtClean="0"/>
              <a:t>2. Применение информационно-коммуникационных технологий в процессе обучения.</a:t>
            </a:r>
            <a:endParaRPr lang="ru-RU" sz="2800" dirty="0" smtClean="0"/>
          </a:p>
          <a:p>
            <a:pPr lvl="0" algn="l"/>
            <a:r>
              <a:rPr lang="ru-RU" sz="2800" b="1" i="1" dirty="0" smtClean="0"/>
              <a:t>3.Работа с электронными образовательными ресурсами.</a:t>
            </a:r>
            <a:endParaRPr lang="ru-RU" sz="2800" dirty="0" smtClean="0"/>
          </a:p>
          <a:p>
            <a:pPr lvl="0" algn="l"/>
            <a:r>
              <a:rPr lang="ru-RU" sz="2800" b="1" i="1" dirty="0" smtClean="0"/>
              <a:t>4.Формирование информационной грамотности.</a:t>
            </a:r>
            <a:endParaRPr lang="ru-RU" sz="2800" dirty="0" smtClean="0"/>
          </a:p>
          <a:p>
            <a:pPr lvl="0" algn="l"/>
            <a:r>
              <a:rPr lang="ru-RU" sz="2800" b="1" i="1" dirty="0" smtClean="0"/>
              <a:t>5.Подготовка специалистов для профессионального использования возможностей новых информационных технологий.</a:t>
            </a:r>
            <a:endParaRPr lang="ru-RU" sz="2800" dirty="0" smtClean="0"/>
          </a:p>
          <a:p>
            <a:pPr algn="l"/>
            <a:endParaRPr lang="ru-RU" dirty="0"/>
          </a:p>
        </p:txBody>
      </p:sp>
      <p:pic>
        <p:nvPicPr>
          <p:cNvPr id="4" name="Рисунок 3" descr="e2c42efcf39e8bcdfbf8560a6b9533c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2707" y="4286256"/>
            <a:ext cx="3301293" cy="1452569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Компьютеризация процесса обучения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5719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- </a:t>
            </a:r>
            <a:r>
              <a:rPr lang="ru-RU" sz="2800" dirty="0" smtClean="0"/>
              <a:t>создание лекционных аудиторий, оснащенных компьютерной, проекционной и видеотехникой;</a:t>
            </a:r>
          </a:p>
          <a:p>
            <a:pPr algn="l"/>
            <a:r>
              <a:rPr lang="ru-RU" sz="2800" dirty="0" smtClean="0"/>
              <a:t>- обеспечение лабораторий техникума компьютерами и выходом в Интернет в соответствии с числом студентов подгруппы;</a:t>
            </a:r>
          </a:p>
          <a:p>
            <a:pPr algn="l"/>
            <a:r>
              <a:rPr lang="ru-RU" sz="2800" dirty="0" smtClean="0"/>
              <a:t>- обеспечение каждого рабочего места преподавателя компьютером и выходом в Интернет;</a:t>
            </a:r>
          </a:p>
          <a:p>
            <a:pPr algn="l"/>
            <a:r>
              <a:rPr lang="ru-RU" sz="2800" dirty="0" smtClean="0"/>
              <a:t>- создание локальной сети, объединяющей все рабочие места преподавателей, методического кабинета и библиотеки. </a:t>
            </a:r>
          </a:p>
          <a:p>
            <a:endParaRPr lang="ru-RU" dirty="0"/>
          </a:p>
        </p:txBody>
      </p:sp>
      <p:pic>
        <p:nvPicPr>
          <p:cNvPr id="4" name="Рисунок 3" descr="2m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9576" y="5000636"/>
            <a:ext cx="5678227" cy="1857364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929718" cy="19288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Применение информационно-коммуникационных технологий в процессе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14488"/>
            <a:ext cx="7772400" cy="335758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- </a:t>
            </a:r>
            <a:r>
              <a:rPr lang="ru-RU" sz="2900" dirty="0" smtClean="0"/>
              <a:t>интеграция информационных технологий в </a:t>
            </a:r>
            <a:r>
              <a:rPr lang="ru-RU" sz="2900" dirty="0" err="1" smtClean="0"/>
              <a:t>общепрофессиональные</a:t>
            </a:r>
            <a:r>
              <a:rPr lang="ru-RU" sz="2900" dirty="0" smtClean="0"/>
              <a:t> и специальные дисциплины: создание презентаций к занятиям или использование созданных другими преподавателями или студентами; организация и проведение бинарных уроков с использованием средств ИКТ; </a:t>
            </a:r>
          </a:p>
          <a:p>
            <a:pPr algn="l"/>
            <a:r>
              <a:rPr lang="ru-RU" sz="2900" dirty="0" smtClean="0"/>
              <a:t>- использование интерактивной доски;</a:t>
            </a:r>
          </a:p>
          <a:p>
            <a:pPr algn="l"/>
            <a:r>
              <a:rPr lang="ru-RU" sz="2900" dirty="0" smtClean="0"/>
              <a:t>- общение через интернет посредством </a:t>
            </a:r>
            <a:r>
              <a:rPr lang="en-US" sz="2900" dirty="0" smtClean="0"/>
              <a:t>web</a:t>
            </a:r>
            <a:r>
              <a:rPr lang="ru-RU" sz="2900" dirty="0" smtClean="0"/>
              <a:t>-камеры;</a:t>
            </a:r>
          </a:p>
          <a:p>
            <a:pPr algn="l"/>
            <a:r>
              <a:rPr lang="ru-RU" sz="2900" dirty="0" smtClean="0"/>
              <a:t>- создание </a:t>
            </a:r>
            <a:r>
              <a:rPr lang="ru-RU" sz="2900" dirty="0" err="1" smtClean="0"/>
              <a:t>видеоуроков</a:t>
            </a:r>
            <a:r>
              <a:rPr lang="ru-RU" sz="2900" dirty="0" smtClean="0"/>
              <a:t>;</a:t>
            </a:r>
          </a:p>
          <a:p>
            <a:pPr algn="l"/>
            <a:r>
              <a:rPr lang="ru-RU" sz="2900" dirty="0" smtClean="0"/>
              <a:t>- создание </a:t>
            </a:r>
            <a:r>
              <a:rPr lang="ru-RU" sz="2900" dirty="0" err="1" smtClean="0"/>
              <a:t>медиатеки</a:t>
            </a:r>
            <a:r>
              <a:rPr lang="ru-RU" sz="2900" dirty="0" smtClean="0"/>
              <a:t>;</a:t>
            </a:r>
          </a:p>
          <a:p>
            <a:pPr algn="l"/>
            <a:r>
              <a:rPr lang="ru-RU" sz="2900" dirty="0" smtClean="0"/>
              <a:t>- проведение тестирований в режиме </a:t>
            </a:r>
            <a:r>
              <a:rPr lang="en-US" sz="2900" dirty="0" smtClean="0"/>
              <a:t>ONLINE</a:t>
            </a:r>
            <a:r>
              <a:rPr lang="ru-RU" sz="2900" dirty="0" smtClean="0"/>
              <a:t> и </a:t>
            </a:r>
            <a:r>
              <a:rPr lang="en-US" sz="2900" dirty="0" smtClean="0"/>
              <a:t>OFFLINE</a:t>
            </a:r>
            <a:r>
              <a:rPr lang="ru-RU" sz="2900" dirty="0" smtClean="0"/>
              <a:t>;</a:t>
            </a:r>
          </a:p>
          <a:p>
            <a:pPr algn="l"/>
            <a:r>
              <a:rPr lang="ru-RU" sz="2900" dirty="0" smtClean="0"/>
              <a:t>- контроль за работой студентов посредством локальной сети в данной лаборатории и дистанционно через Интернет или локальную сеть техникума (электронные журналы).</a:t>
            </a:r>
          </a:p>
          <a:p>
            <a:pPr algn="l"/>
            <a:endParaRPr lang="ru-RU" dirty="0"/>
          </a:p>
        </p:txBody>
      </p:sp>
      <p:pic>
        <p:nvPicPr>
          <p:cNvPr id="4" name="Рисунок 3" descr="69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5346372"/>
            <a:ext cx="1643074" cy="1511628"/>
          </a:xfrm>
          <a:prstGeom prst="rect">
            <a:avLst/>
          </a:prstGeom>
        </p:spPr>
      </p:pic>
      <p:pic>
        <p:nvPicPr>
          <p:cNvPr id="5" name="Рисунок 4" descr="1c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5000636"/>
            <a:ext cx="1295406" cy="1577016"/>
          </a:xfrm>
          <a:prstGeom prst="rect">
            <a:avLst/>
          </a:prstGeom>
        </p:spPr>
      </p:pic>
      <p:pic>
        <p:nvPicPr>
          <p:cNvPr id="6" name="Рисунок 5" descr="AG00021_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5143512"/>
            <a:ext cx="1038225" cy="142875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85776"/>
            <a:ext cx="8929718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электронными образовательными ресурсами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772400" cy="3239699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1800" dirty="0" smtClean="0"/>
              <a:t>Обеспечение равного доступа преподавателей к электронным образовательным ресурсам. Для этого необходимо проводить занятия и консультации с преподавателями по ознакомлению с поисковыми системами Интернета и умению их использования в своей работе; </a:t>
            </a:r>
          </a:p>
          <a:p>
            <a:pPr algn="l">
              <a:buFontTx/>
              <a:buChar char="-"/>
            </a:pPr>
            <a:r>
              <a:rPr lang="ru-RU" sz="1800" dirty="0" smtClean="0"/>
              <a:t>- Использование ЭОР на отчужденных носителях в процессе обучения;</a:t>
            </a:r>
          </a:p>
          <a:p>
            <a:pPr algn="l"/>
            <a:r>
              <a:rPr lang="ru-RU" sz="1800" dirty="0" smtClean="0"/>
              <a:t>- Ознакомление с программами, позволяющими создавать собственные ЭОР; </a:t>
            </a:r>
          </a:p>
          <a:p>
            <a:pPr algn="l"/>
            <a:r>
              <a:rPr lang="ru-RU" sz="1800" dirty="0" smtClean="0"/>
              <a:t>- Создание электронных пособий, учебников, презентаций, </a:t>
            </a:r>
            <a:r>
              <a:rPr lang="en-US" sz="1800" dirty="0" smtClean="0"/>
              <a:t>web</a:t>
            </a:r>
            <a:r>
              <a:rPr lang="ru-RU" sz="1800" dirty="0" smtClean="0"/>
              <a:t>-страниц и </a:t>
            </a:r>
            <a:r>
              <a:rPr lang="en-US" sz="1800" dirty="0" smtClean="0"/>
              <a:t>web</a:t>
            </a:r>
            <a:r>
              <a:rPr lang="ru-RU" sz="1800" dirty="0" smtClean="0"/>
              <a:t>-сайтов;</a:t>
            </a:r>
          </a:p>
          <a:p>
            <a:pPr algn="l"/>
            <a:r>
              <a:rPr lang="ru-RU" sz="1800" dirty="0" smtClean="0"/>
              <a:t>- Создание баз данных ЭОР методического кабинета и библиотеки техникума;  </a:t>
            </a:r>
          </a:p>
          <a:p>
            <a:pPr algn="l"/>
            <a:endParaRPr lang="ru-RU" sz="1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1102</TotalTime>
  <Words>595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Проект  информатизации процесса обучения в  ФГОУ СПО  «Прасковейский сельскохозяйственный техникум» </vt:lpstr>
      <vt:lpstr>Информатизация процесса обучения является основой подготовки новых граждан России к жизни в информационном обществе и трудовой деятельности в условиях этого общества. </vt:lpstr>
      <vt:lpstr> Цель проекта:  формирование нового качества среднего профессионального образования в условиях информатизации процесса обучения </vt:lpstr>
      <vt:lpstr>Задачи проекта: - обеспечение учебных лабораторий техникума компьютерной техникой и выходом в Интернет; - создание лекционных аудиторий;  - повышение информационной культуры педагогов;  - формирование единого информационного образовательного пространства техникума.</vt:lpstr>
      <vt:lpstr>Ожидаемые результаты проекта: </vt:lpstr>
      <vt:lpstr>Этапы реализации проекта</vt:lpstr>
      <vt:lpstr>Компьютеризация процесса обучения</vt:lpstr>
      <vt:lpstr>Применение информационно-коммуникационных технологий в процессе обучения </vt:lpstr>
      <vt:lpstr>Работа с электронными образовательными ресурсами</vt:lpstr>
      <vt:lpstr>Формирование информационной грамотности</vt:lpstr>
      <vt:lpstr>Подготовка специалистов для профессионального использования возможностей новых информационных технологий</vt:lpstr>
      <vt:lpstr>Система оценки и мониторинг реализации проекта.</vt:lpstr>
      <vt:lpstr>Вывод: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информатизации образовательного процесса  в  ФГОУ СПО  «Прасковейский сельскохозяйственный техникум»</dc:title>
  <dc:creator>User</dc:creator>
  <cp:lastModifiedBy>User</cp:lastModifiedBy>
  <cp:revision>80</cp:revision>
  <dcterms:created xsi:type="dcterms:W3CDTF">2010-03-30T16:13:33Z</dcterms:created>
  <dcterms:modified xsi:type="dcterms:W3CDTF">2010-04-20T09:01:39Z</dcterms:modified>
</cp:coreProperties>
</file>