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82" r:id="rId4"/>
    <p:sldId id="288" r:id="rId5"/>
    <p:sldId id="274" r:id="rId6"/>
    <p:sldId id="285" r:id="rId7"/>
    <p:sldId id="292" r:id="rId8"/>
    <p:sldId id="294" r:id="rId9"/>
    <p:sldId id="276" r:id="rId10"/>
    <p:sldId id="291" r:id="rId11"/>
    <p:sldId id="289" r:id="rId12"/>
    <p:sldId id="290" r:id="rId13"/>
    <p:sldId id="287" r:id="rId14"/>
    <p:sldId id="281" r:id="rId15"/>
    <p:sldId id="293" r:id="rId16"/>
    <p:sldId id="295" r:id="rId17"/>
    <p:sldId id="283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09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934D3C-F7A9-4CC2-8237-5D1ADF679DD4}" type="datetimeFigureOut">
              <a:rPr lang="ru-RU" smtClean="0"/>
              <a:pPr/>
              <a:t>06.08.2014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B217E-C48D-4FB4-A556-510A71B22D3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5982086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934D3C-F7A9-4CC2-8237-5D1ADF679DD4}" type="datetimeFigureOut">
              <a:rPr lang="ru-RU" smtClean="0"/>
              <a:pPr/>
              <a:t>06.08.2014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B217E-C48D-4FB4-A556-510A71B22D3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3479656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934D3C-F7A9-4CC2-8237-5D1ADF679DD4}" type="datetimeFigureOut">
              <a:rPr lang="ru-RU" smtClean="0"/>
              <a:pPr/>
              <a:t>06.08.2014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B217E-C48D-4FB4-A556-510A71B22D3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6551316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934D3C-F7A9-4CC2-8237-5D1ADF679DD4}" type="datetimeFigureOut">
              <a:rPr lang="ru-RU" smtClean="0"/>
              <a:pPr/>
              <a:t>06.08.2014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B217E-C48D-4FB4-A556-510A71B22D3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440427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934D3C-F7A9-4CC2-8237-5D1ADF679DD4}" type="datetimeFigureOut">
              <a:rPr lang="ru-RU" smtClean="0"/>
              <a:pPr/>
              <a:t>06.08.2014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B217E-C48D-4FB4-A556-510A71B22D3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8563428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934D3C-F7A9-4CC2-8237-5D1ADF679DD4}" type="datetimeFigureOut">
              <a:rPr lang="ru-RU" smtClean="0"/>
              <a:pPr/>
              <a:t>06.08.2014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B217E-C48D-4FB4-A556-510A71B22D3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6700866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934D3C-F7A9-4CC2-8237-5D1ADF679DD4}" type="datetimeFigureOut">
              <a:rPr lang="ru-RU" smtClean="0"/>
              <a:pPr/>
              <a:t>06.08.2014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B217E-C48D-4FB4-A556-510A71B22D3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7866212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934D3C-F7A9-4CC2-8237-5D1ADF679DD4}" type="datetimeFigureOut">
              <a:rPr lang="ru-RU" smtClean="0"/>
              <a:pPr/>
              <a:t>06.08.2014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B217E-C48D-4FB4-A556-510A71B22D3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1259850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934D3C-F7A9-4CC2-8237-5D1ADF679DD4}" type="datetimeFigureOut">
              <a:rPr lang="ru-RU" smtClean="0"/>
              <a:pPr/>
              <a:t>06.08.2014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B217E-C48D-4FB4-A556-510A71B22D3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9670699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934D3C-F7A9-4CC2-8237-5D1ADF679DD4}" type="datetimeFigureOut">
              <a:rPr lang="ru-RU" smtClean="0"/>
              <a:pPr/>
              <a:t>06.08.2014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B217E-C48D-4FB4-A556-510A71B22D3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0203434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934D3C-F7A9-4CC2-8237-5D1ADF679DD4}" type="datetimeFigureOut">
              <a:rPr lang="ru-RU" smtClean="0"/>
              <a:pPr/>
              <a:t>06.08.2014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B217E-C48D-4FB4-A556-510A71B22D3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0025790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934D3C-F7A9-4CC2-8237-5D1ADF679DD4}" type="datetimeFigureOut">
              <a:rPr lang="ru-RU" smtClean="0"/>
              <a:pPr/>
              <a:t>06.08.2014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6B217E-C48D-4FB4-A556-510A71B22D3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5517656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900000" y="0"/>
            <a:ext cx="82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 rot="16200000">
            <a:off x="-2646548" y="3051212"/>
            <a:ext cx="6264696" cy="9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  <a:scene3d>
              <a:camera prst="orthographicFront"/>
              <a:lightRig rig="threePt" dir="t"/>
            </a:scene3d>
            <a:sp3d extrusionH="95250" contourW="12700">
              <a:bevelT w="63500" h="63500"/>
              <a:extrusionClr>
                <a:srgbClr val="FFC000"/>
              </a:extrusionClr>
              <a:contourClr>
                <a:schemeClr val="tx1">
                  <a:lumMod val="50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6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ИНФОРМАТИКА</a:t>
            </a:r>
          </a:p>
        </p:txBody>
      </p:sp>
      <p:sp>
        <p:nvSpPr>
          <p:cNvPr id="6" name="Подзаголовок 11"/>
          <p:cNvSpPr>
            <a:spLocks noGrp="1"/>
          </p:cNvSpPr>
          <p:nvPr>
            <p:ph type="subTitle" idx="1"/>
          </p:nvPr>
        </p:nvSpPr>
        <p:spPr>
          <a:xfrm>
            <a:off x="899592" y="6597352"/>
            <a:ext cx="8244408" cy="260648"/>
          </a:xfrm>
        </p:spPr>
        <p:txBody>
          <a:bodyPr>
            <a:normAutofit/>
          </a:bodyPr>
          <a:lstStyle/>
          <a:p>
            <a:r>
              <a:rPr lang="ru-RU" sz="1000" dirty="0" smtClean="0">
                <a:solidFill>
                  <a:schemeClr val="accent4">
                    <a:lumMod val="50000"/>
                  </a:schemeClr>
                </a:solidFill>
                <a:effectLst/>
              </a:rPr>
              <a:t>2014г. Кирсанов Илья Андреевич ©</a:t>
            </a:r>
            <a:endParaRPr lang="ru-RU" sz="1000" dirty="0"/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1835696" y="3717032"/>
            <a:ext cx="5544616" cy="1547664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>
            <a:normAutofit fontScale="97500"/>
            <a:scene3d>
              <a:camera prst="orthographicFront"/>
              <a:lightRig rig="threePt" dir="t">
                <a:rot lat="0" lon="0" rev="0"/>
              </a:lightRig>
            </a:scene3d>
            <a:sp3d extrusionH="95250" contourW="12700">
              <a:bevelT w="63500" h="63500"/>
              <a:bevelB w="63500" h="63500"/>
              <a:extrusionClr>
                <a:srgbClr val="002060"/>
              </a:extrusionClr>
              <a:contourClr>
                <a:srgbClr val="002060"/>
              </a:contourClr>
            </a:sp3d>
          </a:bodyPr>
          <a:lstStyle/>
          <a:p>
            <a:pPr lvl="0">
              <a:spcBef>
                <a:spcPct val="0"/>
              </a:spcBef>
            </a:pPr>
            <a:r>
              <a:rPr lang="ru-RU" sz="3200" dirty="0" smtClean="0"/>
              <a:t>Кодирование чисел. Системы счисления</a:t>
            </a:r>
            <a:r>
              <a:rPr lang="ru-RU" sz="3600" dirty="0" smtClean="0"/>
              <a:t>.</a:t>
            </a:r>
            <a:endParaRPr kumimoji="0" lang="ru-RU" sz="6600" b="0" i="0" u="none" strike="noStrike" kern="1200" cap="none" spc="0" normalizeH="0" baseline="0" noProof="0" dirty="0" smtClean="0">
              <a:ln>
                <a:noFill/>
              </a:ln>
              <a:solidFill>
                <a:schemeClr val="accent4">
                  <a:lumMod val="5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Выноска-облако 7"/>
          <p:cNvSpPr/>
          <p:nvPr/>
        </p:nvSpPr>
        <p:spPr>
          <a:xfrm>
            <a:off x="7236296" y="3717032"/>
            <a:ext cx="1274440" cy="1296144"/>
          </a:xfrm>
          <a:prstGeom prst="cloudCallout">
            <a:avLst>
              <a:gd name="adj1" fmla="val -270305"/>
              <a:gd name="adj2" fmla="val 33708"/>
            </a:avLst>
          </a:prstGeom>
          <a:blipFill>
            <a:blip r:embed="rId2" cstate="print">
              <a:duotone>
                <a:prstClr val="black"/>
                <a:schemeClr val="accent4">
                  <a:tint val="45000"/>
                  <a:satMod val="400000"/>
                </a:schemeClr>
              </a:duotone>
            </a:blip>
            <a:tile tx="0" ty="0" sx="100000" sy="100000" flip="none" algn="tl"/>
          </a:blip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algn="ctr"/>
            <a:r>
              <a:rPr lang="ru-RU" sz="4400" b="1" dirty="0" smtClean="0">
                <a:solidFill>
                  <a:srgbClr val="FFC000"/>
                </a:solidFill>
              </a:rPr>
              <a:t>В7</a:t>
            </a:r>
            <a:endParaRPr lang="ru-RU" sz="4400" b="1" dirty="0">
              <a:solidFill>
                <a:srgbClr val="FFC000"/>
              </a:solidFill>
            </a:endParaRPr>
          </a:p>
        </p:txBody>
      </p:sp>
      <p:sp>
        <p:nvSpPr>
          <p:cNvPr id="9" name="Круглая лента лицом вверх 8"/>
          <p:cNvSpPr/>
          <p:nvPr/>
        </p:nvSpPr>
        <p:spPr>
          <a:xfrm>
            <a:off x="1043608" y="620688"/>
            <a:ext cx="7920880" cy="1656184"/>
          </a:xfrm>
          <a:prstGeom prst="ellipseRibbon2">
            <a:avLst>
              <a:gd name="adj1" fmla="val 46515"/>
              <a:gd name="adj2" fmla="val 100000"/>
              <a:gd name="adj3" fmla="val 34111"/>
            </a:avLst>
          </a:prstGeom>
          <a:blipFill>
            <a:blip r:embed="rId2" cstate="print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5400" b="1" dirty="0">
              <a:solidFill>
                <a:srgbClr val="FFC000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2267745" y="1224136"/>
            <a:ext cx="5544615" cy="764704"/>
          </a:xfrm>
          <a:prstGeom prst="rect">
            <a:avLst/>
          </a:prstGeom>
          <a:noFill/>
        </p:spPr>
        <p:txBody>
          <a:bodyPr wrap="square" lIns="91440" tIns="45720" rIns="91440" bIns="45720">
            <a:prstTxWarp prst="textArchUp">
              <a:avLst>
                <a:gd name="adj" fmla="val 10871131"/>
              </a:avLst>
            </a:prstTxWarp>
            <a:spAutoFit/>
            <a:scene3d>
              <a:camera prst="orthographicFront"/>
              <a:lightRig rig="glow" dir="tl">
                <a:rot lat="0" lon="0" rev="5400000"/>
              </a:lightRig>
            </a:scene3d>
            <a:sp3d extrusionH="57150"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ru-RU" sz="5400" b="1" dirty="0" smtClean="0">
                <a:ln>
                  <a:solidFill>
                    <a:srgbClr val="FFC000"/>
                  </a:solidFill>
                </a:ln>
                <a:solidFill>
                  <a:srgbClr val="FFC000"/>
                </a:solidFill>
              </a:rPr>
              <a:t>Разбор задач ЕГЭ</a:t>
            </a:r>
            <a:endParaRPr lang="ru-RU" sz="5400" b="1" cap="none" spc="0" dirty="0">
              <a:ln>
                <a:solidFill>
                  <a:srgbClr val="FFC000"/>
                </a:solidFill>
              </a:ln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762131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00000" y="0"/>
            <a:ext cx="82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" name="Заголовок 1"/>
          <p:cNvSpPr txBox="1">
            <a:spLocks/>
          </p:cNvSpPr>
          <p:nvPr/>
        </p:nvSpPr>
        <p:spPr>
          <a:xfrm>
            <a:off x="899592" y="0"/>
            <a:ext cx="8244408" cy="620688"/>
          </a:xfrm>
          <a:prstGeom prst="rect">
            <a:avLst/>
          </a:prstGeom>
        </p:spPr>
        <p:txBody>
          <a:bodyPr>
            <a:normAutofit fontScale="90000" lnSpcReduction="20000"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b="1" dirty="0" smtClean="0"/>
              <a:t>Вопросы.</a:t>
            </a:r>
            <a:endParaRPr lang="ru-RU" b="1" dirty="0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 rot="16200000">
            <a:off x="-2646548" y="3051212"/>
            <a:ext cx="6264696" cy="9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  <a:scene3d>
              <a:camera prst="orthographicFront"/>
              <a:lightRig rig="threePt" dir="t"/>
            </a:scene3d>
            <a:sp3d extrusionH="95250" contourW="12700">
              <a:bevelT w="63500" h="63500"/>
              <a:extrusionClr>
                <a:srgbClr val="FFC000"/>
              </a:extrusionClr>
              <a:contourClr>
                <a:schemeClr val="tx1">
                  <a:lumMod val="50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6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ИНФОРМАТИКА</a:t>
            </a:r>
          </a:p>
        </p:txBody>
      </p:sp>
      <p:sp>
        <p:nvSpPr>
          <p:cNvPr id="5" name="Подзаголовок 11"/>
          <p:cNvSpPr txBox="1">
            <a:spLocks/>
          </p:cNvSpPr>
          <p:nvPr/>
        </p:nvSpPr>
        <p:spPr>
          <a:xfrm>
            <a:off x="899592" y="6597352"/>
            <a:ext cx="8244408" cy="2606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2014г. Кирсанов Илья Андреевич ©</a:t>
            </a:r>
            <a:endParaRPr kumimoji="0" lang="ru-RU" sz="1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1691680" y="1196752"/>
            <a:ext cx="6085184" cy="4067944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>
            <a:normAutofit fontScale="97500"/>
            <a:scene3d>
              <a:camera prst="orthographicFront"/>
              <a:lightRig rig="threePt" dir="t">
                <a:rot lat="0" lon="0" rev="0"/>
              </a:lightRig>
            </a:scene3d>
            <a:sp3d extrusionH="95250" contourW="12700">
              <a:bevelT w="63500" h="63500"/>
              <a:bevelB w="63500" h="63500"/>
              <a:extrusionClr>
                <a:srgbClr val="002060"/>
              </a:extrusionClr>
              <a:contourClr>
                <a:srgbClr val="002060"/>
              </a:contourClr>
            </a:sp3d>
          </a:bodyPr>
          <a:lstStyle/>
          <a:p>
            <a:pPr lvl="0">
              <a:spcBef>
                <a:spcPct val="0"/>
              </a:spcBef>
            </a:pPr>
            <a:endParaRPr kumimoji="0" lang="ru-RU" sz="6600" b="0" i="0" u="none" strike="noStrike" kern="1200" cap="none" spc="0" normalizeH="0" baseline="0" noProof="0" dirty="0" smtClean="0">
              <a:ln>
                <a:noFill/>
              </a:ln>
              <a:solidFill>
                <a:schemeClr val="accent4">
                  <a:lumMod val="5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Содержимое 8"/>
          <p:cNvSpPr txBox="1">
            <a:spLocks/>
          </p:cNvSpPr>
          <p:nvPr/>
        </p:nvSpPr>
        <p:spPr>
          <a:xfrm>
            <a:off x="914400" y="620688"/>
            <a:ext cx="8229600" cy="6237312"/>
          </a:xfrm>
          <a:prstGeom prst="rect">
            <a:avLst/>
          </a:prstGeom>
          <a:ln>
            <a:noFill/>
          </a:ln>
        </p:spPr>
        <p:txBody>
          <a:bodyPr>
            <a:no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>
              <a:spcBef>
                <a:spcPts val="0"/>
              </a:spcBef>
              <a:buNone/>
            </a:pPr>
            <a:r>
              <a:rPr lang="ru-RU" sz="2400" dirty="0" smtClean="0"/>
              <a:t>Укажите наименьшее основание системы счисления, в которой запись числа 70 </a:t>
            </a:r>
            <a:r>
              <a:rPr lang="ru-RU" sz="2400" dirty="0" err="1" smtClean="0"/>
              <a:t>трехзначна</a:t>
            </a:r>
            <a:r>
              <a:rPr lang="ru-RU" sz="2400" dirty="0" smtClean="0"/>
              <a:t>.</a:t>
            </a:r>
            <a:endParaRPr lang="en-US" sz="2400" dirty="0" smtClean="0"/>
          </a:p>
          <a:p>
            <a:pPr marL="0" indent="0">
              <a:spcBef>
                <a:spcPts val="0"/>
              </a:spcBef>
              <a:buNone/>
            </a:pPr>
            <a:endParaRPr lang="en-US" sz="2400" dirty="0" smtClean="0"/>
          </a:p>
          <a:p>
            <a:pPr marL="0" indent="0">
              <a:spcBef>
                <a:spcPts val="0"/>
              </a:spcBef>
              <a:buNone/>
            </a:pPr>
            <a:endParaRPr lang="en-US" sz="2400" dirty="0" smtClean="0"/>
          </a:p>
          <a:p>
            <a:pPr marL="0" indent="0">
              <a:spcBef>
                <a:spcPts val="0"/>
              </a:spcBef>
              <a:buNone/>
            </a:pPr>
            <a:endParaRPr lang="en-US" sz="2400" dirty="0" smtClean="0"/>
          </a:p>
          <a:p>
            <a:pPr marL="0" indent="0">
              <a:spcBef>
                <a:spcPts val="0"/>
              </a:spcBef>
              <a:buNone/>
            </a:pPr>
            <a:endParaRPr lang="en-US" sz="2400" dirty="0" smtClean="0"/>
          </a:p>
          <a:p>
            <a:pPr marL="0" indent="0">
              <a:spcBef>
                <a:spcPts val="0"/>
              </a:spcBef>
              <a:buNone/>
            </a:pPr>
            <a:endParaRPr lang="en-US" sz="2400" dirty="0" smtClean="0"/>
          </a:p>
          <a:p>
            <a:pPr marL="0" indent="0">
              <a:spcBef>
                <a:spcPts val="0"/>
              </a:spcBef>
              <a:buNone/>
            </a:pPr>
            <a:endParaRPr lang="en-US" sz="2400" dirty="0" smtClean="0"/>
          </a:p>
          <a:p>
            <a:pPr marL="0" indent="0">
              <a:spcBef>
                <a:spcPts val="0"/>
              </a:spcBef>
              <a:buNone/>
            </a:pPr>
            <a:endParaRPr lang="en-US" sz="2400" dirty="0" smtClean="0"/>
          </a:p>
          <a:p>
            <a:pPr marL="0" indent="0">
              <a:spcBef>
                <a:spcPts val="0"/>
              </a:spcBef>
              <a:buNone/>
            </a:pPr>
            <a:endParaRPr lang="en-US" sz="2400" dirty="0" smtClean="0"/>
          </a:p>
          <a:p>
            <a:pPr marL="0" indent="0">
              <a:spcBef>
                <a:spcPts val="0"/>
              </a:spcBef>
              <a:buNone/>
            </a:pPr>
            <a:endParaRPr lang="en-US" sz="2400" dirty="0" smtClean="0"/>
          </a:p>
          <a:p>
            <a:pPr marL="0" indent="0">
              <a:spcBef>
                <a:spcPts val="0"/>
              </a:spcBef>
              <a:buNone/>
            </a:pPr>
            <a:endParaRPr lang="en-US" sz="2400" dirty="0" smtClean="0"/>
          </a:p>
          <a:p>
            <a:pPr marL="0" indent="0">
              <a:spcBef>
                <a:spcPts val="0"/>
              </a:spcBef>
              <a:buNone/>
            </a:pPr>
            <a:endParaRPr lang="en-US" sz="2400" dirty="0" smtClean="0"/>
          </a:p>
          <a:p>
            <a:pPr marL="0" indent="0">
              <a:spcBef>
                <a:spcPts val="0"/>
              </a:spcBef>
              <a:buNone/>
            </a:pPr>
            <a:endParaRPr lang="en-US" sz="2400" dirty="0" smtClean="0"/>
          </a:p>
          <a:p>
            <a:pPr marL="0" indent="0">
              <a:spcBef>
                <a:spcPts val="0"/>
              </a:spcBef>
              <a:buNone/>
            </a:pPr>
            <a:endParaRPr lang="en-US" sz="2400" dirty="0" smtClean="0"/>
          </a:p>
          <a:p>
            <a:pPr marL="0" indent="0">
              <a:spcBef>
                <a:spcPts val="0"/>
              </a:spcBef>
              <a:buNone/>
            </a:pPr>
            <a:r>
              <a:rPr lang="ru-RU" sz="2400" dirty="0" smtClean="0"/>
              <a:t>Ответ  </a:t>
            </a:r>
            <a:r>
              <a:rPr lang="en-US" sz="2400" dirty="0" smtClean="0"/>
              <a:t>5</a:t>
            </a:r>
          </a:p>
          <a:p>
            <a:pPr marL="0" indent="0">
              <a:spcBef>
                <a:spcPts val="0"/>
              </a:spcBef>
              <a:buNone/>
            </a:pPr>
            <a:endParaRPr lang="en-US" sz="2400" dirty="0" smtClean="0"/>
          </a:p>
          <a:p>
            <a:pPr marL="0" indent="0">
              <a:spcBef>
                <a:spcPts val="0"/>
              </a:spcBef>
              <a:buNone/>
            </a:pPr>
            <a:endParaRPr lang="en-US" sz="2400" dirty="0" smtClean="0"/>
          </a:p>
          <a:p>
            <a:pPr marL="0" indent="0">
              <a:spcBef>
                <a:spcPts val="0"/>
              </a:spcBef>
              <a:buNone/>
            </a:pPr>
            <a:endParaRPr lang="en-US" sz="24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baseline="300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baseline="300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/>
          </a:p>
        </p:txBody>
      </p:sp>
    </p:spTree>
    <p:extLst>
      <p:ext uri="{BB962C8B-B14F-4D97-AF65-F5344CB8AC3E}">
        <p14:creationId xmlns="" xmlns:p14="http://schemas.microsoft.com/office/powerpoint/2010/main" val="18517063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00000" y="0"/>
            <a:ext cx="82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" name="Заголовок 1"/>
          <p:cNvSpPr txBox="1">
            <a:spLocks/>
          </p:cNvSpPr>
          <p:nvPr/>
        </p:nvSpPr>
        <p:spPr>
          <a:xfrm>
            <a:off x="899592" y="0"/>
            <a:ext cx="8244408" cy="620688"/>
          </a:xfrm>
          <a:prstGeom prst="rect">
            <a:avLst/>
          </a:prstGeom>
        </p:spPr>
        <p:txBody>
          <a:bodyPr>
            <a:normAutofit fontScale="90000" lnSpcReduction="20000"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b="1" dirty="0" smtClean="0"/>
              <a:t>Вопросы.</a:t>
            </a:r>
            <a:endParaRPr lang="ru-RU" b="1" dirty="0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 rot="16200000">
            <a:off x="-2646548" y="3051212"/>
            <a:ext cx="6264696" cy="9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  <a:scene3d>
              <a:camera prst="orthographicFront"/>
              <a:lightRig rig="threePt" dir="t"/>
            </a:scene3d>
            <a:sp3d extrusionH="95250" contourW="12700">
              <a:bevelT w="63500" h="63500"/>
              <a:extrusionClr>
                <a:srgbClr val="FFC000"/>
              </a:extrusionClr>
              <a:contourClr>
                <a:schemeClr val="tx1">
                  <a:lumMod val="50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6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ИНФОРМАТИКА</a:t>
            </a:r>
          </a:p>
        </p:txBody>
      </p:sp>
      <p:sp>
        <p:nvSpPr>
          <p:cNvPr id="5" name="Подзаголовок 11"/>
          <p:cNvSpPr txBox="1">
            <a:spLocks/>
          </p:cNvSpPr>
          <p:nvPr/>
        </p:nvSpPr>
        <p:spPr>
          <a:xfrm>
            <a:off x="899592" y="6597352"/>
            <a:ext cx="8244408" cy="2606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2014г. Кирсанов Илья Андреевич ©</a:t>
            </a:r>
            <a:endParaRPr kumimoji="0" lang="ru-RU" sz="1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1691680" y="1196752"/>
            <a:ext cx="6085184" cy="4067944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>
            <a:normAutofit fontScale="97500"/>
            <a:scene3d>
              <a:camera prst="orthographicFront"/>
              <a:lightRig rig="threePt" dir="t">
                <a:rot lat="0" lon="0" rev="0"/>
              </a:lightRig>
            </a:scene3d>
            <a:sp3d extrusionH="95250" contourW="12700">
              <a:bevelT w="63500" h="63500"/>
              <a:bevelB w="63500" h="63500"/>
              <a:extrusionClr>
                <a:srgbClr val="002060"/>
              </a:extrusionClr>
              <a:contourClr>
                <a:srgbClr val="002060"/>
              </a:contourClr>
            </a:sp3d>
          </a:bodyPr>
          <a:lstStyle/>
          <a:p>
            <a:pPr lvl="0">
              <a:spcBef>
                <a:spcPct val="0"/>
              </a:spcBef>
            </a:pPr>
            <a:endParaRPr kumimoji="0" lang="ru-RU" sz="6600" b="0" i="0" u="none" strike="noStrike" kern="1200" cap="none" spc="0" normalizeH="0" baseline="0" noProof="0" dirty="0" smtClean="0">
              <a:ln>
                <a:noFill/>
              </a:ln>
              <a:solidFill>
                <a:schemeClr val="accent4">
                  <a:lumMod val="5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Содержимое 8"/>
          <p:cNvSpPr txBox="1">
            <a:spLocks/>
          </p:cNvSpPr>
          <p:nvPr/>
        </p:nvSpPr>
        <p:spPr>
          <a:xfrm>
            <a:off x="914400" y="620688"/>
            <a:ext cx="8229600" cy="6237312"/>
          </a:xfrm>
          <a:prstGeom prst="rect">
            <a:avLst/>
          </a:prstGeom>
          <a:ln>
            <a:noFill/>
          </a:ln>
        </p:spPr>
        <p:txBody>
          <a:bodyPr>
            <a:no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>
              <a:spcBef>
                <a:spcPts val="0"/>
              </a:spcBef>
              <a:buNone/>
            </a:pPr>
            <a:r>
              <a:rPr lang="ru-RU" sz="2400" dirty="0" smtClean="0"/>
              <a:t>Найдите основание системы счисления, в которой выполнено сложение: 144 + 24 = 201.</a:t>
            </a:r>
            <a:endParaRPr lang="en-US" sz="2400" dirty="0" smtClean="0"/>
          </a:p>
          <a:p>
            <a:pPr marL="0" indent="0">
              <a:spcBef>
                <a:spcPts val="0"/>
              </a:spcBef>
              <a:buNone/>
            </a:pPr>
            <a:endParaRPr lang="en-US" sz="2400" dirty="0" smtClean="0"/>
          </a:p>
          <a:p>
            <a:pPr marL="0" indent="0">
              <a:spcBef>
                <a:spcPts val="0"/>
              </a:spcBef>
              <a:buNone/>
            </a:pPr>
            <a:endParaRPr lang="en-US" sz="2400" dirty="0" smtClean="0"/>
          </a:p>
          <a:p>
            <a:pPr marL="0" indent="0">
              <a:spcBef>
                <a:spcPts val="0"/>
              </a:spcBef>
              <a:buNone/>
            </a:pPr>
            <a:endParaRPr lang="en-US" sz="2400" dirty="0" smtClean="0"/>
          </a:p>
          <a:p>
            <a:pPr marL="0" indent="0">
              <a:spcBef>
                <a:spcPts val="0"/>
              </a:spcBef>
              <a:buNone/>
            </a:pPr>
            <a:endParaRPr lang="en-US" sz="2400" dirty="0" smtClean="0"/>
          </a:p>
          <a:p>
            <a:pPr marL="0" indent="0">
              <a:spcBef>
                <a:spcPts val="0"/>
              </a:spcBef>
              <a:buNone/>
            </a:pPr>
            <a:endParaRPr lang="en-US" sz="2400" dirty="0" smtClean="0"/>
          </a:p>
          <a:p>
            <a:pPr marL="0" indent="0">
              <a:spcBef>
                <a:spcPts val="0"/>
              </a:spcBef>
              <a:buNone/>
            </a:pPr>
            <a:endParaRPr lang="en-US" sz="2400" dirty="0" smtClean="0"/>
          </a:p>
          <a:p>
            <a:pPr marL="0" indent="0">
              <a:spcBef>
                <a:spcPts val="0"/>
              </a:spcBef>
              <a:buNone/>
            </a:pPr>
            <a:endParaRPr lang="en-US" sz="2400" dirty="0" smtClean="0"/>
          </a:p>
          <a:p>
            <a:pPr marL="0" indent="0">
              <a:spcBef>
                <a:spcPts val="0"/>
              </a:spcBef>
              <a:buNone/>
            </a:pPr>
            <a:endParaRPr lang="en-US" sz="2400" dirty="0" smtClean="0"/>
          </a:p>
          <a:p>
            <a:pPr marL="0" indent="0">
              <a:spcBef>
                <a:spcPts val="0"/>
              </a:spcBef>
              <a:buNone/>
            </a:pPr>
            <a:endParaRPr lang="en-US" sz="2400" dirty="0" smtClean="0"/>
          </a:p>
          <a:p>
            <a:pPr marL="0" indent="0">
              <a:spcBef>
                <a:spcPts val="0"/>
              </a:spcBef>
              <a:buNone/>
            </a:pPr>
            <a:endParaRPr lang="en-US" sz="2400" dirty="0" smtClean="0"/>
          </a:p>
          <a:p>
            <a:pPr marL="0" indent="0">
              <a:spcBef>
                <a:spcPts val="0"/>
              </a:spcBef>
              <a:buNone/>
            </a:pPr>
            <a:endParaRPr lang="en-US" sz="2400" dirty="0" smtClean="0"/>
          </a:p>
          <a:p>
            <a:pPr marL="0" indent="0">
              <a:spcBef>
                <a:spcPts val="0"/>
              </a:spcBef>
              <a:buNone/>
            </a:pPr>
            <a:endParaRPr lang="en-US" sz="24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r>
              <a:rPr lang="ru-RU" sz="2400" dirty="0" smtClean="0"/>
              <a:t>Ответ  7</a:t>
            </a:r>
            <a:endParaRPr lang="en-US" sz="2400" dirty="0" smtClean="0"/>
          </a:p>
          <a:p>
            <a:pPr marL="0" indent="0">
              <a:spcBef>
                <a:spcPts val="0"/>
              </a:spcBef>
              <a:buNone/>
            </a:pPr>
            <a:endParaRPr lang="en-US" sz="2400" dirty="0" smtClean="0"/>
          </a:p>
          <a:p>
            <a:pPr marL="0" indent="0">
              <a:spcBef>
                <a:spcPts val="0"/>
              </a:spcBef>
              <a:buNone/>
            </a:pPr>
            <a:endParaRPr lang="en-US" sz="2400" dirty="0" smtClean="0"/>
          </a:p>
          <a:p>
            <a:pPr marL="0" indent="0">
              <a:spcBef>
                <a:spcPts val="0"/>
              </a:spcBef>
              <a:buNone/>
            </a:pPr>
            <a:endParaRPr lang="en-US" sz="24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baseline="300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baseline="300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/>
          </a:p>
        </p:txBody>
      </p:sp>
    </p:spTree>
    <p:extLst>
      <p:ext uri="{BB962C8B-B14F-4D97-AF65-F5344CB8AC3E}">
        <p14:creationId xmlns="" xmlns:p14="http://schemas.microsoft.com/office/powerpoint/2010/main" val="18517063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00000" y="0"/>
            <a:ext cx="82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" name="Заголовок 1"/>
          <p:cNvSpPr txBox="1">
            <a:spLocks/>
          </p:cNvSpPr>
          <p:nvPr/>
        </p:nvSpPr>
        <p:spPr>
          <a:xfrm>
            <a:off x="899592" y="0"/>
            <a:ext cx="8244408" cy="620688"/>
          </a:xfrm>
          <a:prstGeom prst="rect">
            <a:avLst/>
          </a:prstGeom>
        </p:spPr>
        <p:txBody>
          <a:bodyPr>
            <a:normAutofit fontScale="90000" lnSpcReduction="20000"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b="1" dirty="0" smtClean="0"/>
              <a:t>Вопросы.</a:t>
            </a:r>
            <a:endParaRPr lang="ru-RU" b="1" dirty="0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 rot="16200000">
            <a:off x="-2646548" y="3051212"/>
            <a:ext cx="6264696" cy="9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  <a:scene3d>
              <a:camera prst="orthographicFront"/>
              <a:lightRig rig="threePt" dir="t"/>
            </a:scene3d>
            <a:sp3d extrusionH="95250" contourW="12700">
              <a:bevelT w="63500" h="63500"/>
              <a:extrusionClr>
                <a:srgbClr val="FFC000"/>
              </a:extrusionClr>
              <a:contourClr>
                <a:schemeClr val="tx1">
                  <a:lumMod val="50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6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ИНФОРМАТИКА</a:t>
            </a:r>
          </a:p>
        </p:txBody>
      </p:sp>
      <p:sp>
        <p:nvSpPr>
          <p:cNvPr id="5" name="Подзаголовок 11"/>
          <p:cNvSpPr txBox="1">
            <a:spLocks/>
          </p:cNvSpPr>
          <p:nvPr/>
        </p:nvSpPr>
        <p:spPr>
          <a:xfrm>
            <a:off x="899592" y="6597352"/>
            <a:ext cx="8244408" cy="2606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2014г. Кирсанов Илья Андреевич ©</a:t>
            </a:r>
            <a:endParaRPr kumimoji="0" lang="ru-RU" sz="1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1691680" y="1196752"/>
            <a:ext cx="6085184" cy="4067944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>
            <a:normAutofit fontScale="97500"/>
            <a:scene3d>
              <a:camera prst="orthographicFront"/>
              <a:lightRig rig="threePt" dir="t">
                <a:rot lat="0" lon="0" rev="0"/>
              </a:lightRig>
            </a:scene3d>
            <a:sp3d extrusionH="95250" contourW="12700">
              <a:bevelT w="63500" h="63500"/>
              <a:bevelB w="63500" h="63500"/>
              <a:extrusionClr>
                <a:srgbClr val="002060"/>
              </a:extrusionClr>
              <a:contourClr>
                <a:srgbClr val="002060"/>
              </a:contourClr>
            </a:sp3d>
          </a:bodyPr>
          <a:lstStyle/>
          <a:p>
            <a:pPr lvl="0">
              <a:spcBef>
                <a:spcPct val="0"/>
              </a:spcBef>
            </a:pPr>
            <a:endParaRPr kumimoji="0" lang="ru-RU" sz="6600" b="0" i="0" u="none" strike="noStrike" kern="1200" cap="none" spc="0" normalizeH="0" baseline="0" noProof="0" dirty="0" smtClean="0">
              <a:ln>
                <a:noFill/>
              </a:ln>
              <a:solidFill>
                <a:schemeClr val="accent4">
                  <a:lumMod val="5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Содержимое 8"/>
          <p:cNvSpPr txBox="1">
            <a:spLocks/>
          </p:cNvSpPr>
          <p:nvPr/>
        </p:nvSpPr>
        <p:spPr>
          <a:xfrm>
            <a:off x="914400" y="620688"/>
            <a:ext cx="8229600" cy="6237312"/>
          </a:xfrm>
          <a:prstGeom prst="rect">
            <a:avLst/>
          </a:prstGeom>
          <a:ln>
            <a:noFill/>
          </a:ln>
        </p:spPr>
        <p:txBody>
          <a:bodyPr>
            <a:no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>
              <a:spcBef>
                <a:spcPts val="0"/>
              </a:spcBef>
              <a:buNone/>
            </a:pPr>
            <a:r>
              <a:rPr lang="ru-RU" sz="2400" dirty="0" smtClean="0"/>
              <a:t>Запись числа 338 в системе счисления с основанием N содержит 3 цифры и оканчивается на 2. Чему равно максимально возможное основание системы счисления?</a:t>
            </a:r>
            <a:endParaRPr lang="en-US" sz="2400" dirty="0" smtClean="0"/>
          </a:p>
          <a:p>
            <a:pPr marL="0" indent="0">
              <a:spcBef>
                <a:spcPts val="0"/>
              </a:spcBef>
              <a:buNone/>
            </a:pPr>
            <a:endParaRPr lang="en-US" sz="2400" dirty="0" smtClean="0"/>
          </a:p>
          <a:p>
            <a:pPr marL="0" indent="0">
              <a:spcBef>
                <a:spcPts val="0"/>
              </a:spcBef>
              <a:buNone/>
            </a:pPr>
            <a:endParaRPr lang="en-US" sz="2400" dirty="0" smtClean="0"/>
          </a:p>
          <a:p>
            <a:pPr marL="0" indent="0">
              <a:spcBef>
                <a:spcPts val="0"/>
              </a:spcBef>
              <a:buNone/>
            </a:pPr>
            <a:endParaRPr lang="en-US" sz="2400" dirty="0" smtClean="0"/>
          </a:p>
          <a:p>
            <a:pPr marL="0" indent="0">
              <a:spcBef>
                <a:spcPts val="0"/>
              </a:spcBef>
              <a:buNone/>
            </a:pPr>
            <a:endParaRPr lang="en-US" sz="2400" dirty="0" smtClean="0"/>
          </a:p>
          <a:p>
            <a:pPr marL="0" indent="0">
              <a:spcBef>
                <a:spcPts val="0"/>
              </a:spcBef>
              <a:buNone/>
            </a:pPr>
            <a:endParaRPr lang="en-US" sz="2400" dirty="0" smtClean="0"/>
          </a:p>
          <a:p>
            <a:pPr marL="0" indent="0">
              <a:spcBef>
                <a:spcPts val="0"/>
              </a:spcBef>
              <a:buNone/>
            </a:pPr>
            <a:endParaRPr lang="en-US" sz="2400" dirty="0" smtClean="0"/>
          </a:p>
          <a:p>
            <a:pPr marL="0" indent="0">
              <a:spcBef>
                <a:spcPts val="0"/>
              </a:spcBef>
              <a:buNone/>
            </a:pPr>
            <a:endParaRPr lang="en-US" sz="2400" dirty="0" smtClean="0"/>
          </a:p>
          <a:p>
            <a:pPr marL="0" indent="0">
              <a:spcBef>
                <a:spcPts val="0"/>
              </a:spcBef>
              <a:buNone/>
            </a:pPr>
            <a:endParaRPr lang="en-US" sz="2400" dirty="0" smtClean="0"/>
          </a:p>
          <a:p>
            <a:pPr marL="0" indent="0">
              <a:spcBef>
                <a:spcPts val="0"/>
              </a:spcBef>
              <a:buNone/>
            </a:pPr>
            <a:endParaRPr lang="en-US" sz="24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endParaRPr lang="en-US" sz="24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r>
              <a:rPr lang="ru-RU" sz="2400" dirty="0" smtClean="0"/>
              <a:t>Ответ  16</a:t>
            </a:r>
            <a:endParaRPr lang="en-US" sz="2400" dirty="0" smtClean="0"/>
          </a:p>
          <a:p>
            <a:pPr marL="0" indent="0">
              <a:spcBef>
                <a:spcPts val="0"/>
              </a:spcBef>
              <a:buNone/>
            </a:pPr>
            <a:endParaRPr lang="en-US" sz="2400" dirty="0" smtClean="0"/>
          </a:p>
          <a:p>
            <a:pPr marL="0" indent="0">
              <a:spcBef>
                <a:spcPts val="0"/>
              </a:spcBef>
              <a:buNone/>
            </a:pPr>
            <a:endParaRPr lang="en-US" sz="2400" dirty="0" smtClean="0"/>
          </a:p>
          <a:p>
            <a:pPr marL="0" indent="0">
              <a:spcBef>
                <a:spcPts val="0"/>
              </a:spcBef>
              <a:buNone/>
            </a:pPr>
            <a:endParaRPr lang="en-US" sz="24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baseline="300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baseline="300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/>
          </a:p>
        </p:txBody>
      </p:sp>
    </p:spTree>
    <p:extLst>
      <p:ext uri="{BB962C8B-B14F-4D97-AF65-F5344CB8AC3E}">
        <p14:creationId xmlns="" xmlns:p14="http://schemas.microsoft.com/office/powerpoint/2010/main" val="18517063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00000" y="0"/>
            <a:ext cx="82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" name="Заголовок 1"/>
          <p:cNvSpPr txBox="1">
            <a:spLocks/>
          </p:cNvSpPr>
          <p:nvPr/>
        </p:nvSpPr>
        <p:spPr>
          <a:xfrm>
            <a:off x="899592" y="0"/>
            <a:ext cx="8244408" cy="620688"/>
          </a:xfrm>
          <a:prstGeom prst="rect">
            <a:avLst/>
          </a:prstGeom>
        </p:spPr>
        <p:txBody>
          <a:bodyPr>
            <a:normAutofit fontScale="90000" lnSpcReduction="20000"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b="1" dirty="0" smtClean="0"/>
              <a:t>Вопросы.</a:t>
            </a:r>
            <a:endParaRPr lang="ru-RU" b="1" dirty="0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 rot="16200000">
            <a:off x="-2646548" y="3051212"/>
            <a:ext cx="6264696" cy="9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  <a:scene3d>
              <a:camera prst="orthographicFront"/>
              <a:lightRig rig="threePt" dir="t"/>
            </a:scene3d>
            <a:sp3d extrusionH="95250" contourW="12700">
              <a:bevelT w="63500" h="63500"/>
              <a:extrusionClr>
                <a:srgbClr val="FFC000"/>
              </a:extrusionClr>
              <a:contourClr>
                <a:schemeClr val="tx1">
                  <a:lumMod val="50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6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ИНФОРМАТИКА</a:t>
            </a:r>
          </a:p>
        </p:txBody>
      </p:sp>
      <p:sp>
        <p:nvSpPr>
          <p:cNvPr id="5" name="Подзаголовок 11"/>
          <p:cNvSpPr txBox="1">
            <a:spLocks/>
          </p:cNvSpPr>
          <p:nvPr/>
        </p:nvSpPr>
        <p:spPr>
          <a:xfrm>
            <a:off x="899592" y="6597352"/>
            <a:ext cx="8244408" cy="2606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2014г. Кирсанов Илья Андреевич ©</a:t>
            </a:r>
            <a:endParaRPr kumimoji="0" lang="ru-RU" sz="1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1691680" y="1196752"/>
            <a:ext cx="6085184" cy="4067944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>
            <a:normAutofit fontScale="97500"/>
            <a:scene3d>
              <a:camera prst="orthographicFront"/>
              <a:lightRig rig="threePt" dir="t">
                <a:rot lat="0" lon="0" rev="0"/>
              </a:lightRig>
            </a:scene3d>
            <a:sp3d extrusionH="95250" contourW="12700">
              <a:bevelT w="63500" h="63500"/>
              <a:bevelB w="63500" h="63500"/>
              <a:extrusionClr>
                <a:srgbClr val="002060"/>
              </a:extrusionClr>
              <a:contourClr>
                <a:srgbClr val="002060"/>
              </a:contourClr>
            </a:sp3d>
          </a:bodyPr>
          <a:lstStyle/>
          <a:p>
            <a:pPr lvl="0">
              <a:spcBef>
                <a:spcPct val="0"/>
              </a:spcBef>
            </a:pPr>
            <a:endParaRPr kumimoji="0" lang="ru-RU" sz="6600" b="0" i="0" u="none" strike="noStrike" kern="1200" cap="none" spc="0" normalizeH="0" baseline="0" noProof="0" dirty="0" smtClean="0">
              <a:ln>
                <a:noFill/>
              </a:ln>
              <a:solidFill>
                <a:schemeClr val="accent4">
                  <a:lumMod val="5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Содержимое 8"/>
          <p:cNvSpPr txBox="1">
            <a:spLocks/>
          </p:cNvSpPr>
          <p:nvPr/>
        </p:nvSpPr>
        <p:spPr>
          <a:xfrm>
            <a:off x="914400" y="620688"/>
            <a:ext cx="8229600" cy="6237312"/>
          </a:xfrm>
          <a:prstGeom prst="rect">
            <a:avLst/>
          </a:prstGeom>
          <a:ln>
            <a:noFill/>
          </a:ln>
        </p:spPr>
        <p:txBody>
          <a:bodyPr>
            <a:no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>
              <a:spcBef>
                <a:spcPts val="0"/>
              </a:spcBef>
              <a:buNone/>
            </a:pPr>
            <a:r>
              <a:rPr lang="ru-RU" sz="2400" dirty="0" smtClean="0"/>
              <a:t>Укажите через запятую в порядке возрастания все десятичные числа, не превосходящие 25, запись которых в двоичной системе счисления оканчивается на 101?</a:t>
            </a:r>
            <a:endParaRPr lang="en-US" sz="2400" dirty="0" smtClean="0"/>
          </a:p>
          <a:p>
            <a:pPr marL="0" indent="0">
              <a:spcBef>
                <a:spcPts val="0"/>
              </a:spcBef>
              <a:buNone/>
            </a:pPr>
            <a:endParaRPr lang="en-US" sz="2400" dirty="0" smtClean="0"/>
          </a:p>
          <a:p>
            <a:pPr marL="0" indent="0">
              <a:spcBef>
                <a:spcPts val="0"/>
              </a:spcBef>
              <a:buNone/>
            </a:pPr>
            <a:endParaRPr lang="en-US" sz="2400" dirty="0" smtClean="0"/>
          </a:p>
          <a:p>
            <a:pPr marL="0" indent="0">
              <a:spcBef>
                <a:spcPts val="0"/>
              </a:spcBef>
              <a:buNone/>
            </a:pPr>
            <a:endParaRPr lang="en-US" sz="2400" dirty="0" smtClean="0"/>
          </a:p>
          <a:p>
            <a:pPr marL="0" indent="0">
              <a:spcBef>
                <a:spcPts val="0"/>
              </a:spcBef>
              <a:buNone/>
            </a:pPr>
            <a:endParaRPr lang="en-US" sz="2400" dirty="0" smtClean="0"/>
          </a:p>
          <a:p>
            <a:pPr marL="0" indent="0">
              <a:spcBef>
                <a:spcPts val="0"/>
              </a:spcBef>
              <a:buNone/>
            </a:pPr>
            <a:endParaRPr lang="en-US" sz="2400" dirty="0" smtClean="0"/>
          </a:p>
          <a:p>
            <a:pPr marL="0" indent="0">
              <a:spcBef>
                <a:spcPts val="0"/>
              </a:spcBef>
              <a:buNone/>
            </a:pPr>
            <a:endParaRPr lang="en-US" sz="2400" dirty="0" smtClean="0"/>
          </a:p>
          <a:p>
            <a:pPr marL="0" indent="0">
              <a:spcBef>
                <a:spcPts val="0"/>
              </a:spcBef>
              <a:buNone/>
            </a:pPr>
            <a:endParaRPr lang="en-US" sz="2400" dirty="0" smtClean="0"/>
          </a:p>
          <a:p>
            <a:pPr marL="0" indent="0">
              <a:spcBef>
                <a:spcPts val="0"/>
              </a:spcBef>
              <a:buNone/>
            </a:pPr>
            <a:endParaRPr lang="en-US" sz="2400" dirty="0" smtClean="0"/>
          </a:p>
          <a:p>
            <a:pPr marL="0" indent="0">
              <a:spcBef>
                <a:spcPts val="0"/>
              </a:spcBef>
              <a:buNone/>
            </a:pPr>
            <a:endParaRPr lang="en-US" sz="2400" dirty="0" smtClean="0"/>
          </a:p>
          <a:p>
            <a:pPr marL="0" indent="0">
              <a:spcBef>
                <a:spcPts val="0"/>
              </a:spcBef>
              <a:buNone/>
            </a:pPr>
            <a:endParaRPr lang="en-US" sz="2400" dirty="0" smtClean="0"/>
          </a:p>
          <a:p>
            <a:pPr marL="0" indent="0">
              <a:spcBef>
                <a:spcPts val="0"/>
              </a:spcBef>
              <a:buNone/>
            </a:pPr>
            <a:endParaRPr lang="en-US" sz="2400" dirty="0" smtClean="0"/>
          </a:p>
          <a:p>
            <a:pPr marL="0" indent="0">
              <a:spcBef>
                <a:spcPts val="0"/>
              </a:spcBef>
              <a:buNone/>
            </a:pPr>
            <a:endParaRPr lang="en-US" sz="2400" dirty="0" smtClean="0"/>
          </a:p>
          <a:p>
            <a:pPr marL="0" indent="0">
              <a:spcBef>
                <a:spcPts val="0"/>
              </a:spcBef>
              <a:buNone/>
            </a:pPr>
            <a:r>
              <a:rPr lang="ru-RU" sz="2400" dirty="0" smtClean="0"/>
              <a:t>Ответ  </a:t>
            </a:r>
            <a:r>
              <a:rPr lang="en-US" sz="2400" dirty="0" smtClean="0"/>
              <a:t>5,13,21</a:t>
            </a:r>
          </a:p>
          <a:p>
            <a:pPr marL="0" indent="0">
              <a:spcBef>
                <a:spcPts val="0"/>
              </a:spcBef>
              <a:buNone/>
            </a:pPr>
            <a:endParaRPr lang="en-US" sz="2400" dirty="0" smtClean="0"/>
          </a:p>
          <a:p>
            <a:pPr marL="0" indent="0">
              <a:spcBef>
                <a:spcPts val="0"/>
              </a:spcBef>
              <a:buNone/>
            </a:pPr>
            <a:endParaRPr lang="en-US" sz="2400" dirty="0" smtClean="0"/>
          </a:p>
          <a:p>
            <a:pPr marL="0" indent="0">
              <a:spcBef>
                <a:spcPts val="0"/>
              </a:spcBef>
              <a:buNone/>
            </a:pPr>
            <a:endParaRPr lang="en-US" sz="24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baseline="300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baseline="300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/>
          </a:p>
        </p:txBody>
      </p:sp>
    </p:spTree>
    <p:extLst>
      <p:ext uri="{BB962C8B-B14F-4D97-AF65-F5344CB8AC3E}">
        <p14:creationId xmlns="" xmlns:p14="http://schemas.microsoft.com/office/powerpoint/2010/main" val="18517063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00000" y="0"/>
            <a:ext cx="82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" name="Заголовок 1"/>
          <p:cNvSpPr txBox="1">
            <a:spLocks/>
          </p:cNvSpPr>
          <p:nvPr/>
        </p:nvSpPr>
        <p:spPr>
          <a:xfrm>
            <a:off x="899592" y="0"/>
            <a:ext cx="8244408" cy="620688"/>
          </a:xfrm>
          <a:prstGeom prst="rect">
            <a:avLst/>
          </a:prstGeom>
        </p:spPr>
        <p:txBody>
          <a:bodyPr>
            <a:normAutofit fontScale="90000" lnSpcReduction="20000"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b="1" dirty="0" smtClean="0"/>
              <a:t>Вопросы.</a:t>
            </a:r>
            <a:endParaRPr lang="ru-RU" b="1" dirty="0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 rot="16200000">
            <a:off x="-2646548" y="3051212"/>
            <a:ext cx="6264696" cy="9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  <a:scene3d>
              <a:camera prst="orthographicFront"/>
              <a:lightRig rig="threePt" dir="t"/>
            </a:scene3d>
            <a:sp3d extrusionH="95250" contourW="12700">
              <a:bevelT w="63500" h="63500"/>
              <a:extrusionClr>
                <a:srgbClr val="FFC000"/>
              </a:extrusionClr>
              <a:contourClr>
                <a:schemeClr val="tx1">
                  <a:lumMod val="50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6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ИНФОРМАТИКА</a:t>
            </a:r>
          </a:p>
        </p:txBody>
      </p:sp>
      <p:sp>
        <p:nvSpPr>
          <p:cNvPr id="5" name="Подзаголовок 11"/>
          <p:cNvSpPr txBox="1">
            <a:spLocks/>
          </p:cNvSpPr>
          <p:nvPr/>
        </p:nvSpPr>
        <p:spPr>
          <a:xfrm>
            <a:off x="899592" y="6597352"/>
            <a:ext cx="8244408" cy="2606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2014г. Кирсанов Илья Андреевич ©</a:t>
            </a:r>
            <a:endParaRPr kumimoji="0" lang="ru-RU" sz="1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1691680" y="1196752"/>
            <a:ext cx="6085184" cy="4067944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>
            <a:normAutofit fontScale="97500"/>
            <a:scene3d>
              <a:camera prst="orthographicFront"/>
              <a:lightRig rig="threePt" dir="t">
                <a:rot lat="0" lon="0" rev="0"/>
              </a:lightRig>
            </a:scene3d>
            <a:sp3d extrusionH="95250" contourW="12700">
              <a:bevelT w="63500" h="63500"/>
              <a:bevelB w="63500" h="63500"/>
              <a:extrusionClr>
                <a:srgbClr val="002060"/>
              </a:extrusionClr>
              <a:contourClr>
                <a:srgbClr val="002060"/>
              </a:contourClr>
            </a:sp3d>
          </a:bodyPr>
          <a:lstStyle/>
          <a:p>
            <a:pPr lvl="0">
              <a:spcBef>
                <a:spcPct val="0"/>
              </a:spcBef>
            </a:pPr>
            <a:endParaRPr kumimoji="0" lang="ru-RU" sz="6600" b="0" i="0" u="none" strike="noStrike" kern="1200" cap="none" spc="0" normalizeH="0" baseline="0" noProof="0" dirty="0" smtClean="0">
              <a:ln>
                <a:noFill/>
              </a:ln>
              <a:solidFill>
                <a:schemeClr val="accent4">
                  <a:lumMod val="5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Содержимое 8"/>
          <p:cNvSpPr txBox="1">
            <a:spLocks/>
          </p:cNvSpPr>
          <p:nvPr/>
        </p:nvSpPr>
        <p:spPr>
          <a:xfrm>
            <a:off x="914400" y="620688"/>
            <a:ext cx="8229600" cy="6237312"/>
          </a:xfrm>
          <a:prstGeom prst="rect">
            <a:avLst/>
          </a:prstGeom>
          <a:ln>
            <a:noFill/>
          </a:ln>
        </p:spPr>
        <p:txBody>
          <a:bodyPr>
            <a:no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r>
              <a:rPr lang="ru-RU" sz="2400" dirty="0" smtClean="0"/>
              <a:t>Укажите через запятую в порядке возрастания все десятичные числа, не превосходящие 30, запись которых в системе счисления с основанием 5 начинается на 3?</a:t>
            </a:r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r>
              <a:rPr lang="ru-RU" sz="2400" dirty="0" smtClean="0"/>
              <a:t>Ответ 3,15,16,17,18,19</a:t>
            </a:r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baseline="300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baseline="300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/>
          </a:p>
        </p:txBody>
      </p:sp>
    </p:spTree>
    <p:extLst>
      <p:ext uri="{BB962C8B-B14F-4D97-AF65-F5344CB8AC3E}">
        <p14:creationId xmlns="" xmlns:p14="http://schemas.microsoft.com/office/powerpoint/2010/main" val="18517063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00000" y="0"/>
            <a:ext cx="82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" name="Заголовок 1"/>
          <p:cNvSpPr txBox="1">
            <a:spLocks/>
          </p:cNvSpPr>
          <p:nvPr/>
        </p:nvSpPr>
        <p:spPr>
          <a:xfrm>
            <a:off x="899592" y="0"/>
            <a:ext cx="8244408" cy="620688"/>
          </a:xfrm>
          <a:prstGeom prst="rect">
            <a:avLst/>
          </a:prstGeom>
        </p:spPr>
        <p:txBody>
          <a:bodyPr>
            <a:normAutofit fontScale="90000" lnSpcReduction="20000"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b="1" dirty="0" smtClean="0"/>
              <a:t>Вопросы.</a:t>
            </a:r>
            <a:endParaRPr lang="ru-RU" b="1" dirty="0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 rot="16200000">
            <a:off x="-2646548" y="3051212"/>
            <a:ext cx="6264696" cy="9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  <a:scene3d>
              <a:camera prst="orthographicFront"/>
              <a:lightRig rig="threePt" dir="t"/>
            </a:scene3d>
            <a:sp3d extrusionH="95250" contourW="12700">
              <a:bevelT w="63500" h="63500"/>
              <a:extrusionClr>
                <a:srgbClr val="FFC000"/>
              </a:extrusionClr>
              <a:contourClr>
                <a:schemeClr val="tx1">
                  <a:lumMod val="50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6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ИНФОРМАТИКА</a:t>
            </a:r>
          </a:p>
        </p:txBody>
      </p:sp>
      <p:sp>
        <p:nvSpPr>
          <p:cNvPr id="5" name="Подзаголовок 11"/>
          <p:cNvSpPr txBox="1">
            <a:spLocks/>
          </p:cNvSpPr>
          <p:nvPr/>
        </p:nvSpPr>
        <p:spPr>
          <a:xfrm>
            <a:off x="899592" y="6597352"/>
            <a:ext cx="8244408" cy="2606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2014г. Кирсанов Илья Андреевич ©</a:t>
            </a:r>
            <a:endParaRPr kumimoji="0" lang="ru-RU" sz="1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1691680" y="1196752"/>
            <a:ext cx="6085184" cy="4067944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>
            <a:normAutofit fontScale="97500"/>
            <a:scene3d>
              <a:camera prst="orthographicFront"/>
              <a:lightRig rig="threePt" dir="t">
                <a:rot lat="0" lon="0" rev="0"/>
              </a:lightRig>
            </a:scene3d>
            <a:sp3d extrusionH="95250" contourW="12700">
              <a:bevelT w="63500" h="63500"/>
              <a:bevelB w="63500" h="63500"/>
              <a:extrusionClr>
                <a:srgbClr val="002060"/>
              </a:extrusionClr>
              <a:contourClr>
                <a:srgbClr val="002060"/>
              </a:contourClr>
            </a:sp3d>
          </a:bodyPr>
          <a:lstStyle/>
          <a:p>
            <a:pPr lvl="0">
              <a:spcBef>
                <a:spcPct val="0"/>
              </a:spcBef>
            </a:pPr>
            <a:endParaRPr kumimoji="0" lang="ru-RU" sz="6600" b="0" i="0" u="none" strike="noStrike" kern="1200" cap="none" spc="0" normalizeH="0" baseline="0" noProof="0" dirty="0" smtClean="0">
              <a:ln>
                <a:noFill/>
              </a:ln>
              <a:solidFill>
                <a:schemeClr val="accent4">
                  <a:lumMod val="5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Содержимое 8"/>
          <p:cNvSpPr txBox="1">
            <a:spLocks/>
          </p:cNvSpPr>
          <p:nvPr/>
        </p:nvSpPr>
        <p:spPr>
          <a:xfrm>
            <a:off x="914400" y="620688"/>
            <a:ext cx="8229600" cy="6237312"/>
          </a:xfrm>
          <a:prstGeom prst="rect">
            <a:avLst/>
          </a:prstGeom>
          <a:ln>
            <a:noFill/>
          </a:ln>
        </p:spPr>
        <p:txBody>
          <a:bodyPr>
            <a:no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r>
              <a:rPr lang="ru-RU" sz="2400" dirty="0" smtClean="0"/>
              <a:t>Решите уравнение: 100</a:t>
            </a:r>
            <a:r>
              <a:rPr lang="ru-RU" sz="2400" baseline="-25000" dirty="0" smtClean="0"/>
              <a:t>7</a:t>
            </a:r>
            <a:r>
              <a:rPr lang="ru-RU" sz="2400" dirty="0" smtClean="0"/>
              <a:t> + </a:t>
            </a:r>
            <a:r>
              <a:rPr lang="ru-RU" sz="2400" dirty="0" err="1" smtClean="0"/>
              <a:t>x</a:t>
            </a:r>
            <a:r>
              <a:rPr lang="ru-RU" sz="2400" dirty="0" smtClean="0"/>
              <a:t> = 210</a:t>
            </a:r>
            <a:r>
              <a:rPr lang="ru-RU" sz="2400" baseline="-25000" dirty="0" smtClean="0"/>
              <a:t>5</a:t>
            </a:r>
            <a:r>
              <a:rPr lang="ru-RU" sz="2400" dirty="0" smtClean="0"/>
              <a:t>.Ответ запишите в шестеричной системе (основание системы счисления в ответе писать не нужно).</a:t>
            </a:r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r>
              <a:rPr lang="ru-RU" sz="2400" smtClean="0"/>
              <a:t>Ответ 10</a:t>
            </a: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baseline="300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baseline="300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/>
          </a:p>
        </p:txBody>
      </p:sp>
    </p:spTree>
    <p:extLst>
      <p:ext uri="{BB962C8B-B14F-4D97-AF65-F5344CB8AC3E}">
        <p14:creationId xmlns="" xmlns:p14="http://schemas.microsoft.com/office/powerpoint/2010/main" val="18517063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00000" y="0"/>
            <a:ext cx="82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" name="Заголовок 1"/>
          <p:cNvSpPr txBox="1">
            <a:spLocks/>
          </p:cNvSpPr>
          <p:nvPr/>
        </p:nvSpPr>
        <p:spPr>
          <a:xfrm>
            <a:off x="899592" y="0"/>
            <a:ext cx="8244408" cy="620688"/>
          </a:xfrm>
          <a:prstGeom prst="rect">
            <a:avLst/>
          </a:prstGeom>
        </p:spPr>
        <p:txBody>
          <a:bodyPr>
            <a:normAutofit fontScale="90000" lnSpcReduction="20000"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b="1" dirty="0" smtClean="0"/>
              <a:t>Вопросы.</a:t>
            </a:r>
            <a:endParaRPr lang="ru-RU" b="1" dirty="0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 rot="16200000">
            <a:off x="-2646548" y="3051212"/>
            <a:ext cx="6264696" cy="9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  <a:scene3d>
              <a:camera prst="orthographicFront"/>
              <a:lightRig rig="threePt" dir="t"/>
            </a:scene3d>
            <a:sp3d extrusionH="95250" contourW="12700">
              <a:bevelT w="63500" h="63500"/>
              <a:extrusionClr>
                <a:srgbClr val="FFC000"/>
              </a:extrusionClr>
              <a:contourClr>
                <a:schemeClr val="tx1">
                  <a:lumMod val="50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6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ИНФОРМАТИКА</a:t>
            </a:r>
          </a:p>
        </p:txBody>
      </p:sp>
      <p:sp>
        <p:nvSpPr>
          <p:cNvPr id="5" name="Подзаголовок 11"/>
          <p:cNvSpPr txBox="1">
            <a:spLocks/>
          </p:cNvSpPr>
          <p:nvPr/>
        </p:nvSpPr>
        <p:spPr>
          <a:xfrm>
            <a:off x="899592" y="6597352"/>
            <a:ext cx="8244408" cy="2606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2014г. Кирсанов Илья Андреевич ©</a:t>
            </a:r>
            <a:endParaRPr kumimoji="0" lang="ru-RU" sz="1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1691680" y="1196752"/>
            <a:ext cx="6085184" cy="4067944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>
            <a:normAutofit fontScale="97500"/>
            <a:scene3d>
              <a:camera prst="orthographicFront"/>
              <a:lightRig rig="threePt" dir="t">
                <a:rot lat="0" lon="0" rev="0"/>
              </a:lightRig>
            </a:scene3d>
            <a:sp3d extrusionH="95250" contourW="12700">
              <a:bevelT w="63500" h="63500"/>
              <a:bevelB w="63500" h="63500"/>
              <a:extrusionClr>
                <a:srgbClr val="002060"/>
              </a:extrusionClr>
              <a:contourClr>
                <a:srgbClr val="002060"/>
              </a:contourClr>
            </a:sp3d>
          </a:bodyPr>
          <a:lstStyle/>
          <a:p>
            <a:pPr lvl="0">
              <a:spcBef>
                <a:spcPct val="0"/>
              </a:spcBef>
            </a:pPr>
            <a:endParaRPr kumimoji="0" lang="ru-RU" sz="6600" b="0" i="0" u="none" strike="noStrike" kern="1200" cap="none" spc="0" normalizeH="0" baseline="0" noProof="0" dirty="0" smtClean="0">
              <a:ln>
                <a:noFill/>
              </a:ln>
              <a:solidFill>
                <a:schemeClr val="accent4">
                  <a:lumMod val="5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Содержимое 8"/>
          <p:cNvSpPr txBox="1">
            <a:spLocks/>
          </p:cNvSpPr>
          <p:nvPr/>
        </p:nvSpPr>
        <p:spPr>
          <a:xfrm>
            <a:off x="914400" y="620688"/>
            <a:ext cx="8229600" cy="6237312"/>
          </a:xfrm>
          <a:prstGeom prst="rect">
            <a:avLst/>
          </a:prstGeom>
          <a:ln>
            <a:noFill/>
          </a:ln>
        </p:spPr>
        <p:txBody>
          <a:bodyPr>
            <a:no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r>
              <a:rPr lang="ru-RU" sz="2400" dirty="0" smtClean="0"/>
              <a:t>Сколько единиц содержится в двоичной записи результата выражения: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400" smtClean="0"/>
              <a:t>(32*10</a:t>
            </a:r>
            <a:r>
              <a:rPr lang="ru-RU" sz="2400" baseline="-25000" smtClean="0"/>
              <a:t>16</a:t>
            </a:r>
            <a:r>
              <a:rPr lang="ru-RU" sz="2400" smtClean="0"/>
              <a:t>)</a:t>
            </a:r>
            <a:r>
              <a:rPr lang="ru-RU" sz="2400" baseline="30000" smtClean="0"/>
              <a:t>333</a:t>
            </a:r>
            <a:r>
              <a:rPr lang="ru-RU" sz="2400" smtClean="0"/>
              <a:t>-2</a:t>
            </a:r>
            <a:r>
              <a:rPr lang="ru-RU" sz="2400" baseline="30000" smtClean="0"/>
              <a:t>2012</a:t>
            </a:r>
            <a:r>
              <a:rPr lang="ru-RU" sz="2400" smtClean="0"/>
              <a:t>-4</a:t>
            </a:r>
            <a:r>
              <a:rPr lang="ru-RU" sz="2400" baseline="30000" smtClean="0"/>
              <a:t>999</a:t>
            </a:r>
            <a:endParaRPr lang="ru-RU" sz="2400" baseline="300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r>
              <a:rPr lang="ru-RU" sz="2400" dirty="0" smtClean="0"/>
              <a:t>Ответ </a:t>
            </a:r>
            <a:r>
              <a:rPr lang="ru-RU" sz="2400" dirty="0" smtClean="0"/>
              <a:t>986</a:t>
            </a: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baseline="300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baseline="300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/>
          </a:p>
        </p:txBody>
      </p:sp>
    </p:spTree>
    <p:extLst>
      <p:ext uri="{BB962C8B-B14F-4D97-AF65-F5344CB8AC3E}">
        <p14:creationId xmlns="" xmlns:p14="http://schemas.microsoft.com/office/powerpoint/2010/main" val="18517063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00000" y="0"/>
            <a:ext cx="82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" name="Заголовок 1"/>
          <p:cNvSpPr txBox="1">
            <a:spLocks/>
          </p:cNvSpPr>
          <p:nvPr/>
        </p:nvSpPr>
        <p:spPr>
          <a:xfrm>
            <a:off x="899592" y="0"/>
            <a:ext cx="8244408" cy="620688"/>
          </a:xfrm>
          <a:prstGeom prst="rect">
            <a:avLst/>
          </a:prstGeom>
        </p:spPr>
        <p:txBody>
          <a:bodyPr>
            <a:normAutofit fontScale="90000" lnSpcReduction="20000"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b="1" dirty="0" smtClean="0"/>
              <a:t>Вопросы.</a:t>
            </a:r>
            <a:endParaRPr lang="ru-RU" b="1" dirty="0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 rot="16200000">
            <a:off x="-2646548" y="3051212"/>
            <a:ext cx="6264696" cy="9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  <a:scene3d>
              <a:camera prst="orthographicFront"/>
              <a:lightRig rig="threePt" dir="t"/>
            </a:scene3d>
            <a:sp3d extrusionH="95250" contourW="12700">
              <a:bevelT w="63500" h="63500"/>
              <a:extrusionClr>
                <a:srgbClr val="FFC000"/>
              </a:extrusionClr>
              <a:contourClr>
                <a:schemeClr val="tx1">
                  <a:lumMod val="50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6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ИНФОРМАТИКА</a:t>
            </a:r>
          </a:p>
        </p:txBody>
      </p:sp>
      <p:sp>
        <p:nvSpPr>
          <p:cNvPr id="5" name="Подзаголовок 11"/>
          <p:cNvSpPr txBox="1">
            <a:spLocks/>
          </p:cNvSpPr>
          <p:nvPr/>
        </p:nvSpPr>
        <p:spPr>
          <a:xfrm>
            <a:off x="899592" y="6597352"/>
            <a:ext cx="8244408" cy="2606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2014г. Кирсанов Илья Андреевич ©</a:t>
            </a:r>
            <a:endParaRPr kumimoji="0" lang="ru-RU" sz="1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1691680" y="1196752"/>
            <a:ext cx="6085184" cy="4067944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>
            <a:normAutofit fontScale="97500"/>
            <a:scene3d>
              <a:camera prst="orthographicFront"/>
              <a:lightRig rig="threePt" dir="t">
                <a:rot lat="0" lon="0" rev="0"/>
              </a:lightRig>
            </a:scene3d>
            <a:sp3d extrusionH="95250" contourW="12700">
              <a:bevelT w="63500" h="63500"/>
              <a:bevelB w="63500" h="63500"/>
              <a:extrusionClr>
                <a:srgbClr val="002060"/>
              </a:extrusionClr>
              <a:contourClr>
                <a:srgbClr val="002060"/>
              </a:contourClr>
            </a:sp3d>
          </a:bodyPr>
          <a:lstStyle/>
          <a:p>
            <a:pPr lvl="0">
              <a:spcBef>
                <a:spcPct val="0"/>
              </a:spcBef>
            </a:pPr>
            <a:endParaRPr kumimoji="0" lang="ru-RU" sz="6600" b="0" i="0" u="none" strike="noStrike" kern="1200" cap="none" spc="0" normalizeH="0" baseline="0" noProof="0" dirty="0" smtClean="0">
              <a:ln>
                <a:noFill/>
              </a:ln>
              <a:solidFill>
                <a:schemeClr val="accent4">
                  <a:lumMod val="5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Содержимое 8"/>
          <p:cNvSpPr txBox="1">
            <a:spLocks/>
          </p:cNvSpPr>
          <p:nvPr/>
        </p:nvSpPr>
        <p:spPr>
          <a:xfrm>
            <a:off x="914400" y="620688"/>
            <a:ext cx="8229600" cy="6237312"/>
          </a:xfrm>
          <a:prstGeom prst="rect">
            <a:avLst/>
          </a:prstGeom>
          <a:ln>
            <a:noFill/>
          </a:ln>
        </p:spPr>
        <p:txBody>
          <a:bodyPr>
            <a:no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r>
              <a:rPr lang="ru-RU" sz="2400" dirty="0" smtClean="0"/>
              <a:t>Докажите что </a:t>
            </a:r>
            <a:r>
              <a:rPr lang="en-US" sz="2400" dirty="0" smtClean="0"/>
              <a:t>N</a:t>
            </a:r>
            <a:r>
              <a:rPr lang="en-US" sz="2400" baseline="30000" dirty="0" smtClean="0"/>
              <a:t>3</a:t>
            </a:r>
            <a:r>
              <a:rPr lang="en-US" sz="2400" dirty="0" smtClean="0"/>
              <a:t>*x+N</a:t>
            </a:r>
            <a:r>
              <a:rPr lang="en-US" sz="2400" baseline="30000" dirty="0" smtClean="0"/>
              <a:t>2</a:t>
            </a:r>
            <a:r>
              <a:rPr lang="en-US" sz="2400" dirty="0" smtClean="0"/>
              <a:t>*y+N+3 </a:t>
            </a:r>
            <a:r>
              <a:rPr lang="ru-RU" sz="2400" dirty="0" smtClean="0"/>
              <a:t>можно представить в виде </a:t>
            </a:r>
            <a:r>
              <a:rPr lang="en-US" sz="2400" dirty="0" smtClean="0"/>
              <a:t>N</a:t>
            </a:r>
            <a:r>
              <a:rPr lang="en-US" sz="2400" baseline="30000" dirty="0" smtClean="0"/>
              <a:t>2</a:t>
            </a:r>
            <a:r>
              <a:rPr lang="en-US" sz="2400" dirty="0" smtClean="0"/>
              <a:t>*z+N+3, </a:t>
            </a:r>
            <a:r>
              <a:rPr lang="ru-RU" sz="2400" dirty="0" smtClean="0"/>
              <a:t>где </a:t>
            </a:r>
            <a:r>
              <a:rPr lang="en-US" sz="2400" dirty="0" smtClean="0"/>
              <a:t>z </a:t>
            </a:r>
            <a:r>
              <a:rPr lang="ru-RU" sz="2400" dirty="0" smtClean="0"/>
              <a:t>целое число.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400" dirty="0" smtClean="0"/>
              <a:t>Ответ: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 smtClean="0"/>
              <a:t>N</a:t>
            </a:r>
            <a:r>
              <a:rPr lang="en-US" sz="2400" baseline="30000" dirty="0" smtClean="0"/>
              <a:t>3</a:t>
            </a:r>
            <a:r>
              <a:rPr lang="en-US" sz="2400" dirty="0" smtClean="0"/>
              <a:t>*x+N</a:t>
            </a:r>
            <a:r>
              <a:rPr lang="en-US" sz="2400" baseline="30000" dirty="0" smtClean="0"/>
              <a:t>2</a:t>
            </a:r>
            <a:r>
              <a:rPr lang="en-US" sz="2400" dirty="0" smtClean="0"/>
              <a:t>*y+N+3</a:t>
            </a:r>
            <a:r>
              <a:rPr lang="ru-RU" sz="2400" dirty="0" smtClean="0"/>
              <a:t>=</a:t>
            </a:r>
            <a:r>
              <a:rPr lang="en-US" sz="2400" dirty="0" smtClean="0"/>
              <a:t> N</a:t>
            </a:r>
            <a:r>
              <a:rPr lang="en-US" sz="2400" baseline="30000" dirty="0" smtClean="0"/>
              <a:t>2</a:t>
            </a:r>
            <a:r>
              <a:rPr lang="en-US" sz="2400" dirty="0" smtClean="0"/>
              <a:t>*</a:t>
            </a:r>
            <a:r>
              <a:rPr lang="ru-RU" sz="2400" dirty="0" smtClean="0"/>
              <a:t>(</a:t>
            </a:r>
            <a:r>
              <a:rPr lang="en-US" sz="2400" dirty="0" smtClean="0"/>
              <a:t>N*</a:t>
            </a:r>
            <a:r>
              <a:rPr lang="en-US" sz="2400" dirty="0" err="1" smtClean="0"/>
              <a:t>x+y</a:t>
            </a:r>
            <a:r>
              <a:rPr lang="en-US" sz="2400" dirty="0" smtClean="0"/>
              <a:t>)+N+3, </a:t>
            </a:r>
            <a:r>
              <a:rPr lang="ru-RU" sz="2400" dirty="0" smtClean="0"/>
              <a:t>где </a:t>
            </a:r>
            <a:r>
              <a:rPr lang="en-US" sz="2400" dirty="0" smtClean="0"/>
              <a:t>N, x </a:t>
            </a:r>
            <a:r>
              <a:rPr lang="ru-RU" sz="2400" dirty="0" smtClean="0"/>
              <a:t>и </a:t>
            </a:r>
            <a:r>
              <a:rPr lang="en-US" sz="2400" dirty="0" smtClean="0"/>
              <a:t>y </a:t>
            </a:r>
            <a:r>
              <a:rPr lang="ru-RU" sz="2400" dirty="0" smtClean="0"/>
              <a:t>– целые числа. Произведение и сумма целых чисел есть целое число.</a:t>
            </a:r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endParaRPr lang="en-US" sz="2400" dirty="0" smtClean="0"/>
          </a:p>
          <a:p>
            <a:pPr marL="0" indent="0">
              <a:spcBef>
                <a:spcPts val="0"/>
              </a:spcBef>
              <a:buNone/>
            </a:pPr>
            <a:endParaRPr lang="en-US" sz="24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r>
              <a:rPr lang="ru-RU" sz="2400" dirty="0" smtClean="0"/>
              <a:t>При каких натуральных значениях параметров  </a:t>
            </a:r>
            <a:r>
              <a:rPr lang="en-US" sz="2400" dirty="0" smtClean="0"/>
              <a:t>x </a:t>
            </a:r>
            <a:r>
              <a:rPr lang="ru-RU" sz="2400" dirty="0" smtClean="0"/>
              <a:t>и </a:t>
            </a:r>
            <a:r>
              <a:rPr lang="en-US" sz="2400" dirty="0" smtClean="0"/>
              <a:t>y</a:t>
            </a:r>
            <a:r>
              <a:rPr lang="ru-RU" sz="2400" dirty="0" smtClean="0"/>
              <a:t>, переменная </a:t>
            </a:r>
            <a:r>
              <a:rPr lang="en-US" sz="2400" dirty="0" smtClean="0"/>
              <a:t>N </a:t>
            </a:r>
            <a:r>
              <a:rPr lang="ru-RU" sz="2400" dirty="0" smtClean="0"/>
              <a:t>в функции </a:t>
            </a:r>
            <a:r>
              <a:rPr lang="en-US" sz="2400" dirty="0" smtClean="0"/>
              <a:t>N</a:t>
            </a:r>
            <a:r>
              <a:rPr lang="en-US" sz="2400" baseline="30000" dirty="0" smtClean="0"/>
              <a:t>2</a:t>
            </a:r>
            <a:r>
              <a:rPr lang="en-US" sz="2400" dirty="0" smtClean="0"/>
              <a:t>*</a:t>
            </a:r>
            <a:r>
              <a:rPr lang="en-US" sz="2400" dirty="0" err="1" smtClean="0"/>
              <a:t>y+N</a:t>
            </a:r>
            <a:r>
              <a:rPr lang="ru-RU" sz="2400" dirty="0" smtClean="0"/>
              <a:t>*</a:t>
            </a:r>
            <a:r>
              <a:rPr lang="en-US" sz="2400" dirty="0" smtClean="0"/>
              <a:t>x</a:t>
            </a:r>
            <a:r>
              <a:rPr lang="ru-RU" sz="2400" dirty="0" smtClean="0"/>
              <a:t>=</a:t>
            </a:r>
            <a:r>
              <a:rPr lang="en-US" sz="2400" dirty="0" smtClean="0"/>
              <a:t>200, </a:t>
            </a:r>
            <a:r>
              <a:rPr lang="ru-RU" sz="2400" dirty="0" smtClean="0"/>
              <a:t>принимает своё максимальное значение?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400" dirty="0" smtClean="0"/>
              <a:t>Ответ: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 smtClean="0"/>
              <a:t>X=1, Y=1.</a:t>
            </a: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baseline="300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baseline="300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/>
          </a:p>
        </p:txBody>
      </p:sp>
    </p:spTree>
    <p:extLst>
      <p:ext uri="{BB962C8B-B14F-4D97-AF65-F5344CB8AC3E}">
        <p14:creationId xmlns="" xmlns:p14="http://schemas.microsoft.com/office/powerpoint/2010/main" val="18517063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00000" y="0"/>
            <a:ext cx="82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" name="Заголовок 1"/>
          <p:cNvSpPr txBox="1">
            <a:spLocks/>
          </p:cNvSpPr>
          <p:nvPr/>
        </p:nvSpPr>
        <p:spPr>
          <a:xfrm>
            <a:off x="899592" y="0"/>
            <a:ext cx="8244408" cy="620688"/>
          </a:xfrm>
          <a:prstGeom prst="rect">
            <a:avLst/>
          </a:prstGeom>
        </p:spPr>
        <p:txBody>
          <a:bodyPr>
            <a:normAutofit fontScale="90000" lnSpcReduction="20000"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b="1" dirty="0" smtClean="0"/>
              <a:t>Задача 1.</a:t>
            </a:r>
            <a:endParaRPr lang="ru-RU" b="1" dirty="0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 rot="16200000">
            <a:off x="-2646548" y="3051212"/>
            <a:ext cx="6264696" cy="9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  <a:scene3d>
              <a:camera prst="orthographicFront"/>
              <a:lightRig rig="threePt" dir="t"/>
            </a:scene3d>
            <a:sp3d extrusionH="95250" contourW="12700">
              <a:bevelT w="63500" h="63500"/>
              <a:extrusionClr>
                <a:srgbClr val="FFC000"/>
              </a:extrusionClr>
              <a:contourClr>
                <a:schemeClr val="tx1">
                  <a:lumMod val="50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6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ИНФОРМАТИКА</a:t>
            </a:r>
          </a:p>
        </p:txBody>
      </p:sp>
      <p:sp>
        <p:nvSpPr>
          <p:cNvPr id="5" name="Подзаголовок 11"/>
          <p:cNvSpPr txBox="1">
            <a:spLocks/>
          </p:cNvSpPr>
          <p:nvPr/>
        </p:nvSpPr>
        <p:spPr>
          <a:xfrm>
            <a:off x="899592" y="6597352"/>
            <a:ext cx="8244408" cy="2606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2014г. Кирсанов Илья Андреевич ©</a:t>
            </a:r>
            <a:endParaRPr kumimoji="0" lang="ru-RU" sz="1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1691680" y="1196752"/>
            <a:ext cx="6085184" cy="4067944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>
            <a:normAutofit fontScale="97500"/>
            <a:scene3d>
              <a:camera prst="orthographicFront"/>
              <a:lightRig rig="threePt" dir="t">
                <a:rot lat="0" lon="0" rev="0"/>
              </a:lightRig>
            </a:scene3d>
            <a:sp3d extrusionH="95250" contourW="12700">
              <a:bevelT w="63500" h="63500"/>
              <a:bevelB w="63500" h="63500"/>
              <a:extrusionClr>
                <a:srgbClr val="002060"/>
              </a:extrusionClr>
              <a:contourClr>
                <a:srgbClr val="002060"/>
              </a:contourClr>
            </a:sp3d>
          </a:bodyPr>
          <a:lstStyle/>
          <a:p>
            <a:pPr lvl="0">
              <a:spcBef>
                <a:spcPct val="0"/>
              </a:spcBef>
            </a:pPr>
            <a:endParaRPr kumimoji="0" lang="ru-RU" sz="6600" b="0" i="0" u="none" strike="noStrike" kern="1200" cap="none" spc="0" normalizeH="0" baseline="0" noProof="0" dirty="0" smtClean="0">
              <a:ln>
                <a:noFill/>
              </a:ln>
              <a:solidFill>
                <a:schemeClr val="accent4">
                  <a:lumMod val="5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Содержимое 8"/>
          <p:cNvSpPr txBox="1">
            <a:spLocks/>
          </p:cNvSpPr>
          <p:nvPr/>
        </p:nvSpPr>
        <p:spPr>
          <a:xfrm>
            <a:off x="914400" y="620688"/>
            <a:ext cx="8229600" cy="6237312"/>
          </a:xfrm>
          <a:prstGeom prst="rect">
            <a:avLst/>
          </a:prstGeom>
          <a:ln>
            <a:noFill/>
          </a:ln>
        </p:spPr>
        <p:txBody>
          <a:bodyPr>
            <a:no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r>
              <a:rPr lang="ru-RU" sz="2400" dirty="0" smtClean="0"/>
              <a:t>В системе счисления с некоторым основанием десятичное число 18 записывается в виде 30. Укажите это основание.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400" dirty="0" smtClean="0"/>
              <a:t>Решение.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400" dirty="0" smtClean="0"/>
              <a:t>Пусть </a:t>
            </a:r>
            <a:r>
              <a:rPr lang="en-US" sz="2400" dirty="0" smtClean="0"/>
              <a:t>x – </a:t>
            </a:r>
            <a:r>
              <a:rPr lang="ru-RU" sz="2400" dirty="0" smtClean="0"/>
              <a:t>неизвестное основание системы, тогда справедливо равенство: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400" dirty="0" smtClean="0"/>
              <a:t>3*</a:t>
            </a:r>
            <a:r>
              <a:rPr lang="en-US" sz="2400" dirty="0" smtClean="0"/>
              <a:t>x</a:t>
            </a:r>
            <a:r>
              <a:rPr lang="en-US" sz="2400" baseline="30000" dirty="0" smtClean="0"/>
              <a:t>1</a:t>
            </a:r>
            <a:r>
              <a:rPr lang="en-US" sz="2400" dirty="0" smtClean="0"/>
              <a:t>+0*x</a:t>
            </a:r>
            <a:r>
              <a:rPr lang="en-US" sz="2400" baseline="30000" dirty="0" smtClean="0"/>
              <a:t>0</a:t>
            </a:r>
            <a:r>
              <a:rPr lang="ru-RU" sz="2400" dirty="0" smtClean="0"/>
              <a:t>=18;</a:t>
            </a:r>
            <a:endParaRPr lang="en-US" sz="2400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 smtClean="0"/>
              <a:t>3*x=18;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 smtClean="0"/>
              <a:t>x=6, </a:t>
            </a:r>
            <a:r>
              <a:rPr lang="ru-RU" sz="2400" dirty="0" smtClean="0"/>
              <a:t>основание системы 6.</a:t>
            </a:r>
            <a:endParaRPr lang="en-US" sz="2400" dirty="0" smtClean="0"/>
          </a:p>
          <a:p>
            <a:pPr marL="0" indent="0">
              <a:spcBef>
                <a:spcPts val="0"/>
              </a:spcBef>
              <a:buNone/>
            </a:pPr>
            <a:endParaRPr lang="en-US" sz="2400" dirty="0" smtClean="0"/>
          </a:p>
          <a:p>
            <a:pPr marL="0" indent="0">
              <a:spcBef>
                <a:spcPts val="0"/>
              </a:spcBef>
              <a:buNone/>
            </a:pPr>
            <a:endParaRPr lang="en-US" sz="2400" dirty="0" smtClean="0"/>
          </a:p>
          <a:p>
            <a:pPr marL="0" indent="0">
              <a:spcBef>
                <a:spcPts val="0"/>
              </a:spcBef>
              <a:buNone/>
            </a:pPr>
            <a:endParaRPr lang="en-US" sz="2400" dirty="0" smtClean="0"/>
          </a:p>
          <a:p>
            <a:pPr marL="0" indent="0">
              <a:spcBef>
                <a:spcPts val="0"/>
              </a:spcBef>
              <a:buNone/>
            </a:pPr>
            <a:endParaRPr lang="en-US" sz="2400" dirty="0" smtClean="0"/>
          </a:p>
          <a:p>
            <a:pPr marL="0" indent="0">
              <a:spcBef>
                <a:spcPts val="0"/>
              </a:spcBef>
              <a:buNone/>
            </a:pPr>
            <a:endParaRPr lang="en-US" sz="2400" dirty="0" smtClean="0"/>
          </a:p>
          <a:p>
            <a:pPr marL="0" indent="0">
              <a:spcBef>
                <a:spcPts val="0"/>
              </a:spcBef>
              <a:buNone/>
            </a:pPr>
            <a:endParaRPr lang="en-US" sz="2400" dirty="0" smtClean="0"/>
          </a:p>
          <a:p>
            <a:pPr marL="0" indent="0">
              <a:spcBef>
                <a:spcPts val="0"/>
              </a:spcBef>
              <a:buNone/>
            </a:pPr>
            <a:endParaRPr lang="en-US" sz="2400" dirty="0" smtClean="0"/>
          </a:p>
          <a:p>
            <a:pPr marL="0" indent="0">
              <a:spcBef>
                <a:spcPts val="0"/>
              </a:spcBef>
              <a:buNone/>
            </a:pPr>
            <a:r>
              <a:rPr lang="ru-RU" sz="2400" dirty="0" smtClean="0"/>
              <a:t>Ответ 6</a:t>
            </a:r>
            <a:endParaRPr lang="en-US" sz="24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baseline="30000" dirty="0" smtClean="0"/>
          </a:p>
          <a:p>
            <a:pPr marL="0" indent="0">
              <a:spcBef>
                <a:spcPts val="0"/>
              </a:spcBef>
              <a:buNone/>
            </a:pPr>
            <a:endParaRPr lang="en-US" sz="2400" dirty="0" smtClean="0"/>
          </a:p>
          <a:p>
            <a:pPr marL="0" indent="0">
              <a:spcBef>
                <a:spcPts val="0"/>
              </a:spcBef>
              <a:buNone/>
            </a:pPr>
            <a:endParaRPr lang="en-US" sz="24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u="sng" dirty="0" smtClean="0"/>
          </a:p>
        </p:txBody>
      </p:sp>
    </p:spTree>
    <p:extLst>
      <p:ext uri="{BB962C8B-B14F-4D97-AF65-F5344CB8AC3E}">
        <p14:creationId xmlns="" xmlns:p14="http://schemas.microsoft.com/office/powerpoint/2010/main" val="1851706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00000" y="0"/>
            <a:ext cx="82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</a:t>
            </a:r>
            <a:endParaRPr lang="ru-RU" dirty="0"/>
          </a:p>
        </p:txBody>
      </p:sp>
      <p:sp>
        <p:nvSpPr>
          <p:cNvPr id="3" name="Заголовок 1"/>
          <p:cNvSpPr txBox="1">
            <a:spLocks/>
          </p:cNvSpPr>
          <p:nvPr/>
        </p:nvSpPr>
        <p:spPr>
          <a:xfrm>
            <a:off x="899592" y="0"/>
            <a:ext cx="8244408" cy="620688"/>
          </a:xfrm>
          <a:prstGeom prst="rect">
            <a:avLst/>
          </a:prstGeom>
        </p:spPr>
        <p:txBody>
          <a:bodyPr>
            <a:normAutofit fontScale="90000" lnSpcReduction="20000"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b="1" dirty="0" smtClean="0"/>
              <a:t>Задача 1.</a:t>
            </a:r>
            <a:endParaRPr lang="ru-RU" b="1" dirty="0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 rot="16200000">
            <a:off x="-2646548" y="3051212"/>
            <a:ext cx="6264696" cy="9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  <a:scene3d>
              <a:camera prst="orthographicFront"/>
              <a:lightRig rig="threePt" dir="t"/>
            </a:scene3d>
            <a:sp3d extrusionH="95250" contourW="12700">
              <a:bevelT w="63500" h="63500"/>
              <a:extrusionClr>
                <a:srgbClr val="FFC000"/>
              </a:extrusionClr>
              <a:contourClr>
                <a:schemeClr val="tx1">
                  <a:lumMod val="50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6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ИНФОРМАТИКА</a:t>
            </a:r>
          </a:p>
        </p:txBody>
      </p:sp>
      <p:sp>
        <p:nvSpPr>
          <p:cNvPr id="5" name="Подзаголовок 11"/>
          <p:cNvSpPr txBox="1">
            <a:spLocks/>
          </p:cNvSpPr>
          <p:nvPr/>
        </p:nvSpPr>
        <p:spPr>
          <a:xfrm>
            <a:off x="899592" y="6597352"/>
            <a:ext cx="8244408" cy="2606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2014г. Кирсанов Илья Андреевич ©</a:t>
            </a:r>
            <a:endParaRPr kumimoji="0" lang="ru-RU" sz="1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1691680" y="1196752"/>
            <a:ext cx="6085184" cy="4067944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>
            <a:normAutofit fontScale="97500"/>
            <a:scene3d>
              <a:camera prst="orthographicFront"/>
              <a:lightRig rig="threePt" dir="t">
                <a:rot lat="0" lon="0" rev="0"/>
              </a:lightRig>
            </a:scene3d>
            <a:sp3d extrusionH="95250" contourW="12700">
              <a:bevelT w="63500" h="63500"/>
              <a:bevelB w="63500" h="63500"/>
              <a:extrusionClr>
                <a:srgbClr val="002060"/>
              </a:extrusionClr>
              <a:contourClr>
                <a:srgbClr val="002060"/>
              </a:contourClr>
            </a:sp3d>
          </a:bodyPr>
          <a:lstStyle/>
          <a:p>
            <a:pPr lvl="0">
              <a:spcBef>
                <a:spcPct val="0"/>
              </a:spcBef>
            </a:pPr>
            <a:endParaRPr kumimoji="0" lang="ru-RU" sz="6600" b="0" i="0" u="none" strike="noStrike" kern="1200" cap="none" spc="0" normalizeH="0" baseline="0" noProof="0" dirty="0" smtClean="0">
              <a:ln>
                <a:noFill/>
              </a:ln>
              <a:solidFill>
                <a:schemeClr val="accent4">
                  <a:lumMod val="5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Содержимое 8"/>
          <p:cNvSpPr txBox="1">
            <a:spLocks/>
          </p:cNvSpPr>
          <p:nvPr/>
        </p:nvSpPr>
        <p:spPr>
          <a:xfrm>
            <a:off x="914400" y="620688"/>
            <a:ext cx="8229600" cy="6237312"/>
          </a:xfrm>
          <a:prstGeom prst="rect">
            <a:avLst/>
          </a:prstGeom>
          <a:ln>
            <a:noFill/>
          </a:ln>
        </p:spPr>
        <p:txBody>
          <a:bodyPr>
            <a:no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r>
              <a:rPr lang="ru-RU" sz="2400" dirty="0" smtClean="0"/>
              <a:t>Укажите через запятую в порядке возрастания все основания систем счисления, в которых запись числа 71 оканчивается на 13.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400" dirty="0" smtClean="0"/>
              <a:t>Решение.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400" dirty="0" smtClean="0"/>
              <a:t>Минимально возможная система счисления – 4, т.к. у нас есть цифра 3.</a:t>
            </a:r>
            <a:endParaRPr lang="en-US" sz="2400" dirty="0" smtClean="0"/>
          </a:p>
          <a:p>
            <a:pPr marL="0" indent="0">
              <a:spcBef>
                <a:spcPts val="0"/>
              </a:spcBef>
              <a:buNone/>
            </a:pPr>
            <a:r>
              <a:rPr lang="ru-RU" sz="2400" dirty="0" smtClean="0"/>
              <a:t>Пусть основание искомой системы = </a:t>
            </a:r>
            <a:r>
              <a:rPr lang="en-US" sz="2400" dirty="0" smtClean="0"/>
              <a:t>X, </a:t>
            </a:r>
            <a:r>
              <a:rPr lang="ru-RU" sz="2400" dirty="0" smtClean="0"/>
              <a:t>тогда</a:t>
            </a:r>
            <a:endParaRPr lang="en-US" sz="2400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 smtClean="0"/>
              <a:t>X</a:t>
            </a:r>
            <a:r>
              <a:rPr lang="en-US" sz="2400" baseline="30000" dirty="0" smtClean="0"/>
              <a:t>2</a:t>
            </a:r>
            <a:r>
              <a:rPr lang="en-US" sz="2400" dirty="0" smtClean="0"/>
              <a:t>*c+1*X</a:t>
            </a:r>
            <a:r>
              <a:rPr lang="en-US" sz="2400" baseline="30000" dirty="0" smtClean="0"/>
              <a:t>1</a:t>
            </a:r>
            <a:r>
              <a:rPr lang="en-US" sz="2400" dirty="0" smtClean="0"/>
              <a:t>+3*X</a:t>
            </a:r>
            <a:r>
              <a:rPr lang="en-US" sz="2400" baseline="30000" dirty="0" smtClean="0"/>
              <a:t>0</a:t>
            </a:r>
            <a:r>
              <a:rPr lang="en-US" sz="2400" dirty="0" smtClean="0"/>
              <a:t>=71</a:t>
            </a:r>
            <a:r>
              <a:rPr lang="ru-RU" sz="2400" dirty="0" smtClean="0"/>
              <a:t>, где с – натуральное число либо 0. 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400" dirty="0" smtClean="0"/>
              <a:t>Зная что</a:t>
            </a:r>
            <a:r>
              <a:rPr lang="en-US" sz="2400" dirty="0" smtClean="0"/>
              <a:t> X</a:t>
            </a:r>
            <a:r>
              <a:rPr lang="en-US" sz="2400" baseline="30000" dirty="0" smtClean="0"/>
              <a:t>0</a:t>
            </a:r>
            <a:r>
              <a:rPr lang="ru-RU" sz="2400" dirty="0" smtClean="0"/>
              <a:t>=1,</a:t>
            </a:r>
            <a:r>
              <a:rPr lang="en-US" sz="2400" dirty="0" smtClean="0"/>
              <a:t>X</a:t>
            </a:r>
            <a:r>
              <a:rPr lang="en-US" sz="2400" baseline="30000" dirty="0" smtClean="0"/>
              <a:t>1</a:t>
            </a:r>
            <a:r>
              <a:rPr lang="ru-RU" sz="2400" dirty="0" smtClean="0"/>
              <a:t>=</a:t>
            </a:r>
            <a:r>
              <a:rPr lang="en-US" sz="2400" dirty="0" smtClean="0"/>
              <a:t>X</a:t>
            </a:r>
            <a:r>
              <a:rPr lang="ru-RU" sz="2400" dirty="0" smtClean="0"/>
              <a:t>,</a:t>
            </a:r>
            <a:r>
              <a:rPr lang="en-US" sz="2400" dirty="0" smtClean="0"/>
              <a:t> </a:t>
            </a:r>
            <a:r>
              <a:rPr lang="ru-RU" sz="2400" dirty="0" smtClean="0"/>
              <a:t>получим </a:t>
            </a:r>
            <a:r>
              <a:rPr lang="en-US" sz="2400" dirty="0" smtClean="0"/>
              <a:t> X</a:t>
            </a:r>
            <a:r>
              <a:rPr lang="en-US" sz="2400" baseline="30000" dirty="0" smtClean="0"/>
              <a:t>2</a:t>
            </a:r>
            <a:r>
              <a:rPr lang="en-US" sz="2400" dirty="0" smtClean="0"/>
              <a:t>*c+X+3=71</a:t>
            </a:r>
            <a:r>
              <a:rPr lang="ru-RU" sz="2400" dirty="0" smtClean="0"/>
              <a:t>.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400" dirty="0" smtClean="0"/>
              <a:t>Отсюда</a:t>
            </a:r>
            <a:endParaRPr lang="en-US" sz="2400" dirty="0" smtClean="0"/>
          </a:p>
          <a:p>
            <a:pPr marL="0" indent="0">
              <a:spcBef>
                <a:spcPts val="0"/>
              </a:spcBef>
              <a:buNone/>
            </a:pPr>
            <a:endParaRPr lang="en-US" sz="2400" dirty="0" smtClean="0"/>
          </a:p>
          <a:p>
            <a:pPr marL="0" indent="0">
              <a:spcBef>
                <a:spcPts val="0"/>
              </a:spcBef>
              <a:buNone/>
            </a:pPr>
            <a:endParaRPr lang="en-US" sz="2400" dirty="0" smtClean="0"/>
          </a:p>
          <a:p>
            <a:pPr marL="0" indent="0">
              <a:spcBef>
                <a:spcPts val="0"/>
              </a:spcBef>
              <a:buNone/>
            </a:pPr>
            <a:endParaRPr lang="en-US" sz="2400" dirty="0" smtClean="0"/>
          </a:p>
          <a:p>
            <a:pPr marL="0" indent="0">
              <a:spcBef>
                <a:spcPts val="0"/>
              </a:spcBef>
              <a:buNone/>
            </a:pPr>
            <a:endParaRPr lang="en-US" sz="2400" dirty="0" smtClean="0"/>
          </a:p>
          <a:p>
            <a:pPr marL="0" indent="0">
              <a:spcBef>
                <a:spcPts val="0"/>
              </a:spcBef>
              <a:buNone/>
            </a:pPr>
            <a:r>
              <a:rPr lang="ru-RU" sz="2400" dirty="0" smtClean="0"/>
              <a:t>Чем больше </a:t>
            </a:r>
            <a:r>
              <a:rPr lang="en-US" sz="2400" dirty="0" smtClean="0"/>
              <a:t>X, </a:t>
            </a:r>
            <a:r>
              <a:rPr lang="ru-RU" sz="2400" dirty="0" smtClean="0"/>
              <a:t>тем меньше с, поэтому значения с не превышают (68-4)/(4*4)=4. Переменная с </a:t>
            </a:r>
            <a:r>
              <a:rPr lang="en-US" sz="2400" dirty="0" smtClean="0"/>
              <a:t>[</a:t>
            </a:r>
            <a:r>
              <a:rPr lang="ru-RU" sz="2400" dirty="0" smtClean="0"/>
              <a:t>0..4</a:t>
            </a:r>
            <a:r>
              <a:rPr lang="en-US" sz="2400" dirty="0" smtClean="0"/>
              <a:t>]</a:t>
            </a:r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endParaRPr lang="en-US" sz="2400" dirty="0" smtClean="0"/>
          </a:p>
          <a:p>
            <a:pPr marL="0" indent="0">
              <a:spcBef>
                <a:spcPts val="0"/>
              </a:spcBef>
              <a:buNone/>
            </a:pPr>
            <a:endParaRPr lang="en-US" sz="2400" dirty="0" smtClean="0"/>
          </a:p>
          <a:p>
            <a:pPr marL="0" indent="0">
              <a:spcBef>
                <a:spcPts val="0"/>
              </a:spcBef>
              <a:buNone/>
            </a:pPr>
            <a:endParaRPr lang="en-US" sz="24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u="sng" dirty="0" smtClean="0"/>
          </a:p>
        </p:txBody>
      </p:sp>
      <p:sp>
        <p:nvSpPr>
          <p:cNvPr id="921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9219" name="Rectangle 3"/>
          <p:cNvSpPr>
            <a:spLocks noChangeArrowheads="1"/>
          </p:cNvSpPr>
          <p:nvPr/>
        </p:nvSpPr>
        <p:spPr bwMode="auto">
          <a:xfrm>
            <a:off x="0" y="14478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221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9220" name="Picture 4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214414" y="4357694"/>
            <a:ext cx="3533775" cy="990600"/>
          </a:xfrm>
          <a:prstGeom prst="rect">
            <a:avLst/>
          </a:prstGeom>
          <a:noFill/>
        </p:spPr>
      </p:pic>
      <p:sp>
        <p:nvSpPr>
          <p:cNvPr id="9222" name="Rectangle 6"/>
          <p:cNvSpPr>
            <a:spLocks noChangeArrowheads="1"/>
          </p:cNvSpPr>
          <p:nvPr/>
        </p:nvSpPr>
        <p:spPr bwMode="auto">
          <a:xfrm>
            <a:off x="0" y="14478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851706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00000" y="0"/>
            <a:ext cx="82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</a:t>
            </a:r>
            <a:endParaRPr lang="ru-RU" dirty="0"/>
          </a:p>
        </p:txBody>
      </p:sp>
      <p:sp>
        <p:nvSpPr>
          <p:cNvPr id="3" name="Заголовок 1"/>
          <p:cNvSpPr txBox="1">
            <a:spLocks/>
          </p:cNvSpPr>
          <p:nvPr/>
        </p:nvSpPr>
        <p:spPr>
          <a:xfrm>
            <a:off x="899592" y="0"/>
            <a:ext cx="8244408" cy="620688"/>
          </a:xfrm>
          <a:prstGeom prst="rect">
            <a:avLst/>
          </a:prstGeom>
        </p:spPr>
        <p:txBody>
          <a:bodyPr>
            <a:normAutofit fontScale="90000" lnSpcReduction="20000"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b="1" dirty="0" smtClean="0"/>
              <a:t>Задача 1.</a:t>
            </a:r>
            <a:endParaRPr lang="ru-RU" b="1" dirty="0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 rot="16200000">
            <a:off x="-2646548" y="3051212"/>
            <a:ext cx="6264696" cy="9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  <a:scene3d>
              <a:camera prst="orthographicFront"/>
              <a:lightRig rig="threePt" dir="t"/>
            </a:scene3d>
            <a:sp3d extrusionH="95250" contourW="12700">
              <a:bevelT w="63500" h="63500"/>
              <a:extrusionClr>
                <a:srgbClr val="FFC000"/>
              </a:extrusionClr>
              <a:contourClr>
                <a:schemeClr val="tx1">
                  <a:lumMod val="50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6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ИНФОРМАТИКА</a:t>
            </a:r>
          </a:p>
        </p:txBody>
      </p:sp>
      <p:sp>
        <p:nvSpPr>
          <p:cNvPr id="5" name="Подзаголовок 11"/>
          <p:cNvSpPr txBox="1">
            <a:spLocks/>
          </p:cNvSpPr>
          <p:nvPr/>
        </p:nvSpPr>
        <p:spPr>
          <a:xfrm>
            <a:off x="899592" y="6597352"/>
            <a:ext cx="8244408" cy="2606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2014г. Кирсанов Илья Андреевич ©</a:t>
            </a:r>
            <a:endParaRPr kumimoji="0" lang="ru-RU" sz="1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1691680" y="1196752"/>
            <a:ext cx="6085184" cy="4067944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>
            <a:normAutofit fontScale="97500"/>
            <a:scene3d>
              <a:camera prst="orthographicFront"/>
              <a:lightRig rig="threePt" dir="t">
                <a:rot lat="0" lon="0" rev="0"/>
              </a:lightRig>
            </a:scene3d>
            <a:sp3d extrusionH="95250" contourW="12700">
              <a:bevelT w="63500" h="63500"/>
              <a:bevelB w="63500" h="63500"/>
              <a:extrusionClr>
                <a:srgbClr val="002060"/>
              </a:extrusionClr>
              <a:contourClr>
                <a:srgbClr val="002060"/>
              </a:contourClr>
            </a:sp3d>
          </a:bodyPr>
          <a:lstStyle/>
          <a:p>
            <a:pPr lvl="0">
              <a:spcBef>
                <a:spcPct val="0"/>
              </a:spcBef>
            </a:pPr>
            <a:endParaRPr kumimoji="0" lang="ru-RU" sz="6600" b="0" i="0" u="none" strike="noStrike" kern="1200" cap="none" spc="0" normalizeH="0" baseline="0" noProof="0" dirty="0" smtClean="0">
              <a:ln>
                <a:noFill/>
              </a:ln>
              <a:solidFill>
                <a:schemeClr val="accent4">
                  <a:lumMod val="5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Содержимое 8"/>
          <p:cNvSpPr txBox="1">
            <a:spLocks/>
          </p:cNvSpPr>
          <p:nvPr/>
        </p:nvSpPr>
        <p:spPr>
          <a:xfrm>
            <a:off x="914400" y="620688"/>
            <a:ext cx="8229600" cy="6237312"/>
          </a:xfrm>
          <a:prstGeom prst="rect">
            <a:avLst/>
          </a:prstGeom>
          <a:ln>
            <a:noFill/>
          </a:ln>
        </p:spPr>
        <p:txBody>
          <a:bodyPr>
            <a:no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r>
              <a:rPr lang="ru-RU" sz="2400" dirty="0" smtClean="0"/>
              <a:t>Получаем: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400" dirty="0" smtClean="0"/>
              <a:t>а) при  </a:t>
            </a:r>
            <a:r>
              <a:rPr lang="en-US" sz="2400" dirty="0" smtClean="0"/>
              <a:t>c=0, X=68.</a:t>
            </a: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r>
              <a:rPr lang="ru-RU" sz="2400" dirty="0" smtClean="0"/>
              <a:t>б)при </a:t>
            </a:r>
            <a:r>
              <a:rPr lang="en-US" sz="2400" dirty="0" smtClean="0"/>
              <a:t>c=1,2,3</a:t>
            </a:r>
            <a:r>
              <a:rPr lang="ru-RU" sz="2400" dirty="0" smtClean="0"/>
              <a:t> решения — не целые числа;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400" dirty="0" smtClean="0"/>
              <a:t>в) при</a:t>
            </a:r>
            <a:r>
              <a:rPr lang="en-US" sz="2400" dirty="0" smtClean="0"/>
              <a:t> c</a:t>
            </a:r>
            <a:r>
              <a:rPr lang="ru-RU" sz="2400" dirty="0" smtClean="0"/>
              <a:t> </a:t>
            </a:r>
            <a:r>
              <a:rPr lang="en-US" sz="2400" dirty="0" smtClean="0"/>
              <a:t>=4, X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=</a:t>
            </a:r>
            <a:r>
              <a:rPr lang="ru-RU" sz="2400" dirty="0" smtClean="0"/>
              <a:t>4  и </a:t>
            </a:r>
            <a:r>
              <a:rPr lang="en-US" sz="2400" dirty="0" smtClean="0"/>
              <a:t> X</a:t>
            </a:r>
            <a:r>
              <a:rPr lang="ru-RU" sz="2400" baseline="-25000" dirty="0" smtClean="0"/>
              <a:t>2</a:t>
            </a:r>
            <a:r>
              <a:rPr lang="ru-RU" sz="2400" dirty="0" smtClean="0"/>
              <a:t>=-4.25  условию натуральности  соответствует только первое решение.</a:t>
            </a:r>
            <a:endParaRPr lang="en-US" sz="2400" dirty="0" smtClean="0"/>
          </a:p>
          <a:p>
            <a:pPr marL="0" indent="0">
              <a:spcBef>
                <a:spcPts val="0"/>
              </a:spcBef>
              <a:buNone/>
            </a:pPr>
            <a:endParaRPr lang="en-US" sz="2400" dirty="0" smtClean="0"/>
          </a:p>
          <a:p>
            <a:pPr marL="0" indent="0">
              <a:spcBef>
                <a:spcPts val="0"/>
              </a:spcBef>
              <a:buNone/>
            </a:pPr>
            <a:endParaRPr lang="en-US" sz="2400" dirty="0" smtClean="0"/>
          </a:p>
          <a:p>
            <a:pPr marL="0" indent="0">
              <a:spcBef>
                <a:spcPts val="0"/>
              </a:spcBef>
              <a:buNone/>
            </a:pPr>
            <a:endParaRPr lang="en-US" sz="2400" dirty="0" smtClean="0"/>
          </a:p>
          <a:p>
            <a:pPr marL="0" indent="0">
              <a:spcBef>
                <a:spcPts val="0"/>
              </a:spcBef>
              <a:buNone/>
            </a:pPr>
            <a:endParaRPr lang="en-US" sz="2400" dirty="0" smtClean="0"/>
          </a:p>
          <a:p>
            <a:pPr marL="0" indent="0">
              <a:spcBef>
                <a:spcPts val="0"/>
              </a:spcBef>
              <a:buNone/>
            </a:pPr>
            <a:endParaRPr lang="en-US" sz="2400" dirty="0" smtClean="0"/>
          </a:p>
          <a:p>
            <a:pPr marL="0" indent="0">
              <a:spcBef>
                <a:spcPts val="0"/>
              </a:spcBef>
              <a:buNone/>
            </a:pPr>
            <a:endParaRPr lang="en-US" sz="2400" dirty="0" smtClean="0"/>
          </a:p>
          <a:p>
            <a:pPr marL="0" indent="0">
              <a:spcBef>
                <a:spcPts val="0"/>
              </a:spcBef>
              <a:buNone/>
            </a:pPr>
            <a:endParaRPr lang="en-US" sz="2400" dirty="0" smtClean="0"/>
          </a:p>
          <a:p>
            <a:pPr marL="0" indent="0">
              <a:spcBef>
                <a:spcPts val="0"/>
              </a:spcBef>
              <a:buNone/>
            </a:pPr>
            <a:endParaRPr lang="en-US" sz="2400" dirty="0" smtClean="0"/>
          </a:p>
          <a:p>
            <a:pPr marL="0" indent="0">
              <a:spcBef>
                <a:spcPts val="0"/>
              </a:spcBef>
              <a:buNone/>
            </a:pPr>
            <a:endParaRPr lang="en-US" sz="2400" dirty="0" smtClean="0"/>
          </a:p>
          <a:p>
            <a:pPr marL="0" indent="0">
              <a:spcBef>
                <a:spcPts val="0"/>
              </a:spcBef>
              <a:buNone/>
            </a:pPr>
            <a:endParaRPr lang="en-US" sz="2400" dirty="0" smtClean="0"/>
          </a:p>
          <a:p>
            <a:pPr marL="0" indent="0">
              <a:spcBef>
                <a:spcPts val="0"/>
              </a:spcBef>
              <a:buNone/>
            </a:pPr>
            <a:r>
              <a:rPr lang="ru-RU" sz="2400" dirty="0" smtClean="0"/>
              <a:t>Ответ 4,68 </a:t>
            </a:r>
          </a:p>
          <a:p>
            <a:pPr marL="0" indent="0">
              <a:spcBef>
                <a:spcPts val="0"/>
              </a:spcBef>
              <a:buNone/>
            </a:pPr>
            <a:endParaRPr lang="en-US" sz="2400" dirty="0" smtClean="0"/>
          </a:p>
          <a:p>
            <a:pPr marL="0" indent="0">
              <a:spcBef>
                <a:spcPts val="0"/>
              </a:spcBef>
              <a:buNone/>
            </a:pPr>
            <a:endParaRPr lang="en-US" sz="2400" dirty="0" smtClean="0"/>
          </a:p>
          <a:p>
            <a:pPr marL="0" indent="0">
              <a:spcBef>
                <a:spcPts val="0"/>
              </a:spcBef>
              <a:buNone/>
            </a:pPr>
            <a:endParaRPr lang="en-US" sz="2400" dirty="0" smtClean="0"/>
          </a:p>
          <a:p>
            <a:pPr marL="0" indent="0">
              <a:spcBef>
                <a:spcPts val="0"/>
              </a:spcBef>
              <a:buNone/>
            </a:pPr>
            <a:endParaRPr lang="en-US" sz="24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endParaRPr lang="en-US" sz="2400" dirty="0" smtClean="0"/>
          </a:p>
          <a:p>
            <a:pPr marL="0" indent="0">
              <a:spcBef>
                <a:spcPts val="0"/>
              </a:spcBef>
              <a:buNone/>
            </a:pPr>
            <a:endParaRPr lang="en-US" sz="2400" dirty="0" smtClean="0"/>
          </a:p>
          <a:p>
            <a:pPr marL="0" indent="0">
              <a:spcBef>
                <a:spcPts val="0"/>
              </a:spcBef>
              <a:buNone/>
            </a:pPr>
            <a:endParaRPr lang="en-US" sz="24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u="sng" dirty="0" smtClean="0"/>
          </a:p>
        </p:txBody>
      </p:sp>
      <p:sp>
        <p:nvSpPr>
          <p:cNvPr id="921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9219" name="Rectangle 3"/>
          <p:cNvSpPr>
            <a:spLocks noChangeArrowheads="1"/>
          </p:cNvSpPr>
          <p:nvPr/>
        </p:nvSpPr>
        <p:spPr bwMode="auto">
          <a:xfrm>
            <a:off x="0" y="14478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221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9222" name="Rectangle 6"/>
          <p:cNvSpPr>
            <a:spLocks noChangeArrowheads="1"/>
          </p:cNvSpPr>
          <p:nvPr/>
        </p:nvSpPr>
        <p:spPr bwMode="auto">
          <a:xfrm>
            <a:off x="0" y="14478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851706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00000" y="0"/>
            <a:ext cx="82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" name="Заголовок 1"/>
          <p:cNvSpPr txBox="1">
            <a:spLocks/>
          </p:cNvSpPr>
          <p:nvPr/>
        </p:nvSpPr>
        <p:spPr>
          <a:xfrm>
            <a:off x="899592" y="0"/>
            <a:ext cx="8244408" cy="620688"/>
          </a:xfrm>
          <a:prstGeom prst="rect">
            <a:avLst/>
          </a:prstGeom>
        </p:spPr>
        <p:txBody>
          <a:bodyPr>
            <a:normAutofit fontScale="90000" lnSpcReduction="20000"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b="1" dirty="0" smtClean="0"/>
              <a:t>Задача </a:t>
            </a:r>
            <a:r>
              <a:rPr lang="en-US" b="1" dirty="0" smtClean="0"/>
              <a:t>2</a:t>
            </a:r>
            <a:r>
              <a:rPr lang="ru-RU" b="1" dirty="0" smtClean="0"/>
              <a:t>.</a:t>
            </a:r>
            <a:endParaRPr lang="ru-RU" b="1" dirty="0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 rot="16200000">
            <a:off x="-2646548" y="3051212"/>
            <a:ext cx="6264696" cy="9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  <a:scene3d>
              <a:camera prst="orthographicFront"/>
              <a:lightRig rig="threePt" dir="t"/>
            </a:scene3d>
            <a:sp3d extrusionH="95250" contourW="12700">
              <a:bevelT w="63500" h="63500"/>
              <a:extrusionClr>
                <a:srgbClr val="FFC000"/>
              </a:extrusionClr>
              <a:contourClr>
                <a:schemeClr val="tx1">
                  <a:lumMod val="50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6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ИНФОРМАТИКА</a:t>
            </a:r>
          </a:p>
        </p:txBody>
      </p:sp>
      <p:sp>
        <p:nvSpPr>
          <p:cNvPr id="5" name="Подзаголовок 11"/>
          <p:cNvSpPr txBox="1">
            <a:spLocks/>
          </p:cNvSpPr>
          <p:nvPr/>
        </p:nvSpPr>
        <p:spPr>
          <a:xfrm>
            <a:off x="899592" y="6597352"/>
            <a:ext cx="8244408" cy="2606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2014г. Кирсанов Илья Андреевич ©</a:t>
            </a:r>
            <a:endParaRPr kumimoji="0" lang="ru-RU" sz="1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1691680" y="1196752"/>
            <a:ext cx="6085184" cy="4067944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>
            <a:normAutofit fontScale="97500"/>
            <a:scene3d>
              <a:camera prst="orthographicFront"/>
              <a:lightRig rig="threePt" dir="t">
                <a:rot lat="0" lon="0" rev="0"/>
              </a:lightRig>
            </a:scene3d>
            <a:sp3d extrusionH="95250" contourW="12700">
              <a:bevelT w="63500" h="63500"/>
              <a:bevelB w="63500" h="63500"/>
              <a:extrusionClr>
                <a:srgbClr val="002060"/>
              </a:extrusionClr>
              <a:contourClr>
                <a:srgbClr val="002060"/>
              </a:contourClr>
            </a:sp3d>
          </a:bodyPr>
          <a:lstStyle/>
          <a:p>
            <a:pPr lvl="0">
              <a:spcBef>
                <a:spcPct val="0"/>
              </a:spcBef>
            </a:pPr>
            <a:endParaRPr kumimoji="0" lang="ru-RU" sz="6600" b="0" i="0" u="none" strike="noStrike" kern="1200" cap="none" spc="0" normalizeH="0" baseline="0" noProof="0" dirty="0" smtClean="0">
              <a:ln>
                <a:noFill/>
              </a:ln>
              <a:solidFill>
                <a:schemeClr val="accent4">
                  <a:lumMod val="5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Содержимое 8"/>
          <p:cNvSpPr txBox="1">
            <a:spLocks/>
          </p:cNvSpPr>
          <p:nvPr/>
        </p:nvSpPr>
        <p:spPr>
          <a:xfrm>
            <a:off x="914400" y="620688"/>
            <a:ext cx="8229600" cy="6237312"/>
          </a:xfrm>
          <a:prstGeom prst="rect">
            <a:avLst/>
          </a:prstGeom>
          <a:ln>
            <a:noFill/>
          </a:ln>
        </p:spPr>
        <p:txBody>
          <a:bodyPr>
            <a:no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r>
              <a:rPr lang="ru-RU" sz="2400" dirty="0" smtClean="0"/>
              <a:t>Укажите, сколько всего раз встречается цифра 2 в записи чисел 10, 11, 12, …, 17 в системе счисления с основанием 5.</a:t>
            </a:r>
            <a:endParaRPr lang="en-US" sz="2400" dirty="0" smtClean="0"/>
          </a:p>
          <a:p>
            <a:pPr marL="0" indent="0">
              <a:spcBef>
                <a:spcPts val="0"/>
              </a:spcBef>
              <a:buNone/>
            </a:pPr>
            <a:r>
              <a:rPr lang="ru-RU" sz="2400" dirty="0" smtClean="0"/>
              <a:t>Решение.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400" dirty="0" smtClean="0"/>
              <a:t>Переведем числа 10 и 17(первое и последнее) в систему с основанием пять: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400" dirty="0" smtClean="0"/>
              <a:t>10</a:t>
            </a:r>
            <a:r>
              <a:rPr lang="ru-RU" sz="2400" baseline="-25000" dirty="0" smtClean="0"/>
              <a:t>10</a:t>
            </a:r>
            <a:r>
              <a:rPr lang="ru-RU" sz="2400" dirty="0" smtClean="0"/>
              <a:t>=20</a:t>
            </a:r>
            <a:r>
              <a:rPr lang="ru-RU" sz="2400" baseline="-25000" dirty="0" smtClean="0"/>
              <a:t>5</a:t>
            </a:r>
            <a:r>
              <a:rPr lang="ru-RU" sz="2400" dirty="0" smtClean="0"/>
              <a:t>, 10</a:t>
            </a:r>
            <a:r>
              <a:rPr lang="ru-RU" sz="2400" baseline="-25000" dirty="0" smtClean="0"/>
              <a:t>10</a:t>
            </a:r>
            <a:r>
              <a:rPr lang="ru-RU" sz="2400" dirty="0" smtClean="0"/>
              <a:t>=32</a:t>
            </a:r>
            <a:r>
              <a:rPr lang="ru-RU" sz="2400" baseline="-25000" dirty="0" smtClean="0"/>
              <a:t>5</a:t>
            </a:r>
            <a:r>
              <a:rPr lang="ru-RU" sz="2400" dirty="0" smtClean="0"/>
              <a:t>, затем выпишем все числа, находящиеся между этими двумя и содержащие двойку: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400" dirty="0" smtClean="0"/>
              <a:t>20</a:t>
            </a:r>
            <a:r>
              <a:rPr lang="ru-RU" sz="2400" baseline="-25000" dirty="0" smtClean="0"/>
              <a:t>5</a:t>
            </a:r>
            <a:r>
              <a:rPr lang="ru-RU" sz="2400" dirty="0" smtClean="0"/>
              <a:t>, 21</a:t>
            </a:r>
            <a:r>
              <a:rPr lang="ru-RU" sz="2400" baseline="-25000" dirty="0" smtClean="0"/>
              <a:t>5</a:t>
            </a:r>
            <a:r>
              <a:rPr lang="ru-RU" sz="2400" dirty="0" smtClean="0"/>
              <a:t>, 22</a:t>
            </a:r>
            <a:r>
              <a:rPr lang="ru-RU" sz="2400" baseline="-25000" dirty="0" smtClean="0"/>
              <a:t>5</a:t>
            </a:r>
            <a:r>
              <a:rPr lang="ru-RU" sz="2400" dirty="0" smtClean="0"/>
              <a:t>, 23</a:t>
            </a:r>
            <a:r>
              <a:rPr lang="ru-RU" sz="2400" baseline="-25000" dirty="0" smtClean="0"/>
              <a:t>5</a:t>
            </a:r>
            <a:r>
              <a:rPr lang="ru-RU" sz="2400" dirty="0" smtClean="0"/>
              <a:t>, 24</a:t>
            </a:r>
            <a:r>
              <a:rPr lang="ru-RU" sz="2400" baseline="-25000" dirty="0" smtClean="0"/>
              <a:t>5</a:t>
            </a:r>
            <a:r>
              <a:rPr lang="ru-RU" sz="2400" dirty="0" smtClean="0"/>
              <a:t>, 32</a:t>
            </a:r>
            <a:r>
              <a:rPr lang="ru-RU" sz="2400" baseline="-25000" dirty="0" smtClean="0"/>
              <a:t>5 </a:t>
            </a:r>
            <a:r>
              <a:rPr lang="ru-RU" sz="2400" dirty="0" smtClean="0"/>
              <a:t>– всего 7 двоек.</a:t>
            </a:r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r>
              <a:rPr lang="ru-RU" sz="2400" dirty="0" smtClean="0"/>
              <a:t>Ответ 7</a:t>
            </a:r>
          </a:p>
          <a:p>
            <a:pPr marL="0" indent="0">
              <a:spcBef>
                <a:spcPts val="0"/>
              </a:spcBef>
              <a:buNone/>
            </a:pPr>
            <a:endParaRPr lang="en-US" sz="2400" baseline="-250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u="sng" dirty="0" smtClean="0"/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0" y="11334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0" y="12573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851706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00000" y="0"/>
            <a:ext cx="82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" name="Заголовок 1"/>
          <p:cNvSpPr txBox="1">
            <a:spLocks/>
          </p:cNvSpPr>
          <p:nvPr/>
        </p:nvSpPr>
        <p:spPr>
          <a:xfrm>
            <a:off x="899592" y="0"/>
            <a:ext cx="8244408" cy="620688"/>
          </a:xfrm>
          <a:prstGeom prst="rect">
            <a:avLst/>
          </a:prstGeom>
        </p:spPr>
        <p:txBody>
          <a:bodyPr>
            <a:normAutofit fontScale="90000" lnSpcReduction="20000"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b="1" dirty="0" smtClean="0"/>
              <a:t>Задача 3.</a:t>
            </a:r>
            <a:endParaRPr lang="ru-RU" b="1" dirty="0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 rot="16200000">
            <a:off x="-2646548" y="3051212"/>
            <a:ext cx="6264696" cy="9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  <a:scene3d>
              <a:camera prst="orthographicFront"/>
              <a:lightRig rig="threePt" dir="t"/>
            </a:scene3d>
            <a:sp3d extrusionH="95250" contourW="12700">
              <a:bevelT w="63500" h="63500"/>
              <a:extrusionClr>
                <a:srgbClr val="FFC000"/>
              </a:extrusionClr>
              <a:contourClr>
                <a:schemeClr val="tx1">
                  <a:lumMod val="50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6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ИНФОРМАТИКА</a:t>
            </a:r>
          </a:p>
        </p:txBody>
      </p:sp>
      <p:sp>
        <p:nvSpPr>
          <p:cNvPr id="5" name="Подзаголовок 11"/>
          <p:cNvSpPr txBox="1">
            <a:spLocks/>
          </p:cNvSpPr>
          <p:nvPr/>
        </p:nvSpPr>
        <p:spPr>
          <a:xfrm>
            <a:off x="899592" y="6597352"/>
            <a:ext cx="8244408" cy="2606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2014г. Кирсанов Илья Андреевич ©</a:t>
            </a:r>
            <a:endParaRPr kumimoji="0" lang="ru-RU" sz="1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1691680" y="1196752"/>
            <a:ext cx="6085184" cy="4067944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>
            <a:normAutofit fontScale="97500"/>
            <a:scene3d>
              <a:camera prst="orthographicFront"/>
              <a:lightRig rig="threePt" dir="t">
                <a:rot lat="0" lon="0" rev="0"/>
              </a:lightRig>
            </a:scene3d>
            <a:sp3d extrusionH="95250" contourW="12700">
              <a:bevelT w="63500" h="63500"/>
              <a:bevelB w="63500" h="63500"/>
              <a:extrusionClr>
                <a:srgbClr val="002060"/>
              </a:extrusionClr>
              <a:contourClr>
                <a:srgbClr val="002060"/>
              </a:contourClr>
            </a:sp3d>
          </a:bodyPr>
          <a:lstStyle/>
          <a:p>
            <a:pPr lvl="0">
              <a:spcBef>
                <a:spcPct val="0"/>
              </a:spcBef>
            </a:pPr>
            <a:endParaRPr kumimoji="0" lang="ru-RU" sz="6600" b="0" i="0" u="none" strike="noStrike" kern="1200" cap="none" spc="0" normalizeH="0" baseline="0" noProof="0" dirty="0" smtClean="0">
              <a:ln>
                <a:noFill/>
              </a:ln>
              <a:solidFill>
                <a:schemeClr val="accent4">
                  <a:lumMod val="5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Содержимое 8"/>
          <p:cNvSpPr txBox="1">
            <a:spLocks/>
          </p:cNvSpPr>
          <p:nvPr/>
        </p:nvSpPr>
        <p:spPr>
          <a:xfrm>
            <a:off x="914400" y="620688"/>
            <a:ext cx="8229600" cy="6237312"/>
          </a:xfrm>
          <a:prstGeom prst="rect">
            <a:avLst/>
          </a:prstGeom>
          <a:ln>
            <a:noFill/>
          </a:ln>
        </p:spPr>
        <p:txBody>
          <a:bodyPr>
            <a:no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r>
              <a:rPr lang="ru-RU" sz="2400" dirty="0" smtClean="0"/>
              <a:t>Запись числа 180 в системе счисления с основанием N содержит 3 цифры и оканчивается на 0. Перечислите в порядке возрастания все возможные основания системы счисления.</a:t>
            </a:r>
            <a:endParaRPr lang="en-US" sz="2400" dirty="0" smtClean="0"/>
          </a:p>
          <a:p>
            <a:pPr marL="0" indent="0">
              <a:spcBef>
                <a:spcPts val="0"/>
              </a:spcBef>
              <a:buNone/>
            </a:pPr>
            <a:r>
              <a:rPr lang="ru-RU" sz="2400" u="sng" dirty="0" smtClean="0"/>
              <a:t>Решение.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 smtClean="0"/>
              <a:t>N</a:t>
            </a:r>
            <a:r>
              <a:rPr lang="en-US" sz="2400" baseline="30000" dirty="0" smtClean="0"/>
              <a:t>2</a:t>
            </a:r>
            <a:r>
              <a:rPr lang="en-US" sz="2400" dirty="0" smtClean="0"/>
              <a:t>*x+N</a:t>
            </a:r>
            <a:r>
              <a:rPr lang="en-US" sz="2400" baseline="30000" dirty="0" smtClean="0"/>
              <a:t>1</a:t>
            </a:r>
            <a:r>
              <a:rPr lang="en-US" sz="2400" dirty="0" smtClean="0"/>
              <a:t>*y+0*N</a:t>
            </a:r>
            <a:r>
              <a:rPr lang="en-US" sz="2400" baseline="30000" dirty="0" smtClean="0"/>
              <a:t>0</a:t>
            </a:r>
            <a:r>
              <a:rPr lang="en-US" sz="2400" dirty="0" smtClean="0"/>
              <a:t>=180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 smtClean="0"/>
              <a:t>N*(N*</a:t>
            </a:r>
            <a:r>
              <a:rPr lang="en-US" sz="2400" dirty="0" err="1" smtClean="0"/>
              <a:t>x+y</a:t>
            </a:r>
            <a:r>
              <a:rPr lang="en-US" sz="2400" dirty="0" smtClean="0"/>
              <a:t>)=180</a:t>
            </a: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r>
              <a:rPr lang="ru-RU" sz="2400" dirty="0" smtClean="0"/>
              <a:t>Максимальное </a:t>
            </a:r>
            <a:r>
              <a:rPr lang="en-US" sz="2400" dirty="0" smtClean="0"/>
              <a:t> N </a:t>
            </a:r>
            <a:r>
              <a:rPr lang="ru-RU" sz="2400" dirty="0" smtClean="0"/>
              <a:t>достигается при </a:t>
            </a:r>
            <a:r>
              <a:rPr lang="en-US" sz="2400" dirty="0" smtClean="0"/>
              <a:t>x=1, y=0</a:t>
            </a:r>
            <a:r>
              <a:rPr lang="ru-RU" sz="2400" dirty="0" smtClean="0"/>
              <a:t>,т.е. </a:t>
            </a:r>
            <a:r>
              <a:rPr lang="en-US" sz="2400" dirty="0" smtClean="0"/>
              <a:t>N </a:t>
            </a:r>
            <a:r>
              <a:rPr lang="en-US" sz="2400" baseline="-25000" dirty="0" smtClean="0"/>
              <a:t>max</a:t>
            </a:r>
            <a:r>
              <a:rPr lang="en-US" sz="2400" dirty="0" smtClean="0"/>
              <a:t> = 13.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400" dirty="0" smtClean="0"/>
              <a:t>Почему </a:t>
            </a:r>
            <a:r>
              <a:rPr lang="en-US" sz="2400" dirty="0" smtClean="0"/>
              <a:t>x </a:t>
            </a:r>
            <a:r>
              <a:rPr lang="ru-RU" sz="2400" dirty="0" smtClean="0"/>
              <a:t>не равен 0? Ответ прост, тогда бы мы имели двузначное число, а это противоречит условию.</a:t>
            </a:r>
            <a:r>
              <a:rPr lang="en-US" sz="2400" dirty="0" smtClean="0"/>
              <a:t> </a:t>
            </a: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r>
              <a:rPr lang="ru-RU" sz="2400" dirty="0" smtClean="0"/>
              <a:t>Почему </a:t>
            </a:r>
            <a:r>
              <a:rPr lang="en-US" sz="2400" dirty="0" smtClean="0"/>
              <a:t>N </a:t>
            </a:r>
            <a:r>
              <a:rPr lang="en-US" sz="2400" baseline="-25000" dirty="0" smtClean="0"/>
              <a:t>max</a:t>
            </a:r>
            <a:r>
              <a:rPr lang="en-US" sz="2400" dirty="0" smtClean="0"/>
              <a:t> = 13</a:t>
            </a:r>
            <a:r>
              <a:rPr lang="ru-RU" sz="2400" dirty="0" smtClean="0"/>
              <a:t>? Потому что мы выбираем ближайшее целое значение </a:t>
            </a:r>
            <a:r>
              <a:rPr lang="en-US" sz="2400" dirty="0" smtClean="0"/>
              <a:t>&lt; </a:t>
            </a:r>
            <a:r>
              <a:rPr lang="ru-RU" sz="2400" dirty="0" smtClean="0"/>
              <a:t>либо = корню 180. 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400" dirty="0" smtClean="0"/>
              <a:t>Так как последняя цифра 0, выходит что 180 разделилось на основание системы нацело и в остатке вышел 0. Следовательно основание системы – делитель числа 180 и этот делитель не превышает 13. Делители: 2,3,4,5,6,9,10,12</a:t>
            </a:r>
          </a:p>
          <a:p>
            <a:pPr marL="0" indent="0">
              <a:spcBef>
                <a:spcPts val="0"/>
              </a:spcBef>
              <a:buNone/>
            </a:pPr>
            <a:endParaRPr lang="en-US" sz="24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endParaRPr lang="en-US" sz="2400" dirty="0" smtClean="0"/>
          </a:p>
          <a:p>
            <a:pPr marL="0" indent="0">
              <a:spcBef>
                <a:spcPts val="0"/>
              </a:spcBef>
              <a:buNone/>
            </a:pPr>
            <a:endParaRPr lang="en-US" sz="24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u="sng" dirty="0" smtClean="0"/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0" y="11334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0" y="12573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851706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00000" y="0"/>
            <a:ext cx="82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" name="Заголовок 1"/>
          <p:cNvSpPr txBox="1">
            <a:spLocks/>
          </p:cNvSpPr>
          <p:nvPr/>
        </p:nvSpPr>
        <p:spPr>
          <a:xfrm>
            <a:off x="899592" y="0"/>
            <a:ext cx="8244408" cy="620688"/>
          </a:xfrm>
          <a:prstGeom prst="rect">
            <a:avLst/>
          </a:prstGeom>
        </p:spPr>
        <p:txBody>
          <a:bodyPr>
            <a:normAutofit fontScale="90000" lnSpcReduction="20000"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b="1" dirty="0" smtClean="0"/>
              <a:t>Задача 3.</a:t>
            </a:r>
            <a:endParaRPr lang="ru-RU" b="1" dirty="0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 rot="16200000">
            <a:off x="-2646548" y="3051212"/>
            <a:ext cx="6264696" cy="9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  <a:scene3d>
              <a:camera prst="orthographicFront"/>
              <a:lightRig rig="threePt" dir="t"/>
            </a:scene3d>
            <a:sp3d extrusionH="95250" contourW="12700">
              <a:bevelT w="63500" h="63500"/>
              <a:extrusionClr>
                <a:srgbClr val="FFC000"/>
              </a:extrusionClr>
              <a:contourClr>
                <a:schemeClr val="tx1">
                  <a:lumMod val="50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6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ИНФОРМАТИКА</a:t>
            </a:r>
          </a:p>
        </p:txBody>
      </p:sp>
      <p:sp>
        <p:nvSpPr>
          <p:cNvPr id="5" name="Подзаголовок 11"/>
          <p:cNvSpPr txBox="1">
            <a:spLocks/>
          </p:cNvSpPr>
          <p:nvPr/>
        </p:nvSpPr>
        <p:spPr>
          <a:xfrm>
            <a:off x="899592" y="6597352"/>
            <a:ext cx="8244408" cy="2606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2014г. Кирсанов Илья Андреевич ©</a:t>
            </a:r>
            <a:endParaRPr kumimoji="0" lang="ru-RU" sz="1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1691680" y="1196752"/>
            <a:ext cx="6085184" cy="4067944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>
            <a:normAutofit fontScale="97500"/>
            <a:scene3d>
              <a:camera prst="orthographicFront"/>
              <a:lightRig rig="threePt" dir="t">
                <a:rot lat="0" lon="0" rev="0"/>
              </a:lightRig>
            </a:scene3d>
            <a:sp3d extrusionH="95250" contourW="12700">
              <a:bevelT w="63500" h="63500"/>
              <a:bevelB w="63500" h="63500"/>
              <a:extrusionClr>
                <a:srgbClr val="002060"/>
              </a:extrusionClr>
              <a:contourClr>
                <a:srgbClr val="002060"/>
              </a:contourClr>
            </a:sp3d>
          </a:bodyPr>
          <a:lstStyle/>
          <a:p>
            <a:pPr lvl="0">
              <a:spcBef>
                <a:spcPct val="0"/>
              </a:spcBef>
            </a:pPr>
            <a:endParaRPr kumimoji="0" lang="ru-RU" sz="6600" b="0" i="0" u="none" strike="noStrike" kern="1200" cap="none" spc="0" normalizeH="0" baseline="0" noProof="0" dirty="0" smtClean="0">
              <a:ln>
                <a:noFill/>
              </a:ln>
              <a:solidFill>
                <a:schemeClr val="accent4">
                  <a:lumMod val="5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Содержимое 8"/>
          <p:cNvSpPr txBox="1">
            <a:spLocks/>
          </p:cNvSpPr>
          <p:nvPr/>
        </p:nvSpPr>
        <p:spPr>
          <a:xfrm>
            <a:off x="914400" y="620688"/>
            <a:ext cx="8229600" cy="6237312"/>
          </a:xfrm>
          <a:prstGeom prst="rect">
            <a:avLst/>
          </a:prstGeom>
          <a:ln>
            <a:noFill/>
          </a:ln>
        </p:spPr>
        <p:txBody>
          <a:bodyPr>
            <a:no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r>
              <a:rPr lang="ru-RU" sz="2400" dirty="0" smtClean="0"/>
              <a:t>Не все делители подойдут. Можно проверить их подстановкой, окажется, что подойдут только 6,9,10,12.</a:t>
            </a:r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r>
              <a:rPr lang="ru-RU" sz="2400" dirty="0" smtClean="0"/>
              <a:t>Ответ 6,9,10,12</a:t>
            </a:r>
            <a:endParaRPr lang="en-US" sz="24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endParaRPr lang="en-US" sz="2400" dirty="0" smtClean="0"/>
          </a:p>
          <a:p>
            <a:pPr marL="0" indent="0">
              <a:spcBef>
                <a:spcPts val="0"/>
              </a:spcBef>
              <a:buNone/>
            </a:pPr>
            <a:endParaRPr lang="en-US" sz="24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u="sng" dirty="0" smtClean="0"/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0" y="11334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0" y="12573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851706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00000" y="0"/>
            <a:ext cx="82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" name="Заголовок 1"/>
          <p:cNvSpPr txBox="1">
            <a:spLocks/>
          </p:cNvSpPr>
          <p:nvPr/>
        </p:nvSpPr>
        <p:spPr>
          <a:xfrm>
            <a:off x="899592" y="0"/>
            <a:ext cx="8244408" cy="620688"/>
          </a:xfrm>
          <a:prstGeom prst="rect">
            <a:avLst/>
          </a:prstGeom>
        </p:spPr>
        <p:txBody>
          <a:bodyPr>
            <a:normAutofit fontScale="90000" lnSpcReduction="20000"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b="1" dirty="0" smtClean="0"/>
              <a:t>Задача 3.</a:t>
            </a:r>
            <a:endParaRPr lang="ru-RU" b="1" dirty="0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 rot="16200000">
            <a:off x="-2646548" y="3051212"/>
            <a:ext cx="6264696" cy="9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  <a:scene3d>
              <a:camera prst="orthographicFront"/>
              <a:lightRig rig="threePt" dir="t"/>
            </a:scene3d>
            <a:sp3d extrusionH="95250" contourW="12700">
              <a:bevelT w="63500" h="63500"/>
              <a:extrusionClr>
                <a:srgbClr val="FFC000"/>
              </a:extrusionClr>
              <a:contourClr>
                <a:schemeClr val="tx1">
                  <a:lumMod val="50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6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ИНФОРМАТИКА</a:t>
            </a:r>
          </a:p>
        </p:txBody>
      </p:sp>
      <p:sp>
        <p:nvSpPr>
          <p:cNvPr id="5" name="Подзаголовок 11"/>
          <p:cNvSpPr txBox="1">
            <a:spLocks/>
          </p:cNvSpPr>
          <p:nvPr/>
        </p:nvSpPr>
        <p:spPr>
          <a:xfrm>
            <a:off x="899592" y="6597352"/>
            <a:ext cx="8244408" cy="2606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2014г. Кирсанов Илья Андреевич ©</a:t>
            </a:r>
            <a:endParaRPr kumimoji="0" lang="ru-RU" sz="1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1691680" y="1196752"/>
            <a:ext cx="6085184" cy="4067944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>
            <a:normAutofit fontScale="97500"/>
            <a:scene3d>
              <a:camera prst="orthographicFront"/>
              <a:lightRig rig="threePt" dir="t">
                <a:rot lat="0" lon="0" rev="0"/>
              </a:lightRig>
            </a:scene3d>
            <a:sp3d extrusionH="95250" contourW="12700">
              <a:bevelT w="63500" h="63500"/>
              <a:bevelB w="63500" h="63500"/>
              <a:extrusionClr>
                <a:srgbClr val="002060"/>
              </a:extrusionClr>
              <a:contourClr>
                <a:srgbClr val="002060"/>
              </a:contourClr>
            </a:sp3d>
          </a:bodyPr>
          <a:lstStyle/>
          <a:p>
            <a:pPr lvl="0">
              <a:spcBef>
                <a:spcPct val="0"/>
              </a:spcBef>
            </a:pPr>
            <a:endParaRPr kumimoji="0" lang="ru-RU" sz="6600" b="0" i="0" u="none" strike="noStrike" kern="1200" cap="none" spc="0" normalizeH="0" baseline="0" noProof="0" dirty="0" smtClean="0">
              <a:ln>
                <a:noFill/>
              </a:ln>
              <a:solidFill>
                <a:schemeClr val="accent4">
                  <a:lumMod val="5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Содержимое 8"/>
          <p:cNvSpPr txBox="1">
            <a:spLocks/>
          </p:cNvSpPr>
          <p:nvPr/>
        </p:nvSpPr>
        <p:spPr>
          <a:xfrm>
            <a:off x="914400" y="620688"/>
            <a:ext cx="8229600" cy="6237312"/>
          </a:xfrm>
          <a:prstGeom prst="rect">
            <a:avLst/>
          </a:prstGeom>
          <a:ln>
            <a:noFill/>
          </a:ln>
        </p:spPr>
        <p:txBody>
          <a:bodyPr>
            <a:no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r>
              <a:rPr lang="ru-RU" sz="2400" dirty="0" smtClean="0"/>
              <a:t>Сколько единиц содержится в двоичной записи результата выражения</a:t>
            </a:r>
            <a:r>
              <a:rPr lang="ru-RU" sz="2400" dirty="0" smtClean="0"/>
              <a:t>: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400" dirty="0" smtClean="0"/>
              <a:t>2</a:t>
            </a:r>
            <a:r>
              <a:rPr lang="ru-RU" sz="2400" baseline="30000" dirty="0" smtClean="0"/>
              <a:t>2014</a:t>
            </a:r>
            <a:r>
              <a:rPr lang="ru-RU" sz="2400" dirty="0" smtClean="0"/>
              <a:t>-2</a:t>
            </a:r>
            <a:r>
              <a:rPr lang="ru-RU" sz="2400" baseline="30000" dirty="0" smtClean="0"/>
              <a:t>512</a:t>
            </a:r>
            <a:endParaRPr lang="ru-RU" sz="2400" baseline="30000" dirty="0" smtClean="0"/>
          </a:p>
          <a:p>
            <a:pPr marL="0" indent="0">
              <a:spcBef>
                <a:spcPts val="0"/>
              </a:spcBef>
              <a:buNone/>
            </a:pPr>
            <a:r>
              <a:rPr lang="ru-RU" sz="2400" dirty="0" smtClean="0"/>
              <a:t>Решение.</a:t>
            </a: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r>
              <a:rPr lang="ru-RU" sz="2400" dirty="0" smtClean="0"/>
              <a:t>2</a:t>
            </a:r>
            <a:r>
              <a:rPr lang="ru-RU" sz="2400" baseline="30000" dirty="0" smtClean="0"/>
              <a:t>2014</a:t>
            </a:r>
            <a:r>
              <a:rPr lang="ru-RU" sz="2400" dirty="0" smtClean="0"/>
              <a:t> в двоичной записи будет иметь вид: 100000……000</a:t>
            </a: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r>
              <a:rPr lang="ru-RU" sz="2400" dirty="0" smtClean="0"/>
              <a:t>2</a:t>
            </a:r>
            <a:r>
              <a:rPr lang="ru-RU" sz="2400" baseline="30000" dirty="0" smtClean="0"/>
              <a:t>512</a:t>
            </a:r>
            <a:r>
              <a:rPr lang="ru-RU" sz="2400" dirty="0" smtClean="0"/>
              <a:t> </a:t>
            </a:r>
            <a:r>
              <a:rPr lang="ru-RU" sz="2400" dirty="0" smtClean="0"/>
              <a:t>в двоичной записи будет иметь вид: </a:t>
            </a:r>
            <a:r>
              <a:rPr lang="ru-RU" sz="2400" dirty="0" smtClean="0"/>
              <a:t>1000……00</a:t>
            </a: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r>
              <a:rPr lang="ru-RU" sz="2400" dirty="0" smtClean="0"/>
              <a:t>Ответ 1502</a:t>
            </a:r>
            <a:endParaRPr lang="en-US" sz="24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endParaRPr lang="en-US" sz="2400" dirty="0" smtClean="0"/>
          </a:p>
          <a:p>
            <a:pPr marL="0" indent="0">
              <a:spcBef>
                <a:spcPts val="0"/>
              </a:spcBef>
              <a:buNone/>
            </a:pPr>
            <a:endParaRPr lang="en-US" sz="24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u="sng" dirty="0" smtClean="0"/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0" y="11334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0" y="12573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3" name="Левая фигурная скобка 12"/>
          <p:cNvSpPr/>
          <p:nvPr/>
        </p:nvSpPr>
        <p:spPr>
          <a:xfrm rot="16200000">
            <a:off x="7286644" y="1643050"/>
            <a:ext cx="214314" cy="1643074"/>
          </a:xfrm>
          <a:prstGeom prst="leftBrace">
            <a:avLst>
              <a:gd name="adj1" fmla="val 82357"/>
              <a:gd name="adj2" fmla="val 51341"/>
            </a:avLst>
          </a:prstGeom>
          <a:ln w="38100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6357950" y="2571744"/>
            <a:ext cx="2143140" cy="35719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</a:rPr>
              <a:t>2014 нулей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15" name="Левая фигурная скобка 14"/>
          <p:cNvSpPr/>
          <p:nvPr/>
        </p:nvSpPr>
        <p:spPr>
          <a:xfrm rot="16200000">
            <a:off x="6965173" y="3036091"/>
            <a:ext cx="214314" cy="1143008"/>
          </a:xfrm>
          <a:prstGeom prst="leftBrace">
            <a:avLst>
              <a:gd name="adj1" fmla="val 82357"/>
              <a:gd name="adj2" fmla="val 51341"/>
            </a:avLst>
          </a:prstGeom>
          <a:ln w="38100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857224" y="5643578"/>
            <a:ext cx="2071702" cy="35719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rtlCol="0" anchor="ctr"/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</a:rPr>
              <a:t>1502 единицы</a:t>
            </a:r>
            <a:endParaRPr lang="ru-RU" sz="2400" b="1" dirty="0">
              <a:solidFill>
                <a:schemeClr val="tx1"/>
              </a:solidFill>
            </a:endParaRPr>
          </a:p>
        </p:txBody>
      </p:sp>
      <p:graphicFrame>
        <p:nvGraphicFramePr>
          <p:cNvPr id="17" name="Таблица 16"/>
          <p:cNvGraphicFramePr>
            <a:graphicFrameLocks noGrp="1"/>
          </p:cNvGraphicFramePr>
          <p:nvPr/>
        </p:nvGraphicFramePr>
        <p:xfrm>
          <a:off x="928662" y="4000504"/>
          <a:ext cx="2786082" cy="1554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86082"/>
              </a:tblGrid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ru-RU" sz="5400" b="1" baseline="-2000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r>
                        <a:rPr lang="ru-RU" sz="2400" b="1" dirty="0" smtClean="0">
                          <a:solidFill>
                            <a:schemeClr val="tx1"/>
                          </a:solidFill>
                        </a:rPr>
                        <a:t>10000…00000…000</a:t>
                      </a:r>
                      <a:endParaRPr lang="ru-RU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ru-RU" sz="2400" b="1" dirty="0" smtClean="0">
                          <a:solidFill>
                            <a:schemeClr val="tx1"/>
                          </a:solidFill>
                        </a:rPr>
                        <a:t>1000…000</a:t>
                      </a:r>
                      <a:endParaRPr lang="ru-RU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ru-RU" sz="2400" b="1" dirty="0" smtClean="0">
                          <a:solidFill>
                            <a:schemeClr val="tx1"/>
                          </a:solidFill>
                        </a:rPr>
                        <a:t>1111…11000…000</a:t>
                      </a:r>
                      <a:endParaRPr lang="ru-RU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8" name="Левая фигурная скобка 17"/>
          <p:cNvSpPr/>
          <p:nvPr/>
        </p:nvSpPr>
        <p:spPr>
          <a:xfrm rot="16200000">
            <a:off x="2964645" y="4964917"/>
            <a:ext cx="214314" cy="1143008"/>
          </a:xfrm>
          <a:prstGeom prst="leftBrace">
            <a:avLst>
              <a:gd name="adj1" fmla="val 82357"/>
              <a:gd name="adj2" fmla="val 51341"/>
            </a:avLst>
          </a:prstGeom>
          <a:ln w="38100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/>
        </p:nvSpPr>
        <p:spPr>
          <a:xfrm>
            <a:off x="6153160" y="3867152"/>
            <a:ext cx="2143140" cy="35719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</a:rPr>
              <a:t>512 нулей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20" name="Левая фигурная скобка 19"/>
          <p:cNvSpPr/>
          <p:nvPr/>
        </p:nvSpPr>
        <p:spPr>
          <a:xfrm rot="16200000">
            <a:off x="1821637" y="4964917"/>
            <a:ext cx="214314" cy="1143008"/>
          </a:xfrm>
          <a:prstGeom prst="leftBrace">
            <a:avLst>
              <a:gd name="adj1" fmla="val 82357"/>
              <a:gd name="adj2" fmla="val 51341"/>
            </a:avLst>
          </a:prstGeom>
          <a:ln w="38100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>
            <a:off x="2714612" y="5643578"/>
            <a:ext cx="1714512" cy="35719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</a:rPr>
              <a:t>512 нулей</a:t>
            </a:r>
            <a:endParaRPr lang="ru-RU" sz="2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851706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00000" y="0"/>
            <a:ext cx="82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" name="Заголовок 1"/>
          <p:cNvSpPr txBox="1">
            <a:spLocks/>
          </p:cNvSpPr>
          <p:nvPr/>
        </p:nvSpPr>
        <p:spPr>
          <a:xfrm>
            <a:off x="899592" y="0"/>
            <a:ext cx="8244408" cy="620688"/>
          </a:xfrm>
          <a:prstGeom prst="rect">
            <a:avLst/>
          </a:prstGeom>
        </p:spPr>
        <p:txBody>
          <a:bodyPr>
            <a:normAutofit fontScale="90000" lnSpcReduction="20000"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b="1" dirty="0" smtClean="0"/>
              <a:t>Вопросы.</a:t>
            </a:r>
            <a:endParaRPr lang="ru-RU" b="1" dirty="0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 rot="16200000">
            <a:off x="-2646548" y="3051212"/>
            <a:ext cx="6264696" cy="9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  <a:scene3d>
              <a:camera prst="orthographicFront"/>
              <a:lightRig rig="threePt" dir="t"/>
            </a:scene3d>
            <a:sp3d extrusionH="95250" contourW="12700">
              <a:bevelT w="63500" h="63500"/>
              <a:extrusionClr>
                <a:srgbClr val="FFC000"/>
              </a:extrusionClr>
              <a:contourClr>
                <a:schemeClr val="tx1">
                  <a:lumMod val="50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6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ИНФОРМАТИКА</a:t>
            </a:r>
          </a:p>
        </p:txBody>
      </p:sp>
      <p:sp>
        <p:nvSpPr>
          <p:cNvPr id="5" name="Подзаголовок 11"/>
          <p:cNvSpPr txBox="1">
            <a:spLocks/>
          </p:cNvSpPr>
          <p:nvPr/>
        </p:nvSpPr>
        <p:spPr>
          <a:xfrm>
            <a:off x="899592" y="6597352"/>
            <a:ext cx="8244408" cy="2606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2014г. Кирсанов Илья Андреевич ©</a:t>
            </a:r>
            <a:endParaRPr kumimoji="0" lang="ru-RU" sz="1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1691680" y="1196752"/>
            <a:ext cx="6085184" cy="4067944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>
            <a:normAutofit fontScale="97500"/>
            <a:scene3d>
              <a:camera prst="orthographicFront"/>
              <a:lightRig rig="threePt" dir="t">
                <a:rot lat="0" lon="0" rev="0"/>
              </a:lightRig>
            </a:scene3d>
            <a:sp3d extrusionH="95250" contourW="12700">
              <a:bevelT w="63500" h="63500"/>
              <a:bevelB w="63500" h="63500"/>
              <a:extrusionClr>
                <a:srgbClr val="002060"/>
              </a:extrusionClr>
              <a:contourClr>
                <a:srgbClr val="002060"/>
              </a:contourClr>
            </a:sp3d>
          </a:bodyPr>
          <a:lstStyle/>
          <a:p>
            <a:pPr lvl="0">
              <a:spcBef>
                <a:spcPct val="0"/>
              </a:spcBef>
            </a:pPr>
            <a:endParaRPr kumimoji="0" lang="ru-RU" sz="6600" b="0" i="0" u="none" strike="noStrike" kern="1200" cap="none" spc="0" normalizeH="0" baseline="0" noProof="0" dirty="0" smtClean="0">
              <a:ln>
                <a:noFill/>
              </a:ln>
              <a:solidFill>
                <a:schemeClr val="accent4">
                  <a:lumMod val="5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Содержимое 8"/>
          <p:cNvSpPr txBox="1">
            <a:spLocks/>
          </p:cNvSpPr>
          <p:nvPr/>
        </p:nvSpPr>
        <p:spPr>
          <a:xfrm>
            <a:off x="914400" y="620688"/>
            <a:ext cx="8229600" cy="6237312"/>
          </a:xfrm>
          <a:prstGeom prst="rect">
            <a:avLst/>
          </a:prstGeom>
          <a:ln>
            <a:noFill/>
          </a:ln>
        </p:spPr>
        <p:txBody>
          <a:bodyPr>
            <a:no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>
              <a:spcBef>
                <a:spcPts val="0"/>
              </a:spcBef>
              <a:buNone/>
            </a:pPr>
            <a:r>
              <a:rPr lang="ru-RU" sz="2400" dirty="0" smtClean="0"/>
              <a:t>Запись числа 23 в некоторой системе счисления выглядит так:</a:t>
            </a:r>
            <a:r>
              <a:rPr lang="en-US" sz="2400" dirty="0" smtClean="0"/>
              <a:t>212</a:t>
            </a:r>
            <a:r>
              <a:rPr lang="en-US" sz="2400" baseline="-25000" dirty="0" smtClean="0"/>
              <a:t>q</a:t>
            </a:r>
            <a:r>
              <a:rPr lang="ru-RU" sz="2400" dirty="0" smtClean="0"/>
              <a:t> Найдите основание системы счисления </a:t>
            </a:r>
            <a:r>
              <a:rPr lang="ru-RU" sz="2400" dirty="0" err="1" smtClean="0"/>
              <a:t>q</a:t>
            </a:r>
            <a:r>
              <a:rPr lang="ru-RU" sz="2400" dirty="0" smtClean="0"/>
              <a:t>.</a:t>
            </a:r>
            <a:endParaRPr lang="en-US" sz="2400" dirty="0" smtClean="0"/>
          </a:p>
          <a:p>
            <a:pPr marL="0" indent="0">
              <a:spcBef>
                <a:spcPts val="0"/>
              </a:spcBef>
              <a:buNone/>
            </a:pPr>
            <a:endParaRPr lang="en-US" sz="2400" dirty="0" smtClean="0"/>
          </a:p>
          <a:p>
            <a:pPr marL="0" indent="0">
              <a:spcBef>
                <a:spcPts val="0"/>
              </a:spcBef>
              <a:buNone/>
            </a:pPr>
            <a:endParaRPr lang="en-US" sz="2400" dirty="0" smtClean="0"/>
          </a:p>
          <a:p>
            <a:pPr marL="0" indent="0">
              <a:spcBef>
                <a:spcPts val="0"/>
              </a:spcBef>
              <a:buNone/>
            </a:pPr>
            <a:endParaRPr lang="en-US" sz="2400" dirty="0" smtClean="0"/>
          </a:p>
          <a:p>
            <a:pPr marL="0" indent="0">
              <a:spcBef>
                <a:spcPts val="0"/>
              </a:spcBef>
              <a:buNone/>
            </a:pPr>
            <a:endParaRPr lang="en-US" sz="2400" dirty="0" smtClean="0"/>
          </a:p>
          <a:p>
            <a:pPr marL="0" indent="0">
              <a:spcBef>
                <a:spcPts val="0"/>
              </a:spcBef>
              <a:buNone/>
            </a:pPr>
            <a:endParaRPr lang="en-US" sz="2400" dirty="0" smtClean="0"/>
          </a:p>
          <a:p>
            <a:pPr marL="0" indent="0">
              <a:spcBef>
                <a:spcPts val="0"/>
              </a:spcBef>
              <a:buNone/>
            </a:pPr>
            <a:endParaRPr lang="en-US" sz="2400" dirty="0" smtClean="0"/>
          </a:p>
          <a:p>
            <a:pPr marL="0" indent="0">
              <a:spcBef>
                <a:spcPts val="0"/>
              </a:spcBef>
              <a:buNone/>
            </a:pPr>
            <a:endParaRPr lang="en-US" sz="2400" dirty="0" smtClean="0"/>
          </a:p>
          <a:p>
            <a:pPr marL="0" indent="0">
              <a:spcBef>
                <a:spcPts val="0"/>
              </a:spcBef>
              <a:buNone/>
            </a:pPr>
            <a:endParaRPr lang="en-US" sz="2400" dirty="0" smtClean="0"/>
          </a:p>
          <a:p>
            <a:pPr marL="0" indent="0">
              <a:spcBef>
                <a:spcPts val="0"/>
              </a:spcBef>
              <a:buNone/>
            </a:pPr>
            <a:endParaRPr lang="en-US" sz="2400" dirty="0" smtClean="0"/>
          </a:p>
          <a:p>
            <a:pPr marL="0" indent="0">
              <a:spcBef>
                <a:spcPts val="0"/>
              </a:spcBef>
              <a:buNone/>
            </a:pPr>
            <a:endParaRPr lang="en-US" sz="2400" dirty="0" smtClean="0"/>
          </a:p>
          <a:p>
            <a:pPr marL="0" indent="0">
              <a:spcBef>
                <a:spcPts val="0"/>
              </a:spcBef>
              <a:buNone/>
            </a:pPr>
            <a:endParaRPr lang="en-US" sz="2400" dirty="0" smtClean="0"/>
          </a:p>
          <a:p>
            <a:pPr marL="0" indent="0">
              <a:spcBef>
                <a:spcPts val="0"/>
              </a:spcBef>
              <a:buNone/>
            </a:pPr>
            <a:endParaRPr lang="en-US" sz="2400" dirty="0" smtClean="0"/>
          </a:p>
          <a:p>
            <a:pPr marL="0" indent="0">
              <a:spcBef>
                <a:spcPts val="0"/>
              </a:spcBef>
              <a:buNone/>
            </a:pPr>
            <a:endParaRPr lang="en-US" sz="2400" dirty="0" smtClean="0"/>
          </a:p>
          <a:p>
            <a:pPr marL="0" indent="0">
              <a:spcBef>
                <a:spcPts val="0"/>
              </a:spcBef>
              <a:buNone/>
            </a:pPr>
            <a:r>
              <a:rPr lang="ru-RU" sz="2400" dirty="0" smtClean="0"/>
              <a:t>Ответ  3</a:t>
            </a:r>
            <a:endParaRPr lang="en-US" sz="2400" dirty="0" smtClean="0"/>
          </a:p>
          <a:p>
            <a:pPr marL="0" indent="0">
              <a:spcBef>
                <a:spcPts val="0"/>
              </a:spcBef>
              <a:buNone/>
            </a:pPr>
            <a:endParaRPr lang="en-US" sz="2400" dirty="0" smtClean="0"/>
          </a:p>
          <a:p>
            <a:pPr marL="0" indent="0">
              <a:spcBef>
                <a:spcPts val="0"/>
              </a:spcBef>
              <a:buNone/>
            </a:pPr>
            <a:endParaRPr lang="en-US" sz="2400" dirty="0" smtClean="0"/>
          </a:p>
          <a:p>
            <a:pPr marL="0" indent="0">
              <a:spcBef>
                <a:spcPts val="0"/>
              </a:spcBef>
              <a:buNone/>
            </a:pPr>
            <a:endParaRPr lang="en-US" sz="24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baseline="300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baseline="300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/>
          </a:p>
        </p:txBody>
      </p:sp>
    </p:spTree>
    <p:extLst>
      <p:ext uri="{BB962C8B-B14F-4D97-AF65-F5344CB8AC3E}">
        <p14:creationId xmlns="" xmlns:p14="http://schemas.microsoft.com/office/powerpoint/2010/main" val="18517063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1021</TotalTime>
  <Words>807</Words>
  <Application>Microsoft Office PowerPoint</Application>
  <PresentationFormat>Экран (4:3)</PresentationFormat>
  <Paragraphs>452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Лиза</dc:creator>
  <cp:lastModifiedBy>Liza</cp:lastModifiedBy>
  <cp:revision>128</cp:revision>
  <dcterms:created xsi:type="dcterms:W3CDTF">2014-07-01T15:32:46Z</dcterms:created>
  <dcterms:modified xsi:type="dcterms:W3CDTF">2014-08-06T08:16:36Z</dcterms:modified>
</cp:coreProperties>
</file>