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1E2A3-BE0D-499C-992F-B0087B0B78B3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BBFC9-597C-438B-BB84-DDE8228B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6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899592" y="6597352"/>
            <a:ext cx="8244408" cy="260648"/>
          </a:xfrm>
        </p:spPr>
        <p:txBody>
          <a:bodyPr>
            <a:normAutofit/>
          </a:bodyPr>
          <a:lstStyle/>
          <a:p>
            <a:r>
              <a:rPr lang="ru-RU" sz="10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2014г. Кирсанов Илья Андреевич ©</a:t>
            </a:r>
            <a:endParaRPr lang="ru-RU" sz="1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3717032"/>
            <a:ext cx="5544616" cy="15476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ru-RU" sz="3600" dirty="0" smtClean="0"/>
              <a:t>Подсчёт количества путей в графе</a:t>
            </a:r>
            <a:r>
              <a:rPr lang="ru-RU" sz="4000" dirty="0" smtClean="0"/>
              <a:t>.</a:t>
            </a: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7236296" y="3717032"/>
            <a:ext cx="1274440" cy="1296144"/>
          </a:xfrm>
          <a:prstGeom prst="cloudCallout">
            <a:avLst>
              <a:gd name="adj1" fmla="val -307980"/>
              <a:gd name="adj2" fmla="val 32503"/>
            </a:avLst>
          </a:prstGeom>
          <a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</a:rPr>
              <a:t>В9</a:t>
            </a:r>
            <a:endParaRPr lang="ru-RU" sz="4400" b="1" dirty="0">
              <a:solidFill>
                <a:srgbClr val="FFC000"/>
              </a:solidFill>
            </a:endParaRPr>
          </a:p>
        </p:txBody>
      </p:sp>
      <p:sp>
        <p:nvSpPr>
          <p:cNvPr id="9" name="Круглая лента лицом вверх 8"/>
          <p:cNvSpPr/>
          <p:nvPr/>
        </p:nvSpPr>
        <p:spPr>
          <a:xfrm>
            <a:off x="1043608" y="620688"/>
            <a:ext cx="7920880" cy="1656184"/>
          </a:xfrm>
          <a:prstGeom prst="ellipseRibbon2">
            <a:avLst>
              <a:gd name="adj1" fmla="val 46515"/>
              <a:gd name="adj2" fmla="val 100000"/>
              <a:gd name="adj3" fmla="val 34111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5" y="1224136"/>
            <a:ext cx="5544615" cy="7647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871131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Разбор задач ЕГЭ</a:t>
            </a:r>
            <a:endParaRPr lang="ru-RU" sz="5400" b="1" cap="none" spc="0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17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На рисунке — схема дорог, связывающих города А, Б, В, Г, Д, Е, Ж, З, И, К. По каждой дороге можно двигаться только в одном направлении, указанном стрелкой. Сколько существует различных путей из города А в город Ж?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6" name="Овал 25"/>
          <p:cNvSpPr/>
          <p:nvPr/>
        </p:nvSpPr>
        <p:spPr>
          <a:xfrm>
            <a:off x="1000100" y="378619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A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000232" y="3214686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214546" y="414338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2143108" y="5286388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785918" y="6215082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286248" y="3143248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4071934" y="414338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Ж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857620" y="5143512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5072066" y="6143644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000760" y="450057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37" name="Прямая со стрелкой 36"/>
          <p:cNvCxnSpPr>
            <a:stCxn id="26" idx="7"/>
            <a:endCxn id="27" idx="2"/>
          </p:cNvCxnSpPr>
          <p:nvPr/>
        </p:nvCxnSpPr>
        <p:spPr>
          <a:xfrm rot="5400000" flipH="1" flipV="1">
            <a:off x="1429997" y="3268265"/>
            <a:ext cx="445218" cy="695251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6" idx="6"/>
            <a:endCxn id="28" idx="2"/>
          </p:cNvCxnSpPr>
          <p:nvPr/>
        </p:nvCxnSpPr>
        <p:spPr>
          <a:xfrm>
            <a:off x="1357290" y="3964785"/>
            <a:ext cx="857256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26" idx="5"/>
            <a:endCxn id="29" idx="1"/>
          </p:cNvCxnSpPr>
          <p:nvPr/>
        </p:nvCxnSpPr>
        <p:spPr>
          <a:xfrm rot="16200000" flipH="1">
            <a:off x="1126386" y="4269666"/>
            <a:ext cx="1247626" cy="89043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6" idx="4"/>
            <a:endCxn id="30" idx="1"/>
          </p:cNvCxnSpPr>
          <p:nvPr/>
        </p:nvCxnSpPr>
        <p:spPr>
          <a:xfrm rot="16200000" flipH="1">
            <a:off x="446456" y="4875619"/>
            <a:ext cx="2124011" cy="659532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27" idx="6"/>
            <a:endCxn id="31" idx="2"/>
          </p:cNvCxnSpPr>
          <p:nvPr/>
        </p:nvCxnSpPr>
        <p:spPr>
          <a:xfrm flipV="1">
            <a:off x="2357422" y="3321843"/>
            <a:ext cx="1928826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27" idx="5"/>
            <a:endCxn id="32" idx="1"/>
          </p:cNvCxnSpPr>
          <p:nvPr/>
        </p:nvCxnSpPr>
        <p:spPr>
          <a:xfrm rot="16200000" flipH="1">
            <a:off x="2876617" y="2948063"/>
            <a:ext cx="676122" cy="181913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27" idx="4"/>
            <a:endCxn id="28" idx="0"/>
          </p:cNvCxnSpPr>
          <p:nvPr/>
        </p:nvCxnSpPr>
        <p:spPr>
          <a:xfrm rot="16200000" flipH="1">
            <a:off x="2000232" y="3750471"/>
            <a:ext cx="571504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29" idx="0"/>
            <a:endCxn id="28" idx="4"/>
          </p:cNvCxnSpPr>
          <p:nvPr/>
        </p:nvCxnSpPr>
        <p:spPr>
          <a:xfrm rot="5400000" flipH="1" flipV="1">
            <a:off x="1964513" y="4857760"/>
            <a:ext cx="785818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29" idx="6"/>
            <a:endCxn id="33" idx="2"/>
          </p:cNvCxnSpPr>
          <p:nvPr/>
        </p:nvCxnSpPr>
        <p:spPr>
          <a:xfrm flipV="1">
            <a:off x="2500298" y="5322107"/>
            <a:ext cx="1357322" cy="14287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29" idx="4"/>
            <a:endCxn id="30" idx="0"/>
          </p:cNvCxnSpPr>
          <p:nvPr/>
        </p:nvCxnSpPr>
        <p:spPr>
          <a:xfrm rot="5400000">
            <a:off x="1857356" y="5750735"/>
            <a:ext cx="571504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30" idx="6"/>
            <a:endCxn id="33" idx="3"/>
          </p:cNvCxnSpPr>
          <p:nvPr/>
        </p:nvCxnSpPr>
        <p:spPr>
          <a:xfrm flipV="1">
            <a:off x="2143108" y="5448393"/>
            <a:ext cx="1766821" cy="94528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0" idx="6"/>
            <a:endCxn id="34" idx="2"/>
          </p:cNvCxnSpPr>
          <p:nvPr/>
        </p:nvCxnSpPr>
        <p:spPr>
          <a:xfrm flipV="1">
            <a:off x="2143108" y="6322239"/>
            <a:ext cx="2928958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33" idx="6"/>
            <a:endCxn id="35" idx="3"/>
          </p:cNvCxnSpPr>
          <p:nvPr/>
        </p:nvCxnSpPr>
        <p:spPr>
          <a:xfrm flipV="1">
            <a:off x="4214810" y="4805451"/>
            <a:ext cx="1838259" cy="51665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33" idx="0"/>
            <a:endCxn id="32" idx="4"/>
          </p:cNvCxnSpPr>
          <p:nvPr/>
        </p:nvCxnSpPr>
        <p:spPr>
          <a:xfrm rot="5400000" flipH="1" flipV="1">
            <a:off x="3821901" y="4714884"/>
            <a:ext cx="642942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33" idx="5"/>
            <a:endCxn id="34" idx="1"/>
          </p:cNvCxnSpPr>
          <p:nvPr/>
        </p:nvCxnSpPr>
        <p:spPr>
          <a:xfrm rot="16200000" flipH="1">
            <a:off x="4269658" y="5341236"/>
            <a:ext cx="747560" cy="96187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35" idx="1"/>
            <a:endCxn id="31" idx="5"/>
          </p:cNvCxnSpPr>
          <p:nvPr/>
        </p:nvCxnSpPr>
        <p:spPr>
          <a:xfrm rot="16200000" flipV="1">
            <a:off x="4769724" y="3269534"/>
            <a:ext cx="1104750" cy="146194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35" idx="2"/>
            <a:endCxn id="32" idx="6"/>
          </p:cNvCxnSpPr>
          <p:nvPr/>
        </p:nvCxnSpPr>
        <p:spPr>
          <a:xfrm rot="10800000">
            <a:off x="4429124" y="4321975"/>
            <a:ext cx="1571636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31" idx="4"/>
            <a:endCxn id="32" idx="0"/>
          </p:cNvCxnSpPr>
          <p:nvPr/>
        </p:nvCxnSpPr>
        <p:spPr>
          <a:xfrm rot="5400000">
            <a:off x="4036215" y="3714752"/>
            <a:ext cx="642942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34" idx="7"/>
            <a:endCxn id="35" idx="4"/>
          </p:cNvCxnSpPr>
          <p:nvPr/>
        </p:nvCxnSpPr>
        <p:spPr>
          <a:xfrm rot="5400000" flipH="1" flipV="1">
            <a:off x="5109055" y="5125653"/>
            <a:ext cx="1338193" cy="80240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28" idx="6"/>
            <a:endCxn id="32" idx="2"/>
          </p:cNvCxnSpPr>
          <p:nvPr/>
        </p:nvCxnSpPr>
        <p:spPr>
          <a:xfrm>
            <a:off x="2571736" y="4321975"/>
            <a:ext cx="1500198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Задача 1.</a:t>
            </a:r>
            <a:endParaRPr lang="ru-RU" b="1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17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Задача простая, чтобы не запутаться, надо разобрать граф по узлам: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Ответ 24.</a:t>
            </a:r>
          </a:p>
          <a:p>
            <a:pPr marL="0" indent="0">
              <a:buNone/>
            </a:pPr>
            <a:endParaRPr lang="ru-RU" sz="2400" dirty="0" smtClean="0"/>
          </a:p>
        </p:txBody>
      </p:sp>
      <p:graphicFrame>
        <p:nvGraphicFramePr>
          <p:cNvPr id="78" name="Таблица 77"/>
          <p:cNvGraphicFramePr>
            <a:graphicFrameLocks noGrp="1"/>
          </p:cNvGraphicFramePr>
          <p:nvPr/>
        </p:nvGraphicFramePr>
        <p:xfrm>
          <a:off x="1000100" y="1500174"/>
          <a:ext cx="785818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545"/>
                <a:gridCol w="1964545"/>
                <a:gridCol w="1964545"/>
                <a:gridCol w="1964545"/>
              </a:tblGrid>
              <a:tr h="385765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АБЕЖ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АБЖ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АБВЖ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АВЖ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АГВЖ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АГДЗЖ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АГДЗИКЖ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АГДЗИКЕЖ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АГДЗКЖ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АГДЗКЕЖ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АГДИКЖ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АГДИКЕЖ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АГЗЖ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АГЗИКЖ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АГЗИКЕЖ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АГЗКЖ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АГЗКЕЖ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АДЗЖ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АДЗИКЖ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АДЗИКЕЖ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АДЗКЖ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АДЗКЕЖ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АДИКЖ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АДИКЕЖ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00000" y="0"/>
            <a:ext cx="82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99592" y="0"/>
            <a:ext cx="8244408" cy="620688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Вопросы.</a:t>
            </a:r>
            <a:endParaRPr lang="ru-RU" b="1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 rot="16200000">
            <a:off x="-2646548" y="3051212"/>
            <a:ext cx="6264696" cy="9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  <a:scene3d>
              <a:camera prst="orthographicFront"/>
              <a:lightRig rig="threePt" dir="t"/>
            </a:scene3d>
            <a:sp3d extrusionH="95250" contourW="12700">
              <a:bevelT w="63500" h="63500"/>
              <a:extrusionClr>
                <a:srgbClr val="FFC000"/>
              </a:extrusionClr>
              <a:contourClr>
                <a:schemeClr val="tx1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ИНФОРМАТИКА</a:t>
            </a:r>
          </a:p>
        </p:txBody>
      </p:sp>
      <p:sp>
        <p:nvSpPr>
          <p:cNvPr id="17" name="Подзаголовок 11"/>
          <p:cNvSpPr txBox="1">
            <a:spLocks/>
          </p:cNvSpPr>
          <p:nvPr/>
        </p:nvSpPr>
        <p:spPr>
          <a:xfrm>
            <a:off x="899592" y="6597352"/>
            <a:ext cx="8244408" cy="260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2014г. Кирсанов Илья Андреевич ©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691680" y="1196752"/>
            <a:ext cx="6085184" cy="4067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threePt" dir="t">
                <a:rot lat="0" lon="0" rev="0"/>
              </a:lightRig>
            </a:scene3d>
            <a:sp3d extrusionH="95250" contourW="12700">
              <a:bevelT w="63500" h="63500"/>
              <a:bevelB w="63500" h="63500"/>
              <a:extrusionClr>
                <a:srgbClr val="002060"/>
              </a:extrusionClr>
              <a:contourClr>
                <a:srgbClr val="002060"/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ru-RU" sz="6600" b="0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Содержимое 8"/>
          <p:cNvSpPr txBox="1">
            <a:spLocks/>
          </p:cNvSpPr>
          <p:nvPr/>
        </p:nvSpPr>
        <p:spPr>
          <a:xfrm>
            <a:off x="914400" y="620688"/>
            <a:ext cx="8229600" cy="6237312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качестве тренировки предлагается выписать все возможные пути из А в К:</a:t>
            </a:r>
          </a:p>
          <a:p>
            <a:pPr marL="0" indent="0">
              <a:buNone/>
            </a:pPr>
            <a:r>
              <a:rPr lang="ru-RU" sz="2400" b="1" dirty="0" smtClean="0"/>
              <a:t>Ответ </a:t>
            </a:r>
            <a:r>
              <a:rPr lang="ru-RU" sz="2400" b="1" dirty="0" smtClean="0"/>
              <a:t>17</a:t>
            </a:r>
            <a:r>
              <a:rPr lang="ru-RU" sz="2400" b="1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Сколько путей будет если направление стрелки ГЗ поменять?</a:t>
            </a:r>
          </a:p>
          <a:p>
            <a:pPr marL="0" indent="0">
              <a:buNone/>
            </a:pPr>
            <a:r>
              <a:rPr lang="ru-RU" sz="2400" b="1" dirty="0" smtClean="0"/>
              <a:t>Ответ бесконечно много, потому что появится цикл ЗГД, по которому мы можем проходить сколько угодно раз.</a:t>
            </a:r>
            <a:endParaRPr lang="ru-RU" sz="2400" b="1" dirty="0"/>
          </a:p>
        </p:txBody>
      </p:sp>
      <p:sp>
        <p:nvSpPr>
          <p:cNvPr id="116" name="Овал 115"/>
          <p:cNvSpPr/>
          <p:nvPr/>
        </p:nvSpPr>
        <p:spPr>
          <a:xfrm>
            <a:off x="1000100" y="378619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A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2000232" y="3214686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2214546" y="414338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2143108" y="5286388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Г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1785918" y="6215082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4286248" y="3143248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4071934" y="414338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Ж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3857620" y="5143512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000760" y="4500570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</a:t>
            </a: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125" name="Прямая со стрелкой 124"/>
          <p:cNvCxnSpPr>
            <a:stCxn id="116" idx="7"/>
            <a:endCxn id="117" idx="2"/>
          </p:cNvCxnSpPr>
          <p:nvPr/>
        </p:nvCxnSpPr>
        <p:spPr>
          <a:xfrm rot="5400000" flipH="1" flipV="1">
            <a:off x="1429997" y="3268265"/>
            <a:ext cx="445218" cy="695251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>
            <a:stCxn id="116" idx="6"/>
            <a:endCxn id="118" idx="2"/>
          </p:cNvCxnSpPr>
          <p:nvPr/>
        </p:nvCxnSpPr>
        <p:spPr>
          <a:xfrm>
            <a:off x="1357290" y="3964785"/>
            <a:ext cx="857256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stCxn id="116" idx="5"/>
            <a:endCxn id="119" idx="1"/>
          </p:cNvCxnSpPr>
          <p:nvPr/>
        </p:nvCxnSpPr>
        <p:spPr>
          <a:xfrm rot="16200000" flipH="1">
            <a:off x="1126386" y="4269666"/>
            <a:ext cx="1247626" cy="89043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>
            <a:stCxn id="116" idx="4"/>
            <a:endCxn id="120" idx="1"/>
          </p:cNvCxnSpPr>
          <p:nvPr/>
        </p:nvCxnSpPr>
        <p:spPr>
          <a:xfrm rot="16200000" flipH="1">
            <a:off x="446456" y="4875619"/>
            <a:ext cx="2124011" cy="659532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>
            <a:stCxn id="117" idx="6"/>
            <a:endCxn id="121" idx="2"/>
          </p:cNvCxnSpPr>
          <p:nvPr/>
        </p:nvCxnSpPr>
        <p:spPr>
          <a:xfrm flipV="1">
            <a:off x="2357422" y="3321843"/>
            <a:ext cx="1928826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>
            <a:stCxn id="117" idx="5"/>
            <a:endCxn id="122" idx="1"/>
          </p:cNvCxnSpPr>
          <p:nvPr/>
        </p:nvCxnSpPr>
        <p:spPr>
          <a:xfrm rot="16200000" flipH="1">
            <a:off x="2876617" y="2948063"/>
            <a:ext cx="676122" cy="181913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>
            <a:stCxn id="117" idx="4"/>
            <a:endCxn id="118" idx="0"/>
          </p:cNvCxnSpPr>
          <p:nvPr/>
        </p:nvCxnSpPr>
        <p:spPr>
          <a:xfrm rot="16200000" flipH="1">
            <a:off x="2000232" y="3750471"/>
            <a:ext cx="571504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>
            <a:stCxn id="119" idx="0"/>
            <a:endCxn id="118" idx="4"/>
          </p:cNvCxnSpPr>
          <p:nvPr/>
        </p:nvCxnSpPr>
        <p:spPr>
          <a:xfrm rot="5400000" flipH="1" flipV="1">
            <a:off x="1964513" y="4857760"/>
            <a:ext cx="785818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>
            <a:stCxn id="119" idx="6"/>
            <a:endCxn id="123" idx="2"/>
          </p:cNvCxnSpPr>
          <p:nvPr/>
        </p:nvCxnSpPr>
        <p:spPr>
          <a:xfrm flipV="1">
            <a:off x="2500298" y="5322107"/>
            <a:ext cx="1357322" cy="14287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>
            <a:stCxn id="119" idx="4"/>
            <a:endCxn id="120" idx="0"/>
          </p:cNvCxnSpPr>
          <p:nvPr/>
        </p:nvCxnSpPr>
        <p:spPr>
          <a:xfrm rot="5400000">
            <a:off x="1857356" y="5750735"/>
            <a:ext cx="571504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stCxn id="120" idx="6"/>
            <a:endCxn id="123" idx="3"/>
          </p:cNvCxnSpPr>
          <p:nvPr/>
        </p:nvCxnSpPr>
        <p:spPr>
          <a:xfrm flipV="1">
            <a:off x="2143108" y="5448393"/>
            <a:ext cx="1766821" cy="94528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>
            <a:stCxn id="120" idx="6"/>
            <a:endCxn id="145" idx="2"/>
          </p:cNvCxnSpPr>
          <p:nvPr/>
        </p:nvCxnSpPr>
        <p:spPr>
          <a:xfrm flipV="1">
            <a:off x="2143108" y="6322239"/>
            <a:ext cx="2928958" cy="7143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>
            <a:stCxn id="123" idx="6"/>
            <a:endCxn id="124" idx="3"/>
          </p:cNvCxnSpPr>
          <p:nvPr/>
        </p:nvCxnSpPr>
        <p:spPr>
          <a:xfrm flipV="1">
            <a:off x="4214810" y="4805451"/>
            <a:ext cx="1838259" cy="516656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>
            <a:stCxn id="123" idx="0"/>
            <a:endCxn id="122" idx="4"/>
          </p:cNvCxnSpPr>
          <p:nvPr/>
        </p:nvCxnSpPr>
        <p:spPr>
          <a:xfrm rot="5400000" flipH="1" flipV="1">
            <a:off x="3821901" y="4714884"/>
            <a:ext cx="642942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stCxn id="123" idx="5"/>
            <a:endCxn id="145" idx="1"/>
          </p:cNvCxnSpPr>
          <p:nvPr/>
        </p:nvCxnSpPr>
        <p:spPr>
          <a:xfrm rot="16200000" flipH="1">
            <a:off x="4269658" y="5341236"/>
            <a:ext cx="747560" cy="96187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stCxn id="121" idx="5"/>
            <a:endCxn id="124" idx="1"/>
          </p:cNvCxnSpPr>
          <p:nvPr/>
        </p:nvCxnSpPr>
        <p:spPr>
          <a:xfrm rot="16200000" flipH="1">
            <a:off x="4769724" y="3269534"/>
            <a:ext cx="1104750" cy="146194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>
            <a:stCxn id="122" idx="6"/>
            <a:endCxn id="124" idx="2"/>
          </p:cNvCxnSpPr>
          <p:nvPr/>
        </p:nvCxnSpPr>
        <p:spPr>
          <a:xfrm>
            <a:off x="4429124" y="4321975"/>
            <a:ext cx="1571636" cy="357190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stCxn id="121" idx="4"/>
            <a:endCxn id="122" idx="0"/>
          </p:cNvCxnSpPr>
          <p:nvPr/>
        </p:nvCxnSpPr>
        <p:spPr>
          <a:xfrm rot="5400000">
            <a:off x="4036215" y="3714752"/>
            <a:ext cx="642942" cy="214314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stCxn id="145" idx="7"/>
            <a:endCxn id="124" idx="4"/>
          </p:cNvCxnSpPr>
          <p:nvPr/>
        </p:nvCxnSpPr>
        <p:spPr>
          <a:xfrm rot="5400000" flipH="1" flipV="1">
            <a:off x="5109055" y="5125653"/>
            <a:ext cx="1338193" cy="80240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stCxn id="118" idx="6"/>
            <a:endCxn id="122" idx="2"/>
          </p:cNvCxnSpPr>
          <p:nvPr/>
        </p:nvCxnSpPr>
        <p:spPr>
          <a:xfrm>
            <a:off x="2571736" y="4321975"/>
            <a:ext cx="1500198" cy="1588"/>
          </a:xfrm>
          <a:prstGeom prst="straightConnector1">
            <a:avLst/>
          </a:prstGeom>
          <a:ln w="63500" cmpd="sng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Овал 144"/>
          <p:cNvSpPr/>
          <p:nvPr/>
        </p:nvSpPr>
        <p:spPr>
          <a:xfrm>
            <a:off x="5072066" y="6143644"/>
            <a:ext cx="357190" cy="35719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202</Words>
  <Application>Microsoft Office PowerPoint</Application>
  <PresentationFormat>Экран (4:3)</PresentationFormat>
  <Paragraphs>76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Лиза</cp:lastModifiedBy>
  <cp:revision>12</cp:revision>
  <dcterms:created xsi:type="dcterms:W3CDTF">2014-06-30T19:06:31Z</dcterms:created>
  <dcterms:modified xsi:type="dcterms:W3CDTF">2014-07-01T14:54:41Z</dcterms:modified>
</cp:coreProperties>
</file>