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8"/>
  </p:handoutMasterIdLst>
  <p:sldIdLst>
    <p:sldId id="311" r:id="rId2"/>
    <p:sldId id="286" r:id="rId3"/>
    <p:sldId id="257" r:id="rId4"/>
    <p:sldId id="274" r:id="rId5"/>
    <p:sldId id="275" r:id="rId6"/>
    <p:sldId id="292" r:id="rId7"/>
    <p:sldId id="276" r:id="rId8"/>
    <p:sldId id="283" r:id="rId9"/>
    <p:sldId id="279" r:id="rId10"/>
    <p:sldId id="278" r:id="rId11"/>
    <p:sldId id="280" r:id="rId12"/>
    <p:sldId id="288" r:id="rId13"/>
    <p:sldId id="309" r:id="rId14"/>
    <p:sldId id="281" r:id="rId15"/>
    <p:sldId id="310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E840"/>
    <a:srgbClr val="E862CE"/>
    <a:srgbClr val="FFAA01"/>
    <a:srgbClr val="FCF600"/>
    <a:srgbClr val="FFD685"/>
    <a:srgbClr val="FEFCBC"/>
    <a:srgbClr val="CCECFF"/>
    <a:srgbClr val="9933FF"/>
    <a:srgbClr val="3366FF"/>
    <a:srgbClr val="1E7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43" autoAdjust="0"/>
  </p:normalViewPr>
  <p:slideViewPr>
    <p:cSldViewPr>
      <p:cViewPr varScale="1">
        <p:scale>
          <a:sx n="95" d="100"/>
          <a:sy n="95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9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D5306-7DB9-4E32-9009-9C0C920A37D5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8DD0-29E0-4FCD-B8F1-AEDEF0322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5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93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115E-C16F-4D39-9F90-579594888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346F-13BA-4D95-85EE-B5349930A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84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9E2-A37E-455D-BE3E-131184ECD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28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BD73-CA80-4DA1-8E79-3FAD6A59B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C98F2-CB80-4360-8162-1708D3F0A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3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19BBB-28FC-452A-A933-4130AD57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1312-A995-4B5D-B8EC-6C4860C88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6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40ACD-61B2-4D13-97CC-9B9D3E2EA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4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F9A7-3D77-4042-A1A9-3F04E2D53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9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7DCA-7289-4386-B0D2-69B58C77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3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9675-A284-4B0B-92B3-96EC71852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8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79763-674F-4368-89EE-CAC799EAC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9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4897F2-C565-47BC-B869-D4B738992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83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83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83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6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49" r:id="rId9"/>
    <p:sldLayoutId id="2147483748" r:id="rId10"/>
    <p:sldLayoutId id="2147483747" r:id="rId11"/>
    <p:sldLayoutId id="2147483746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836712"/>
            <a:ext cx="828091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FFAA0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Использование социальных сетей</a:t>
            </a:r>
            <a:r>
              <a:rPr lang="en-US" sz="6000" b="1" dirty="0" smtClean="0">
                <a:ln/>
                <a:solidFill>
                  <a:srgbClr val="FFAA0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6000" b="1" dirty="0" smtClean="0">
                <a:ln/>
                <a:solidFill>
                  <a:srgbClr val="FFAA0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в нашей школе</a:t>
            </a:r>
            <a:endParaRPr lang="ru-RU" sz="6000" b="1" dirty="0">
              <a:ln/>
              <a:solidFill>
                <a:srgbClr val="FFAA0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9571" y="531050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Автор исследования : 	учащийся МОУ «СОШ № 11» </a:t>
            </a:r>
          </a:p>
          <a:p>
            <a:r>
              <a:rPr lang="ru-RU" sz="2000" dirty="0">
                <a:solidFill>
                  <a:srgbClr val="FFC000"/>
                </a:solidFill>
              </a:rPr>
              <a:t>	</a:t>
            </a:r>
            <a:r>
              <a:rPr lang="ru-RU" sz="2000" dirty="0" smtClean="0">
                <a:solidFill>
                  <a:srgbClr val="FFC000"/>
                </a:solidFill>
              </a:rPr>
              <a:t>		Воскресенского муниципального района</a:t>
            </a:r>
          </a:p>
          <a:p>
            <a:r>
              <a:rPr lang="ru-RU" sz="2000" dirty="0">
                <a:solidFill>
                  <a:srgbClr val="FFC000"/>
                </a:solidFill>
              </a:rPr>
              <a:t>	</a:t>
            </a:r>
            <a:r>
              <a:rPr lang="ru-RU" sz="2000" dirty="0" smtClean="0">
                <a:solidFill>
                  <a:srgbClr val="FFC000"/>
                </a:solidFill>
              </a:rPr>
              <a:t>		</a:t>
            </a:r>
            <a:r>
              <a:rPr lang="ru-RU" sz="2000" b="1" dirty="0" smtClean="0">
                <a:solidFill>
                  <a:srgbClr val="FFC000"/>
                </a:solidFill>
              </a:rPr>
              <a:t>Махортов Игорь 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14" y="1412776"/>
            <a:ext cx="8315458" cy="49984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Чем недовольны пользователи социальной сети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504" y="116632"/>
            <a:ext cx="8928992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588" indent="-158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Вероятность возникновения конфликта посредством социальной сети между:</a:t>
            </a: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967"/>
            <a:ext cx="8784976" cy="547238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effectLst/>
                <a:latin typeface="Comic Sans MS" pitchFamily="66" charset="0"/>
              </a:rPr>
              <a:t>Культура и стиль общения в социальной сети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71" y="1315229"/>
            <a:ext cx="7672669" cy="52437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4000" i="1" dirty="0" smtClean="0">
                <a:solidFill>
                  <a:srgbClr val="FFAA01"/>
                </a:solidFill>
                <a:effectLst/>
                <a:latin typeface="Comic Sans MS" pitchFamily="66" charset="0"/>
              </a:rPr>
              <a:t>Выводы по результатам анкетирования: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2600" smtClean="0">
                <a:solidFill>
                  <a:srgbClr val="FFD685"/>
                </a:solidFill>
                <a:latin typeface="Comic Sans MS" pitchFamily="66" charset="0"/>
              </a:rPr>
              <a:t>Популярность социальных сетей очень высока в среде подростков.</a:t>
            </a:r>
          </a:p>
          <a:p>
            <a:r>
              <a:rPr lang="ru-RU" sz="2600" smtClean="0">
                <a:solidFill>
                  <a:srgbClr val="FFD685"/>
                </a:solidFill>
                <a:latin typeface="Comic Sans MS" pitchFamily="66" charset="0"/>
              </a:rPr>
              <a:t>Виртуальное общение, развлечение и досуг – самые популярные сервисы социальной сети.</a:t>
            </a:r>
          </a:p>
          <a:p>
            <a:r>
              <a:rPr lang="ru-RU" sz="2600" smtClean="0">
                <a:solidFill>
                  <a:srgbClr val="FFD685"/>
                </a:solidFill>
                <a:latin typeface="Comic Sans MS" pitchFamily="66" charset="0"/>
              </a:rPr>
              <a:t>В среде подростков очень низкая культура общения и высока вероятность конфликтов.</a:t>
            </a:r>
          </a:p>
          <a:p>
            <a:r>
              <a:rPr lang="ru-RU" sz="2600" smtClean="0">
                <a:solidFill>
                  <a:srgbClr val="FFD685"/>
                </a:solidFill>
                <a:latin typeface="Comic Sans MS" pitchFamily="66" charset="0"/>
              </a:rPr>
              <a:t>Отсутствует осознание негативных и страшных последствий размещения личной информации.</a:t>
            </a:r>
          </a:p>
          <a:p>
            <a:r>
              <a:rPr lang="ru-RU" sz="2600" smtClean="0">
                <a:solidFill>
                  <a:srgbClr val="FFD685"/>
                </a:solidFill>
                <a:latin typeface="Comic Sans MS" pitchFamily="66" charset="0"/>
              </a:rPr>
              <a:t>Отсутствует понимание необходимости соблюдения личной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333206726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effectLst/>
                <a:latin typeface="Comic Sans MS" pitchFamily="66" charset="0"/>
              </a:rPr>
              <a:t>Рекомендации пользователям социальной сети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3852" y="1268983"/>
            <a:ext cx="885698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  <a:r>
              <a:rPr lang="ru-RU" sz="2600" dirty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Проявляйте осторожность при переходе по ссылкам, которые вы получаете в сообщениях от других пользователей или друзей</a:t>
            </a:r>
          </a:p>
          <a:p>
            <a:pPr algn="just">
              <a:spcAft>
                <a:spcPts val="600"/>
              </a:spcAft>
            </a:pPr>
            <a:r>
              <a:rPr lang="ru-RU" sz="2600" dirty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Контролируйте информацию о себе, которую вы размещаете.</a:t>
            </a:r>
          </a:p>
          <a:p>
            <a:pPr algn="just">
              <a:spcAft>
                <a:spcPts val="600"/>
              </a:spcAft>
            </a:pPr>
            <a:r>
              <a:rPr lang="ru-RU" sz="2600" dirty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Не думайте, что сообщение, которое вы получили, было отправлено тем, кого вы знаете, только потому, что так написано.</a:t>
            </a:r>
          </a:p>
          <a:p>
            <a:pPr algn="just">
              <a:spcAft>
                <a:spcPts val="600"/>
              </a:spcAft>
            </a:pPr>
            <a:r>
              <a:rPr lang="ru-RU" sz="2600" dirty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 Чтобы не раскрыть адреса электронной почты своих друзей, не разрешайте социальным сетям сканировать адресную книгу вашего ящика электронной почты</a:t>
            </a:r>
            <a:r>
              <a:rPr lang="ru-RU" sz="2600" dirty="0" smtClean="0">
                <a:solidFill>
                  <a:srgbClr val="FFD68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ru-RU" sz="2600" dirty="0">
              <a:solidFill>
                <a:srgbClr val="FFD68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328592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5. Не добавляйте в друзья в социальных сетях всех подряд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6. Не регистрируйтесь во всех социальных сетях без разбора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7. Учитывайте тот факт, что все данные, опубликованные вами в социальной сети, могут быть кем-то сохранены и использованы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8.</a:t>
            </a:r>
            <a:r>
              <a:rPr lang="en-US" sz="2600" dirty="0">
                <a:solidFill>
                  <a:srgbClr val="FFD685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Проявляйте осторожность при установке приложений или дополнений для социальных сетей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600" dirty="0">
                <a:solidFill>
                  <a:srgbClr val="FFD685"/>
                </a:solidFill>
                <a:latin typeface="Comic Sans MS" pitchFamily="66" charset="0"/>
              </a:rPr>
              <a:t>9. Старайтесь не посещать социальные сети с рабочего места</a:t>
            </a:r>
            <a:r>
              <a:rPr lang="ru-RU" sz="2600" dirty="0" smtClean="0">
                <a:solidFill>
                  <a:srgbClr val="FFD685"/>
                </a:solidFill>
                <a:latin typeface="Comic Sans MS" pitchFamily="66" charset="0"/>
              </a:rPr>
              <a:t>.</a:t>
            </a:r>
            <a:endParaRPr lang="ru-RU" sz="2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effectLst/>
                <a:latin typeface="Comic Sans MS" pitchFamily="66" charset="0"/>
              </a:rPr>
              <a:t>Рекомендации пользователям социальной сети</a:t>
            </a:r>
          </a:p>
        </p:txBody>
      </p:sp>
    </p:spTree>
    <p:extLst>
      <p:ext uri="{BB962C8B-B14F-4D97-AF65-F5344CB8AC3E}">
        <p14:creationId xmlns:p14="http://schemas.microsoft.com/office/powerpoint/2010/main" val="3354691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     Социальные сети </a:t>
            </a: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 -  </a:t>
            </a: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вестник приближающегося информационного общества. </a:t>
            </a:r>
          </a:p>
          <a:p>
            <a:pPr marL="0" indent="0" algn="just">
              <a:buNone/>
            </a:pPr>
            <a:endParaRPr lang="ru-RU" sz="1400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     Относитесь к информации с осторожностью и уважением, соблюдайте личную и информационную безопасность</a:t>
            </a: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endParaRPr lang="ru-RU" sz="1000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0E840"/>
                </a:solidFill>
                <a:latin typeface="Comic Sans MS" pitchFamily="66" charset="0"/>
              </a:rPr>
              <a:t>Будьте здоровы и благополучны!</a:t>
            </a:r>
            <a:endParaRPr lang="ru-RU" b="1" dirty="0">
              <a:solidFill>
                <a:srgbClr val="60E84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AA01"/>
                </a:solidFill>
                <a:latin typeface="Comic Sans MS" pitchFamily="66" charset="0"/>
              </a:rPr>
              <a:t>Возрастной состав участников анкетирования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25624"/>
            <a:ext cx="7210239" cy="458379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29600" cy="1008335"/>
          </a:xfrm>
        </p:spPr>
        <p:txBody>
          <a:bodyPr/>
          <a:lstStyle/>
          <a:p>
            <a:pPr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Доля использующих ресурс «Социальная сеть»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22" y="1628799"/>
            <a:ext cx="7332234" cy="44074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Частота использования  ресурса «Социальная сеть»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3" y="1484784"/>
            <a:ext cx="8088414" cy="486201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44575" y="3789363"/>
            <a:ext cx="8229600" cy="1755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b="1" i="1" smtClean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            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404664"/>
            <a:ext cx="8496944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175" indent="17463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400" b="1" i="1" dirty="0" smtClean="0">
                <a:solidFill>
                  <a:srgbClr val="FFAA01"/>
                </a:solidFill>
                <a:latin typeface="Comic Sans MS" pitchFamily="66" charset="0"/>
              </a:rPr>
              <a:t>Время нахождения в  социальной сети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0038" y="1674774"/>
            <a:ext cx="8964612" cy="47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ru-RU" sz="3000" dirty="0">
                <a:solidFill>
                  <a:srgbClr val="FFD685"/>
                </a:solidFill>
                <a:latin typeface="Comic Sans MS" pitchFamily="66" charset="0"/>
              </a:rPr>
              <a:t>Учащиеся </a:t>
            </a:r>
            <a:r>
              <a:rPr lang="ru-RU" sz="3000" dirty="0" smtClean="0">
                <a:solidFill>
                  <a:srgbClr val="FFD685"/>
                </a:solidFill>
                <a:latin typeface="Comic Sans MS" pitchFamily="66" charset="0"/>
              </a:rPr>
              <a:t>младше 14 лет</a:t>
            </a:r>
          </a:p>
          <a:p>
            <a:pPr marL="0" indent="0" eaLnBrk="1" hangingPunct="1">
              <a:buNone/>
            </a:pPr>
            <a:r>
              <a:rPr lang="ru-RU" dirty="0">
                <a:solidFill>
                  <a:srgbClr val="FFD685"/>
                </a:solidFill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		</a:t>
            </a:r>
            <a:r>
              <a:rPr lang="ru-RU" sz="3600" dirty="0" smtClean="0">
                <a:solidFill>
                  <a:srgbClr val="FFD685"/>
                </a:solidFill>
                <a:latin typeface="Comic Sans MS" pitchFamily="66" charset="0"/>
              </a:rPr>
              <a:t>от 40 мин до 1,5 часа.</a:t>
            </a:r>
          </a:p>
          <a:p>
            <a:pPr marL="0" indent="0" eaLnBrk="1" hangingPunct="1">
              <a:buNone/>
            </a:pPr>
            <a:endParaRPr lang="ru-RU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eaLnBrk="1" hangingPunct="1"/>
            <a:r>
              <a:rPr lang="ru-RU" sz="3000" dirty="0">
                <a:solidFill>
                  <a:srgbClr val="FFD685"/>
                </a:solidFill>
                <a:latin typeface="Comic Sans MS" pitchFamily="66" charset="0"/>
              </a:rPr>
              <a:t>Учащиеся от 14 до 18 лет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D685"/>
                </a:solidFill>
                <a:latin typeface="Comic Sans MS" pitchFamily="66" charset="0"/>
              </a:rPr>
              <a:t>			</a:t>
            </a:r>
            <a:r>
              <a:rPr lang="ru-RU" sz="3400" b="1" dirty="0">
                <a:solidFill>
                  <a:srgbClr val="60E840"/>
                </a:solidFill>
                <a:latin typeface="Comic Sans MS" pitchFamily="66" charset="0"/>
              </a:rPr>
              <a:t>от 1  до нескольких часов</a:t>
            </a:r>
          </a:p>
          <a:p>
            <a:pPr marL="0" indent="0" eaLnBrk="1" hangingPunct="1">
              <a:buNone/>
            </a:pPr>
            <a:endParaRPr lang="ru-RU" dirty="0" smtClean="0">
              <a:solidFill>
                <a:srgbClr val="FFD685"/>
              </a:solidFill>
              <a:latin typeface="Comic Sans MS" pitchFamily="66" charset="0"/>
            </a:endParaRPr>
          </a:p>
          <a:p>
            <a:pPr eaLnBrk="1" hangingPunct="1"/>
            <a:r>
              <a:rPr lang="ru-RU" sz="3000" dirty="0">
                <a:solidFill>
                  <a:srgbClr val="FFD685"/>
                </a:solidFill>
                <a:latin typeface="Comic Sans MS" pitchFamily="66" charset="0"/>
              </a:rPr>
              <a:t>Взрослые 	</a:t>
            </a:r>
            <a:r>
              <a:rPr lang="ru-RU" sz="3600" dirty="0" smtClean="0">
                <a:solidFill>
                  <a:srgbClr val="FFD685"/>
                </a:solidFill>
                <a:latin typeface="Comic Sans MS" pitchFamily="66" charset="0"/>
              </a:rPr>
              <a:t>от </a:t>
            </a:r>
            <a:r>
              <a:rPr lang="ru-RU" sz="3600" dirty="0">
                <a:solidFill>
                  <a:srgbClr val="FFD685"/>
                </a:solidFill>
                <a:latin typeface="Comic Sans MS" pitchFamily="66" charset="0"/>
              </a:rPr>
              <a:t>20 </a:t>
            </a:r>
            <a:r>
              <a:rPr lang="ru-RU" sz="3600" dirty="0" smtClean="0">
                <a:solidFill>
                  <a:srgbClr val="FFD685"/>
                </a:solidFill>
                <a:latin typeface="Comic Sans MS" pitchFamily="66" charset="0"/>
              </a:rPr>
              <a:t>мин до </a:t>
            </a:r>
            <a:r>
              <a:rPr lang="ru-RU" sz="3600" dirty="0">
                <a:solidFill>
                  <a:srgbClr val="FFD685"/>
                </a:solidFill>
                <a:latin typeface="Comic Sans MS" pitchFamily="66" charset="0"/>
              </a:rPr>
              <a:t>1 часа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60648"/>
            <a:ext cx="8301608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588" indent="-158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Не видят положительных аспектов  социальной сети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31" y="1464280"/>
            <a:ext cx="7260226" cy="43641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260648"/>
            <a:ext cx="89289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588" indent="-158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Наиболее популярные из  положительных аспектов  социальной сети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4" y="1772816"/>
            <a:ext cx="7907634" cy="475334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3203848" y="1052736"/>
            <a:ext cx="4248472" cy="3528392"/>
            <a:chOff x="3203848" y="1052736"/>
            <a:chExt cx="4248472" cy="3528392"/>
          </a:xfrm>
        </p:grpSpPr>
        <p:cxnSp>
          <p:nvCxnSpPr>
            <p:cNvPr id="3" name="Прямая со стрелкой 2"/>
            <p:cNvCxnSpPr/>
            <p:nvPr/>
          </p:nvCxnSpPr>
          <p:spPr>
            <a:xfrm flipV="1">
              <a:off x="3203848" y="2204864"/>
              <a:ext cx="3608784" cy="231264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V="1">
              <a:off x="5156448" y="2285256"/>
              <a:ext cx="1719808" cy="2232248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 flipV="1">
              <a:off x="6948264" y="2285256"/>
              <a:ext cx="288032" cy="2295872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660232" y="1052736"/>
              <a:ext cx="7920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>
                  <a:solidFill>
                    <a:srgbClr val="FF0000"/>
                  </a:solidFill>
                </a:rPr>
                <a:t>!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7504" y="260647"/>
            <a:ext cx="8784976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588"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Не смогли сформулировать отрицательные аспекты социальной сети </a:t>
            </a:r>
          </a:p>
        </p:txBody>
      </p:sp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65436"/>
            <a:ext cx="8136904" cy="489115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60648"/>
            <a:ext cx="8229600" cy="100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indent="642938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FFAA01"/>
                </a:solidFill>
                <a:latin typeface="Comic Sans MS" pitchFamily="66" charset="0"/>
              </a:rPr>
              <a:t>Чем недовольны пользователи социальной сети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3" y="1484784"/>
            <a:ext cx="8791995" cy="496855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322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Течение</vt:lpstr>
      <vt:lpstr>Презентация PowerPoint</vt:lpstr>
      <vt:lpstr>Возрастной состав участников анкетирования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по результатам анкетирования: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разработки и исследования моделей на компьютере.</dc:title>
  <dc:creator>т</dc:creator>
  <cp:lastModifiedBy>Галина</cp:lastModifiedBy>
  <cp:revision>106</cp:revision>
  <dcterms:created xsi:type="dcterms:W3CDTF">2012-01-28T13:24:03Z</dcterms:created>
  <dcterms:modified xsi:type="dcterms:W3CDTF">2014-11-02T17:08:19Z</dcterms:modified>
</cp:coreProperties>
</file>