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1" r:id="rId4"/>
    <p:sldId id="257" r:id="rId5"/>
    <p:sldId id="258" r:id="rId6"/>
    <p:sldId id="259" r:id="rId7"/>
    <p:sldId id="260" r:id="rId8"/>
    <p:sldId id="265" r:id="rId9"/>
    <p:sldId id="266" r:id="rId10"/>
    <p:sldId id="264" r:id="rId11"/>
    <p:sldId id="267" r:id="rId12"/>
    <p:sldId id="262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47E7-6209-44DF-9B83-D0D6BD736D43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5541F-80E4-4581-BD2E-70FBF52DB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41F-80E4-4581-BD2E-70FBF52DB2F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 (С5): задание на аргументацию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64344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высшей категории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№55 г.Н.Новгорода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Сергеичева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Н.Ю.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8662" y="5429264"/>
            <a:ext cx="7072362" cy="9286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№39:  типичные ошибки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690336"/>
            <a:ext cx="67151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Приводятся положения, лишенные опоры на конкретные факты.</a:t>
            </a:r>
          </a:p>
          <a:p>
            <a:pPr marL="228600" indent="-228600" algn="just"/>
            <a:endParaRPr lang="ru-RU" sz="2000" dirty="0" smtClean="0"/>
          </a:p>
          <a:p>
            <a:pPr marL="228600" indent="-2286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00101" y="5214950"/>
            <a:ext cx="7143800" cy="1015663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«отпуск цен привёл к их росту в сфере потребительского рынка, к росту тарифов на коммунальные и другие услуги, что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способствовало снижению уровня жизни».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2910" y="1142984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«Экономическая политика российского правительства в начале 1990-х гг., известная как "шоковая терапия", способствовала преодолению кризисных явлений в экономике».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571876"/>
            <a:ext cx="7072362" cy="9286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«жизнь людей стала значительно хуже»</a:t>
            </a:r>
          </a:p>
        </p:txBody>
      </p:sp>
      <p:sp>
        <p:nvSpPr>
          <p:cNvPr id="10" name="Умножение 9"/>
          <p:cNvSpPr/>
          <p:nvPr/>
        </p:nvSpPr>
        <p:spPr>
          <a:xfrm>
            <a:off x="6858016" y="2928934"/>
            <a:ext cx="1428760" cy="242886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№39:  типичные ошибки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690336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Приводятся только факты без минимального обобщения (аргумент не сформулирован)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2910" y="1142984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«Экономическая политика российского правительства в начале 1990-х гг., известная как "шоковая терапия", способствовала преодолению кризисных явлений в экономике».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143380"/>
            <a:ext cx="4314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«была проведена либерализация цен»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857760"/>
            <a:ext cx="4071966" cy="132343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«либерализация цен способствовала насыщению рынка товарами и продуктами первой необходимости»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857760"/>
            <a:ext cx="4071966" cy="132343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«либерализация цен способствовала их росту, что, в свою очередь, снизило уровень жизни в стране»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000504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 в </a:t>
            </a:r>
          </a:p>
          <a:p>
            <a:pPr algn="ctr">
              <a:buNone/>
            </a:pPr>
            <a:r>
              <a:rPr lang="ru-RU" b="1" dirty="0" smtClean="0"/>
              <a:t>подтверждение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4000504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 в </a:t>
            </a:r>
          </a:p>
          <a:p>
            <a:pPr algn="ctr">
              <a:buNone/>
            </a:pPr>
            <a:r>
              <a:rPr lang="ru-RU" b="1" dirty="0" smtClean="0"/>
              <a:t>опровержение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 39 (С5): общие рекомендации к выполнению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571744"/>
            <a:ext cx="3071834" cy="107157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моему мнению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929066"/>
            <a:ext cx="3071834" cy="107157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Хотелось бы согласиться/</a:t>
            </a:r>
          </a:p>
          <a:p>
            <a:pPr algn="ctr">
              <a:buNone/>
            </a:pPr>
            <a:r>
              <a:rPr lang="ru-RU" b="1" dirty="0" smtClean="0"/>
              <a:t>не согласиться</a:t>
            </a:r>
          </a:p>
          <a:p>
            <a:pPr algn="ctr">
              <a:buNone/>
            </a:pPr>
            <a:r>
              <a:rPr lang="ru-RU" b="1" dirty="0" smtClean="0"/>
              <a:t>с данной точкой зрения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571744"/>
            <a:ext cx="3071834" cy="107157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мой взгляд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929066"/>
            <a:ext cx="3071834" cy="107157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Я считаю</a:t>
            </a:r>
            <a:endParaRPr lang="ru-RU" sz="2000" b="1" dirty="0"/>
          </a:p>
        </p:txBody>
      </p:sp>
      <p:sp>
        <p:nvSpPr>
          <p:cNvPr id="11" name="Умножение 10"/>
          <p:cNvSpPr/>
          <p:nvPr/>
        </p:nvSpPr>
        <p:spPr>
          <a:xfrm>
            <a:off x="2857488" y="1857364"/>
            <a:ext cx="2928958" cy="43576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№39:  задание для самопроверки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143248"/>
            <a:ext cx="7643866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Россию приехало много иностранных мастеров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42873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«Проводя свои реформы, Петр I заимствовал сложившиеся в Западной Европе формы организации производства (экономики), способы организации армии и государственные институты (органы управления и властные структуры)».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214818"/>
            <a:ext cx="7643866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иностранные специалисты помогли организовать производство кораблей на верфях по европейскому образцу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5143512"/>
            <a:ext cx="7643866" cy="707886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иностранные специалисты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 участвовали в создании мануфактур,  которые также были заимствованы из Европы.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множение 14"/>
          <p:cNvSpPr/>
          <p:nvPr/>
        </p:nvSpPr>
        <p:spPr>
          <a:xfrm>
            <a:off x="6500826" y="2000240"/>
            <a:ext cx="1428760" cy="242886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№39:  задание для самопроверки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714752"/>
            <a:ext cx="3857652" cy="1015663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российских городах появились цеха и гильдии по образцу западноевропейских»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687901"/>
            <a:ext cx="4429156" cy="286232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«цехи и гильдии в России не стали самоуправляемыми корпорациями с определенными правами, подобными западноевропейским: их члены исполняли полицейские обязанности и гарантировали государству взимание налогов, наиболее состоятельные горожане обязаны были платить за неимущих»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857496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 в </a:t>
            </a:r>
          </a:p>
          <a:p>
            <a:pPr algn="ctr">
              <a:buNone/>
            </a:pPr>
            <a:r>
              <a:rPr lang="ru-RU" b="1" dirty="0" smtClean="0"/>
              <a:t>подтверждение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2857496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 в </a:t>
            </a:r>
          </a:p>
          <a:p>
            <a:pPr algn="ctr">
              <a:buNone/>
            </a:pPr>
            <a:r>
              <a:rPr lang="ru-RU" b="1" dirty="0" smtClean="0"/>
              <a:t>опровержение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3000372"/>
            <a:ext cx="4502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«создание Петром I цехов и гильдий»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42873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«Проводя свои реформы, Петр I заимствовал сложившиеся в Западной Европе формы организации производства (экономики), способы организации армии и государственные институты (органы управления и властные структуры)».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№39:  задание для самопроверки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714752"/>
            <a:ext cx="3857652" cy="132343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«она состоялась в центре Москвы, этого не могло произойти в предшествующий период…»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714752"/>
            <a:ext cx="4429156" cy="1015663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«разгромлена Хрущевым после ознакомления, что свидетельствует о….»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857496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 в </a:t>
            </a:r>
          </a:p>
          <a:p>
            <a:pPr algn="ctr">
              <a:buNone/>
            </a:pPr>
            <a:r>
              <a:rPr lang="ru-RU" b="1" dirty="0" smtClean="0"/>
              <a:t>подтверждение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2857496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 в </a:t>
            </a:r>
          </a:p>
          <a:p>
            <a:pPr algn="ctr">
              <a:buNone/>
            </a:pPr>
            <a:r>
              <a:rPr lang="ru-RU" b="1" dirty="0" smtClean="0"/>
              <a:t>опровержение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2928934"/>
            <a:ext cx="2754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«выставка в Манеже»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50017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«Политика Н.Хрущева в сфере культуры была более либеральной, чем в предшествующий период».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№39: задание для самопроверки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исторической науке существуют дискуссионные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проблемы, по которым высказываются различные, часто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противоречивые точки зрения. Ниже приведена одна из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спорных точек зрения, существующих в науке.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«Внутренняя политика Александра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способствовала 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прогрессивному развитию социальной и экономической 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сфер общественной жизни».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исторические знания, приведите два аргумента,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которыми можно подтвердить данную точку зрения , и два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аргумента, которыми можно опровергнуть ее.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И.А.Артасов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Методические рекомендации по некоторым аспектам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совершенствования преподавания истории (на основе анализа типичных затруднений выпускников при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выполне-нии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заданий ЕГЭ). 2013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143248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И.А.Артасов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Методические рекомендации по некоторым аспектам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совершенствования преподавания истории (на основе анализа типичных затруднений выпускников при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выполне-нии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заданий ЕГЭ). 2014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Демоверсия ЕГЭ-2015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 (С5):задание на аргументацию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643050"/>
            <a:ext cx="70009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Спецификация 2015 г.</a:t>
            </a:r>
          </a:p>
          <a:p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2643182"/>
          <a:ext cx="6643734" cy="5000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1867"/>
                <a:gridCol w="3321867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Проверяемое содержание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42976" y="3214686"/>
          <a:ext cx="6643734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1867"/>
                <a:gridCol w="332186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начало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Различное содержание в различных вариантах: умение использовать исторические</a:t>
                      </a:r>
                      <a:r>
                        <a:rPr lang="ru-RU" sz="2000" baseline="0" dirty="0" smtClean="0"/>
                        <a:t> сведения для аргументации в ходе дискуссии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 (С5): пример задания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Высказывается следующая оценка развития России в 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 до начала реформ Петра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«Россия в Х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в. находилась в состоянии изоляции от экономических, военных и культурных достижений стран Западной Европы»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Используя исторические знания, приведите два аргумента, подтверждающих данную оценку, и два аргумента, опровергающих ее. Укажите, какие из приведенных Вами аргументов подтверждают данную точку зрения, а какие опровергают её.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 (С5): построение аргумента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Аргументы в </a:t>
            </a:r>
          </a:p>
          <a:p>
            <a:pPr algn="ctr">
              <a:buNone/>
            </a:pPr>
            <a:r>
              <a:rPr lang="ru-RU" b="1" dirty="0" smtClean="0"/>
              <a:t>подтверждение</a:t>
            </a:r>
            <a:endParaRPr lang="ru-RU" b="1" dirty="0"/>
          </a:p>
        </p:txBody>
      </p:sp>
      <p:pic>
        <p:nvPicPr>
          <p:cNvPr id="6146" name="Picture 2" descr="http://www.kwaad.net/Hoofdtore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85860"/>
            <a:ext cx="4833197" cy="35669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521495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Архангельск приходило 20 кораблей в год, в конце 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- 80; в Амстердам – сотни в день.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Это свидетельствует о том, что внешние контакты России были несравненно слабее, чем контакты между странами Запада.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 (С5): построение аргумента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Аргументы в </a:t>
            </a:r>
          </a:p>
          <a:p>
            <a:pPr algn="ctr">
              <a:buNone/>
            </a:pPr>
            <a:r>
              <a:rPr lang="ru-RU" b="1" dirty="0" smtClean="0"/>
              <a:t>подтверждение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85776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1710-х гг. Россия не смогла освоить производство современных видов вооружения, которыми уже обладали страны Запада (оружие закупали за границей).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Это свидетельствует об отсутствии тесных контактов с Западом, предполагающих заимствование производственных технологий.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etr1672.ru/image/artillerija_petra_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357298"/>
            <a:ext cx="4905356" cy="330498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 (С5): построение аргумента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Аргументы в </a:t>
            </a:r>
          </a:p>
          <a:p>
            <a:pPr algn="ctr">
              <a:buNone/>
            </a:pPr>
            <a:r>
              <a:rPr lang="ru-RU" b="1" dirty="0" smtClean="0"/>
              <a:t>опровержение</a:t>
            </a:r>
            <a:endParaRPr lang="ru-RU" b="1" dirty="0"/>
          </a:p>
        </p:txBody>
      </p:sp>
      <p:pic>
        <p:nvPicPr>
          <p:cNvPr id="4098" name="Picture 2" descr="http://mirageswar.com/uploads/posts/2009-06/1243841311_pp1-2.jpg"/>
          <p:cNvPicPr>
            <a:picLocks noChangeAspect="1" noChangeArrowheads="1"/>
          </p:cNvPicPr>
          <p:nvPr/>
        </p:nvPicPr>
        <p:blipFill>
          <a:blip r:embed="rId4" cstate="print"/>
          <a:srcRect l="2650" t="2005" r="1943" b="1737"/>
          <a:stretch>
            <a:fillRect/>
          </a:stretch>
        </p:blipFill>
        <p:spPr bwMode="auto">
          <a:xfrm>
            <a:off x="5143504" y="1643050"/>
            <a:ext cx="3571900" cy="476253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3357562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Началась «военная революция»: появились солдатские, драгунские и рейтарские полки, созданные по европейскому образцу,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свидетельствует о наличии контактов со странами Европы.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 39 (С5): построение аргумента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1857388" cy="6429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Аргументы в </a:t>
            </a:r>
          </a:p>
          <a:p>
            <a:pPr algn="ctr">
              <a:buNone/>
            </a:pPr>
            <a:r>
              <a:rPr lang="ru-RU" b="1" dirty="0" smtClean="0"/>
              <a:t>опровержение</a:t>
            </a:r>
            <a:endParaRPr lang="ru-RU" b="1" dirty="0"/>
          </a:p>
        </p:txBody>
      </p:sp>
      <p:pic>
        <p:nvPicPr>
          <p:cNvPr id="3074" name="Picture 2" descr="http://900igr.net/datai/istorija/Istorija-Buntashnyj-vek/0012-021-Manufakt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14422"/>
            <a:ext cx="4799216" cy="358941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1472" y="5143512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Крупные мануфактуры основывались иностранцами,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подтверждает наличие экономических связей между Россией и странами Западной Европы и свидетельствует о перенесении достижений технического прогресса стран Запада в Россию.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85728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 (С5): задание на аргументацию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1142984"/>
            <a:ext cx="2286016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Аргументы в подтверждение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1857364"/>
            <a:ext cx="2357454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58148" y="928670"/>
            <a:ext cx="928662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 балла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2000" y="1142984"/>
            <a:ext cx="2357454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Аргументы в опровержение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7224" y="2500306"/>
            <a:ext cx="2357454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0" y="2500306"/>
            <a:ext cx="2428892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2000" y="1857364"/>
            <a:ext cx="2428892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786190"/>
            <a:ext cx="2286016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Аргументы в подтверждение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3786190"/>
            <a:ext cx="2357454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Аргументы в опровержение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62" y="4500570"/>
            <a:ext cx="2357454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3438" y="5143512"/>
            <a:ext cx="2357454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3438" y="4500570"/>
            <a:ext cx="2357454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62" y="5143512"/>
            <a:ext cx="2357454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58148" y="3571876"/>
            <a:ext cx="928662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 балла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literatura/Nedorosl/0002-001-Fonvizin-Denis-Ivanovi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85728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№39 (С5): задание на аргументацию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1142984"/>
            <a:ext cx="2286016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Аргументы в подтверждение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1857364"/>
            <a:ext cx="2357454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58148" y="928670"/>
            <a:ext cx="928662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 балла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72000" y="1142984"/>
            <a:ext cx="2357454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Аргументы в опровержение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7224" y="2500306"/>
            <a:ext cx="2357454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0" y="2500306"/>
            <a:ext cx="2428892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2000" y="1857364"/>
            <a:ext cx="2428892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786190"/>
            <a:ext cx="2286016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Аргументы в подтверждение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3643314"/>
            <a:ext cx="2357454" cy="6429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Аргументы в опровержение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62" y="4500570"/>
            <a:ext cx="2357454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3438" y="5000636"/>
            <a:ext cx="2357454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3438" y="4357694"/>
            <a:ext cx="2357454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62" y="5143512"/>
            <a:ext cx="2357454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№2)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58148" y="3571876"/>
            <a:ext cx="928662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 балл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859</Words>
  <Application>Microsoft Office PowerPoint</Application>
  <PresentationFormat>Экран (4:3)</PresentationFormat>
  <Paragraphs>139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№39 (С5): задание на аргументацию</vt:lpstr>
      <vt:lpstr>№39 (С5):задание на аргументацию </vt:lpstr>
      <vt:lpstr>№39 (С5): пример задания</vt:lpstr>
      <vt:lpstr>№39 (С5): построение аргумента</vt:lpstr>
      <vt:lpstr>№39 (С5): построение аргумента</vt:lpstr>
      <vt:lpstr>№39 (С5): построение аргумента</vt:lpstr>
      <vt:lpstr>№ 39 (С5): построение аргумента</vt:lpstr>
      <vt:lpstr>Слайд 8</vt:lpstr>
      <vt:lpstr>Слайд 9</vt:lpstr>
      <vt:lpstr>№39:  типичные ошибки</vt:lpstr>
      <vt:lpstr>№39:  типичные ошибки</vt:lpstr>
      <vt:lpstr>№ 39 (С5): общие рекомендации к выполнению</vt:lpstr>
      <vt:lpstr>№39:  задание для самопроверки</vt:lpstr>
      <vt:lpstr>№39:  задание для самопроверки</vt:lpstr>
      <vt:lpstr>№39:  задание для самопроверки</vt:lpstr>
      <vt:lpstr>№39: задание для самопроверки</vt:lpstr>
      <vt:lpstr>Использованная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2014-09-28T07:34:21Z</dcterms:created>
  <dcterms:modified xsi:type="dcterms:W3CDTF">2014-10-05T09:59:18Z</dcterms:modified>
</cp:coreProperties>
</file>