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5BF4E3A-7A68-4B47-B6EA-3643A9E0916B}">
          <p14:sldIdLst>
            <p14:sldId id="256"/>
          </p14:sldIdLst>
        </p14:section>
        <p14:section name="Раздел без заголовка" id="{413EBB07-0A71-4733-A374-962867F1510A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81" d="100"/>
          <a:sy n="81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E937C1A-A6F0-49DB-883C-7D09A1F51F14}" type="datetimeFigureOut">
              <a:rPr lang="ru-RU" smtClean="0"/>
              <a:t>07.10.2014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D9BD387-DBD0-49C7-BE0A-5134D3CE0A2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37C1A-A6F0-49DB-883C-7D09A1F51F14}" type="datetimeFigureOut">
              <a:rPr lang="ru-RU" smtClean="0"/>
              <a:t>07.10.2014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9BD387-DBD0-49C7-BE0A-5134D3CE0A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37C1A-A6F0-49DB-883C-7D09A1F51F14}" type="datetimeFigureOut">
              <a:rPr lang="ru-RU" smtClean="0"/>
              <a:t>07.10.2014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9BD387-DBD0-49C7-BE0A-5134D3CE0A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37C1A-A6F0-49DB-883C-7D09A1F51F14}" type="datetimeFigureOut">
              <a:rPr lang="ru-RU" smtClean="0"/>
              <a:t>07.10.2014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9BD387-DBD0-49C7-BE0A-5134D3CE0A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E937C1A-A6F0-49DB-883C-7D09A1F51F14}" type="datetimeFigureOut">
              <a:rPr lang="ru-RU" smtClean="0"/>
              <a:t>07.10.2014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D9BD387-DBD0-49C7-BE0A-5134D3CE0A2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37C1A-A6F0-49DB-883C-7D09A1F51F14}" type="datetimeFigureOut">
              <a:rPr lang="ru-RU" smtClean="0"/>
              <a:t>07.10.2014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D9BD387-DBD0-49C7-BE0A-5134D3CE0A2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37C1A-A6F0-49DB-883C-7D09A1F51F14}" type="datetimeFigureOut">
              <a:rPr lang="ru-RU" smtClean="0"/>
              <a:t>07.10.2014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D9BD387-DBD0-49C7-BE0A-5134D3CE0A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37C1A-A6F0-49DB-883C-7D09A1F51F14}" type="datetimeFigureOut">
              <a:rPr lang="ru-RU" smtClean="0"/>
              <a:t>07.10.2014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9BD387-DBD0-49C7-BE0A-5134D3CE0A2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37C1A-A6F0-49DB-883C-7D09A1F51F14}" type="datetimeFigureOut">
              <a:rPr lang="ru-RU" smtClean="0"/>
              <a:t>07.10.2014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9BD387-DBD0-49C7-BE0A-5134D3CE0A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E937C1A-A6F0-49DB-883C-7D09A1F51F14}" type="datetimeFigureOut">
              <a:rPr lang="ru-RU" smtClean="0"/>
              <a:t>07.10.2014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D9BD387-DBD0-49C7-BE0A-5134D3CE0A2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E937C1A-A6F0-49DB-883C-7D09A1F51F14}" type="datetimeFigureOut">
              <a:rPr lang="ru-RU" smtClean="0"/>
              <a:t>07.10.2014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D9BD387-DBD0-49C7-BE0A-5134D3CE0A2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E937C1A-A6F0-49DB-883C-7D09A1F51F14}" type="datetimeFigureOut">
              <a:rPr lang="ru-RU" smtClean="0"/>
              <a:t>07.10.2014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D9BD387-DBD0-49C7-BE0A-5134D3CE0A2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3">
                <a:lumMod val="75000"/>
              </a:schemeClr>
            </a:gs>
            <a:gs pos="78000">
              <a:schemeClr val="accent4">
                <a:lumMod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229600" cy="23762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Подготовленность Российской империи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dirty="0" smtClean="0"/>
              <a:t>Первой мировой войне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98438" y="4077072"/>
            <a:ext cx="6066050" cy="230425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Подготовил </a:t>
            </a:r>
            <a:endParaRPr lang="ru-RU" sz="2800" dirty="0" smtClean="0"/>
          </a:p>
          <a:p>
            <a:r>
              <a:rPr lang="ru-RU" sz="2800" dirty="0" smtClean="0"/>
              <a:t>ученик </a:t>
            </a:r>
            <a:r>
              <a:rPr lang="ru-RU" sz="2800" dirty="0" smtClean="0"/>
              <a:t>11 «Б» класса  </a:t>
            </a:r>
            <a:endParaRPr lang="ru-RU" sz="2800" dirty="0" smtClean="0"/>
          </a:p>
          <a:p>
            <a:r>
              <a:rPr lang="ru-RU" sz="2800" dirty="0" smtClean="0"/>
              <a:t>МБОУ </a:t>
            </a:r>
            <a:r>
              <a:rPr lang="ru-RU" sz="2800" dirty="0" smtClean="0"/>
              <a:t>СОШ №1 </a:t>
            </a:r>
          </a:p>
          <a:p>
            <a:r>
              <a:rPr lang="ru-RU" sz="2800" dirty="0" smtClean="0"/>
              <a:t>        Объедков Александр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016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	В </a:t>
            </a:r>
            <a:r>
              <a:rPr lang="ru-RU" dirty="0"/>
              <a:t>России отсутствовало главное условие необходимое для войны в индустриальный век — честное и грамотное экономическое планирование. В тылу царили воровство, некомпетентность, а часто и саботаж. Невоенные отрасли промышленности рухнули довольно быстро, озлобляя быстро нищающее население страны. Отсутствие промтоваров лишало стимула крестьян, и они довольно быстро стали придерживать продовольствие (продразверстку ввели ещё в Российской империи, а не большевики). Бездумно </a:t>
            </a:r>
            <a:r>
              <a:rPr lang="ru-RU" dirty="0" smtClean="0"/>
              <a:t>мобилизовывались </a:t>
            </a:r>
            <a:r>
              <a:rPr lang="ru-RU" dirty="0"/>
              <a:t>квалифицированные рабочие, что лишало промышленность ценных кадров.</a:t>
            </a:r>
          </a:p>
        </p:txBody>
      </p:sp>
    </p:spTree>
    <p:extLst>
      <p:ext uri="{BB962C8B-B14F-4D97-AF65-F5344CB8AC3E}">
        <p14:creationId xmlns:p14="http://schemas.microsoft.com/office/powerpoint/2010/main" val="184784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908720"/>
            <a:ext cx="4824536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dirty="0"/>
              <a:t>Надежда на иностранную помощь не оправдалась, армии не хватало тяжелых орудий, пулеметов и самолетов. Так, вся русская армия имела 60 батарей тяжелой артиллерии, а германская — 381 батарею. В июле 1914 года на более чем 1 тыс. солдат приходился всего 1 пулемет, который уже во время Русско-японской войны показал свою страшную эффективность. Только в июле 1915 года, после страшных поражений, русское командование закажет 100 тыс. автоматических ружей и 30 тыс. новых пулеметов. В начале войны русская промышленность производила в среднем 165 пулеметов в месяц. Русские предприятия могли произвести лишь треть автоматического оружия, необходимого армии. Остальное покупали во Франции, Англии и США. Но они в первую очередь снабжали свои армии, в Россию оружие поставляли по остаточному принципу. К тому же различные типы пулеметов, как и закупаемых винтовок, требовали свой калибр патрона, что затрудняло снабжение войск. Ещё хуже дело обстояла с боеприпасами к артиллерии: более 37 млн. снарядов — два из каждых трех использованных, завезли из Англии, Франции, США и Японии.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787546" cy="3600400"/>
          </a:xfrm>
        </p:spPr>
      </p:pic>
    </p:spTree>
    <p:extLst>
      <p:ext uri="{BB962C8B-B14F-4D97-AF65-F5344CB8AC3E}">
        <p14:creationId xmlns:p14="http://schemas.microsoft.com/office/powerpoint/2010/main" val="360043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	В </a:t>
            </a:r>
            <a:r>
              <a:rPr lang="ru-RU" dirty="0"/>
              <a:t>общем и </a:t>
            </a:r>
            <a:r>
              <a:rPr lang="ru-RU" dirty="0" smtClean="0"/>
              <a:t>целом, </a:t>
            </a:r>
            <a:r>
              <a:rPr lang="ru-RU" dirty="0"/>
              <a:t>Россия </a:t>
            </a:r>
            <a:r>
              <a:rPr lang="ru-RU" dirty="0" smtClean="0"/>
              <a:t>оказалась </a:t>
            </a:r>
            <a:r>
              <a:rPr lang="ru-RU" dirty="0"/>
              <a:t>не готова к длительной войне. Противостоящие стороны были уверены в скоротечном характере войны — воевать думали месяца два, не более. На это предвоенных запасов хватало. Россия не использовала в полной мере японский урок для того, чтобы перевооружить армию, начать индустриализацию, создать мощный военно-промышленный комплекс. Русская армия была достаточна для обороны империи, но не могла сравниться в техническом и организационном отношениях со своим главным врагом — германской армией. Храбрость русского солдата не могла компенсировать некомпетентность военного командования и военно-техническое отставание.</a:t>
            </a:r>
          </a:p>
        </p:txBody>
      </p:sp>
    </p:spTree>
    <p:extLst>
      <p:ext uri="{BB962C8B-B14F-4D97-AF65-F5344CB8AC3E}">
        <p14:creationId xmlns:p14="http://schemas.microsoft.com/office/powerpoint/2010/main" val="33057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725144"/>
            <a:ext cx="7771267" cy="864096"/>
          </a:xfrm>
        </p:spPr>
        <p:txBody>
          <a:bodyPr/>
          <a:lstStyle/>
          <a:p>
            <a:pPr algn="ctr"/>
            <a:r>
              <a:rPr lang="ru-RU" dirty="0"/>
              <a:t>Призыв резервистов в Санкт-Петербурге. 1914 год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244407" y="5388936"/>
            <a:ext cx="282435" cy="91225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8" b="161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357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Первая мировая война 1914 – 1918 гг.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Первая мировая война 1914 – 1918 гг. стала одним из наиболее кровопролитных и масштабных конфликтов в человеческой истории. Она началась 28 июля 1914 г. и завершилась 11 ноября 1918 г. В этом конфликте участвовало 38 государств.</a:t>
            </a:r>
          </a:p>
        </p:txBody>
      </p:sp>
    </p:spTree>
    <p:extLst>
      <p:ext uri="{BB962C8B-B14F-4D97-AF65-F5344CB8AC3E}">
        <p14:creationId xmlns:p14="http://schemas.microsoft.com/office/powerpoint/2010/main" val="30308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Готовность России к войне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3610744" cy="47423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В Париже и Лондоне с восхищением и страхом смотрели на мощь России и планировали воевать с Германией «до последнего русского солдата». Сэр Эдвард Грей писал в 1914 году: «Русские ресурсы настолько велики, что в конечном итоге Германия будет истощена Россией даже без нашей помощи».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204864"/>
            <a:ext cx="4330824" cy="3115190"/>
          </a:xfrm>
        </p:spPr>
      </p:pic>
    </p:spTree>
    <p:extLst>
      <p:ext uri="{BB962C8B-B14F-4D97-AF65-F5344CB8AC3E}">
        <p14:creationId xmlns:p14="http://schemas.microsoft.com/office/powerpoint/2010/main" val="7487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754760" cy="45262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Уже в августе 1914 г. Российская империя выставила 114 готовых к бою дивизий, у Франции было 62 дивизии, Британия вставила 6 дивизий. Германская империя выставила в начале войны 78 дивизий (вскоре доведя их число до 96), а Австро-Венгрия — 49 дивизий.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44824"/>
            <a:ext cx="4464496" cy="3329114"/>
          </a:xfrm>
        </p:spPr>
      </p:pic>
    </p:spTree>
    <p:extLst>
      <p:ext uri="{BB962C8B-B14F-4D97-AF65-F5344CB8AC3E}">
        <p14:creationId xmlns:p14="http://schemas.microsoft.com/office/powerpoint/2010/main" val="171678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 1910 году началась реформа армии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Период </a:t>
            </a:r>
            <a:r>
              <a:rPr lang="ru-RU" dirty="0"/>
              <a:t>мобилизации был сокращен, техническое состояние, и организация запасов улучшены. Призыв теперь осуществлялся строго по территориальному принципу. Сокращение гарнизонных войск дало 6 дополнительных дивизий. Увеличили численность офицерского корпуса, улучшили питание и обмундирование солдат. Провели «чистку» армии: в отставку были отправлены 341 генерал и 400 полковников. Этим частично искоренили «маньчжурский синдром» — деморализующую память о поражении в Русско-японской войне.</a:t>
            </a:r>
          </a:p>
        </p:txBody>
      </p:sp>
    </p:spTree>
    <p:extLst>
      <p:ext uri="{BB962C8B-B14F-4D97-AF65-F5344CB8AC3E}">
        <p14:creationId xmlns:p14="http://schemas.microsoft.com/office/powerpoint/2010/main" val="334092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half" idx="1"/>
          </p:nvPr>
        </p:nvSpPr>
        <p:spPr>
          <a:xfrm>
            <a:off x="323528" y="404664"/>
            <a:ext cx="5328592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50" dirty="0"/>
              <a:t>В </a:t>
            </a:r>
            <a:r>
              <a:rPr lang="ru-RU" sz="1550" dirty="0" smtClean="0"/>
              <a:t>целом </a:t>
            </a:r>
            <a:r>
              <a:rPr lang="ru-RU" sz="1550" dirty="0"/>
              <a:t>армия была значительно усилена. Патриотизм армии и народа в начале войны был очень высок. На военные нужды направляли большие средства. Россия после Цусимы снова стала великой военно-морской державой. Так, если германская военно-морская программа в 1907 — 1908 гг. стоила 14 млн. фунтов стерлингов, то русская программа того же периода оценивалась в 14 млн. фунтов стерлингов. Военно-морское строительство 1913-1914 гг. обошлось Германии в 23 млн. фунтов, а одновременное русское кораблестроение равнялось 24 млн. фунтов стерлингов. Это было возможно благодаря общему экономическому подъёму российской империи: государственные доходы между 1900 и 1914 годами удвоились и достигли 3,5 млрд. рублей. Реформы Столыпина (одного из самых ярых противников противостояния с Германией) положительно сказывались на экономике страны. На западе Российской империи построили стратегические железные дороги, которые позволяли перебросить на фронт около 100 дивизий в течение 18 дней. В результате Россия отставала от Германии в полной боевой готовности всего на три дня. Солдаты получили новые (коричнево-зеленые) гимнастерки и были вооружены пятизарядной винтовкой калибра 7,62 мм (винтовка Мосина, трёхлинейка). Полевая артиллерия соответствовала лучшим мировым стандартам</a:t>
            </a:r>
          </a:p>
        </p:txBody>
      </p:sp>
      <p:pic>
        <p:nvPicPr>
          <p:cNvPr id="19" name="Объект 1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593" y="1124744"/>
            <a:ext cx="3179920" cy="3456384"/>
          </a:xfrm>
        </p:spPr>
      </p:pic>
    </p:spTree>
    <p:extLst>
      <p:ext uri="{BB962C8B-B14F-4D97-AF65-F5344CB8AC3E}">
        <p14:creationId xmlns:p14="http://schemas.microsoft.com/office/powerpoint/2010/main" val="9289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4653136"/>
            <a:ext cx="7128792" cy="1368896"/>
          </a:xfrm>
        </p:spPr>
        <p:txBody>
          <a:bodyPr>
            <a:normAutofit/>
          </a:bodyPr>
          <a:lstStyle/>
          <a:p>
            <a:r>
              <a:rPr lang="ru-RU" dirty="0"/>
              <a:t>Спуск линкора "Полтава" на воду. Второй корабль (по дате спуска на воду) в серии из четырех дредноутов типа «Севастополь»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100391" y="5805264"/>
            <a:ext cx="426451" cy="495927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0" b="17060"/>
          <a:stretch>
            <a:fillRect/>
          </a:stretch>
        </p:blipFill>
        <p:spPr>
          <a:xfrm>
            <a:off x="304800" y="249864"/>
            <a:ext cx="8534400" cy="4763312"/>
          </a:xfrm>
        </p:spPr>
      </p:pic>
    </p:spTree>
    <p:extLst>
      <p:ext uri="{BB962C8B-B14F-4D97-AF65-F5344CB8AC3E}">
        <p14:creationId xmlns:p14="http://schemas.microsoft.com/office/powerpoint/2010/main" val="37394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Однако армия имела ряд слабостей, которые ярко проявятся уже в ходе войны. Высшее командование, как и во время русско-японской войны, в значительной мере, не соответствовало занимаемым должностям. Это не была армия-победитель Румянцева и Суворова. Война не родила военных гениев их уровня. «Генералы мирного времени» не могли привести армию и империю к победе. Более того, часть генералитета поддержит заговор, который приведёт к государственному перевороту в феврале 1917 года.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4824"/>
            <a:ext cx="4248471" cy="3303481"/>
          </a:xfrm>
        </p:spPr>
      </p:pic>
    </p:spTree>
    <p:extLst>
      <p:ext uri="{BB962C8B-B14F-4D97-AF65-F5344CB8AC3E}">
        <p14:creationId xmlns:p14="http://schemas.microsoft.com/office/powerpoint/2010/main" val="90569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258816" cy="502344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Русская армия была мощной силой, но так и не достигла уровня, сопоставимого с уровнем основного неприятеля — с германским. В России не удалось создать такой генштаб, который был бы не простым отделом военного министерства, а мозговым центром армии и империи. Никто не отказывал русскому солдаты в мужестве и стойкости, но огромные людские ресурсы часто использовались командованием бездарно. Неэффективная организация выявила во время войны недостатки буквально во всём — в производстве и снабжении вооружением, амуницией, средствах связи и медикаментах. Неэффективное управление железными дорогами во время войны вело к тому, что дороги были забиты эшелонами, и на фронт не могли вовремя подвезти боеприпасы и провиант.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3844420" cy="3672408"/>
          </a:xfrm>
        </p:spPr>
      </p:pic>
    </p:spTree>
    <p:extLst>
      <p:ext uri="{BB962C8B-B14F-4D97-AF65-F5344CB8AC3E}">
        <p14:creationId xmlns:p14="http://schemas.microsoft.com/office/powerpoint/2010/main" val="73871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74</TotalTime>
  <Words>873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Литейная</vt:lpstr>
      <vt:lpstr>Подготовленность Российской империи  к Первой мировой войне</vt:lpstr>
      <vt:lpstr>Первая мировая война 1914 – 1918 гг.</vt:lpstr>
      <vt:lpstr>Готовность России к войне</vt:lpstr>
      <vt:lpstr> </vt:lpstr>
      <vt:lpstr>В 1910 году началась реформа армии</vt:lpstr>
      <vt:lpstr> </vt:lpstr>
      <vt:lpstr>Спуск линкора "Полтава" на воду. Второй корабль (по дате спуска на воду) в серии из четырех дредноутов типа «Севастополь»</vt:lpstr>
      <vt:lpstr> </vt:lpstr>
      <vt:lpstr> </vt:lpstr>
      <vt:lpstr> </vt:lpstr>
      <vt:lpstr> </vt:lpstr>
      <vt:lpstr>Вывод</vt:lpstr>
      <vt:lpstr>Призыв резервистов в Санкт-Петербурге. 1914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Подготовленность</dc:title>
  <dc:creator>Сашандр</dc:creator>
  <cp:lastModifiedBy>comp</cp:lastModifiedBy>
  <cp:revision>8</cp:revision>
  <dcterms:created xsi:type="dcterms:W3CDTF">2014-09-28T17:36:37Z</dcterms:created>
  <dcterms:modified xsi:type="dcterms:W3CDTF">2014-10-07T06:05:55Z</dcterms:modified>
</cp:coreProperties>
</file>