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94" r:id="rId7"/>
    <p:sldId id="297" r:id="rId8"/>
    <p:sldId id="296" r:id="rId9"/>
    <p:sldId id="298" r:id="rId10"/>
    <p:sldId id="273" r:id="rId11"/>
    <p:sldId id="293" r:id="rId12"/>
    <p:sldId id="281" r:id="rId13"/>
    <p:sldId id="292" r:id="rId14"/>
    <p:sldId id="29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96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Адресация </a:t>
            </a:r>
            <a:r>
              <a:rPr lang="ru-RU" sz="3200" dirty="0" smtClean="0"/>
              <a:t>в </a:t>
            </a:r>
            <a:r>
              <a:rPr lang="ru-RU" sz="3200" dirty="0" smtClean="0"/>
              <a:t>компьютерных </a:t>
            </a:r>
            <a:r>
              <a:rPr lang="ru-RU" sz="3200" dirty="0" smtClean="0"/>
              <a:t>сетях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693422" cy="1296144"/>
          </a:xfrm>
          <a:prstGeom prst="cloudCallout">
            <a:avLst>
              <a:gd name="adj1" fmla="val -252626"/>
              <a:gd name="adj2" fmla="val 31689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В11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месте </a:t>
            </a:r>
            <a:r>
              <a:rPr lang="ru-RU" sz="2400" dirty="0" smtClean="0"/>
              <a:t>преступления </a:t>
            </a:r>
            <a:r>
              <a:rPr lang="ru-RU" sz="2400" dirty="0" smtClean="0"/>
              <a:t>были </a:t>
            </a:r>
            <a:r>
              <a:rPr lang="ru-RU" sz="2400" dirty="0" smtClean="0"/>
              <a:t>обнаружены четыре обрывка бумаги</a:t>
            </a:r>
            <a:r>
              <a:rPr lang="ru-RU" sz="2400" dirty="0" smtClean="0"/>
              <a:t>. </a:t>
            </a:r>
            <a:r>
              <a:rPr lang="ru-RU" sz="2400" dirty="0" smtClean="0"/>
              <a:t>Следствие установило</a:t>
            </a:r>
            <a:r>
              <a:rPr lang="ru-RU" sz="2400" dirty="0" smtClean="0"/>
              <a:t>, что на них </a:t>
            </a:r>
            <a:r>
              <a:rPr lang="ru-RU" sz="2400" dirty="0" smtClean="0"/>
              <a:t>записаны фрагменты одного IP-адреса</a:t>
            </a:r>
            <a:r>
              <a:rPr lang="ru-RU" sz="2400" dirty="0" smtClean="0"/>
              <a:t>. </a:t>
            </a:r>
            <a:r>
              <a:rPr lang="ru-RU" sz="2400" dirty="0" smtClean="0"/>
              <a:t>Криминалисты обозначили </a:t>
            </a:r>
            <a:r>
              <a:rPr lang="ru-RU" sz="2400" dirty="0" smtClean="0"/>
              <a:t>эти </a:t>
            </a:r>
            <a:r>
              <a:rPr lang="ru-RU" sz="2400" dirty="0" smtClean="0"/>
              <a:t>фрагменты буквами </a:t>
            </a:r>
            <a:r>
              <a:rPr lang="ru-RU" sz="2400" dirty="0" smtClean="0"/>
              <a:t>А, Б, В и Г. </a:t>
            </a:r>
            <a:r>
              <a:rPr lang="ru-RU" sz="2400" dirty="0" smtClean="0"/>
              <a:t>Восстановите </a:t>
            </a:r>
            <a:r>
              <a:rPr lang="ru-RU" sz="2400" dirty="0" smtClean="0"/>
              <a:t>IP-адрес. В </a:t>
            </a:r>
            <a:r>
              <a:rPr lang="ru-RU" sz="2400" dirty="0" smtClean="0"/>
              <a:t>ответе укажите последовательность </a:t>
            </a:r>
            <a:r>
              <a:rPr lang="ru-RU" sz="2400" dirty="0" smtClean="0"/>
              <a:t>букв, </a:t>
            </a:r>
            <a:r>
              <a:rPr lang="ru-RU" sz="2400" dirty="0" smtClean="0"/>
              <a:t>обозначающих фрагменты</a:t>
            </a:r>
            <a:r>
              <a:rPr lang="ru-RU" sz="2400" dirty="0" smtClean="0"/>
              <a:t>, в </a:t>
            </a:r>
            <a:r>
              <a:rPr lang="ru-RU" sz="2400" dirty="0" smtClean="0"/>
              <a:t>порядке</a:t>
            </a:r>
            <a:r>
              <a:rPr lang="ru-RU" sz="2400" dirty="0" smtClean="0"/>
              <a:t>, </a:t>
            </a:r>
            <a:r>
              <a:rPr lang="ru-RU" sz="2400" dirty="0" smtClean="0"/>
              <a:t>соответствующем IP-адресу</a:t>
            </a:r>
            <a:r>
              <a:rPr lang="ru-RU" sz="2400" dirty="0" smtClean="0"/>
              <a:t>. Если будет </a:t>
            </a:r>
            <a:r>
              <a:rPr lang="ru-RU" sz="2400" dirty="0" smtClean="0"/>
              <a:t>несколько вариантов решения</a:t>
            </a:r>
            <a:r>
              <a:rPr lang="ru-RU" sz="2400" dirty="0" smtClean="0"/>
              <a:t>, </a:t>
            </a:r>
            <a:r>
              <a:rPr lang="ru-RU" sz="2400" dirty="0" smtClean="0"/>
              <a:t>запишите </a:t>
            </a:r>
            <a:r>
              <a:rPr lang="ru-RU" sz="2400" dirty="0" smtClean="0"/>
              <a:t>их все через </a:t>
            </a:r>
            <a:r>
              <a:rPr lang="ru-RU" sz="2400" dirty="0" smtClean="0"/>
              <a:t>запятую.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ГВАБ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pic>
        <p:nvPicPr>
          <p:cNvPr id="2050" name="Picture 2" descr="C:\Users\Liza\Desktop\ip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3571876"/>
            <a:ext cx="8001056" cy="21804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</a:t>
            </a:r>
            <a:r>
              <a:rPr lang="ru-RU" sz="2400" dirty="0" smtClean="0"/>
              <a:t>сервере </a:t>
            </a:r>
            <a:r>
              <a:rPr lang="ru-RU" sz="2400" dirty="0" err="1" smtClean="0"/>
              <a:t>test.edu</a:t>
            </a:r>
            <a:r>
              <a:rPr lang="ru-RU" sz="2400" dirty="0" smtClean="0"/>
              <a:t> </a:t>
            </a:r>
            <a:r>
              <a:rPr lang="ru-RU" sz="2400" dirty="0" smtClean="0"/>
              <a:t>находится </a:t>
            </a:r>
            <a:r>
              <a:rPr lang="ru-RU" sz="2400" dirty="0" smtClean="0"/>
              <a:t>файл </a:t>
            </a:r>
            <a:r>
              <a:rPr lang="ru-RU" sz="2400" dirty="0" err="1" smtClean="0"/>
              <a:t>demo.net</a:t>
            </a:r>
            <a:r>
              <a:rPr lang="ru-RU" sz="2400" dirty="0" smtClean="0"/>
              <a:t>, </a:t>
            </a:r>
            <a:r>
              <a:rPr lang="ru-RU" sz="2400" dirty="0" smtClean="0"/>
              <a:t>доступ </a:t>
            </a:r>
            <a:r>
              <a:rPr lang="ru-RU" sz="2400" dirty="0" smtClean="0"/>
              <a:t>к </a:t>
            </a:r>
            <a:r>
              <a:rPr lang="ru-RU" sz="2400" dirty="0" smtClean="0"/>
              <a:t>которому осуществляется </a:t>
            </a:r>
            <a:r>
              <a:rPr lang="ru-RU" sz="2400" dirty="0" smtClean="0"/>
              <a:t>по </a:t>
            </a:r>
            <a:r>
              <a:rPr lang="ru-RU" sz="2400" dirty="0" smtClean="0"/>
              <a:t>протоколу </a:t>
            </a:r>
            <a:r>
              <a:rPr lang="ru-RU" sz="2400" dirty="0" err="1" smtClean="0"/>
              <a:t>http</a:t>
            </a:r>
            <a:r>
              <a:rPr lang="ru-RU" sz="2400" dirty="0" smtClean="0"/>
              <a:t>. </a:t>
            </a:r>
            <a:r>
              <a:rPr lang="ru-RU" sz="2400" dirty="0" smtClean="0"/>
              <a:t>Фрагменты адреса данного </a:t>
            </a:r>
            <a:r>
              <a:rPr lang="ru-RU" sz="2400" dirty="0" smtClean="0"/>
              <a:t>файла </a:t>
            </a:r>
            <a:r>
              <a:rPr lang="ru-RU" sz="2400" dirty="0" smtClean="0"/>
              <a:t>закодированы буквами </a:t>
            </a:r>
            <a:r>
              <a:rPr lang="ru-RU" sz="2400" dirty="0" smtClean="0"/>
              <a:t>А, Б ... Ж (см. </a:t>
            </a:r>
            <a:r>
              <a:rPr lang="ru-RU" sz="2400" dirty="0" smtClean="0"/>
              <a:t>таблицу</a:t>
            </a:r>
            <a:r>
              <a:rPr lang="ru-RU" sz="2400" dirty="0" smtClean="0"/>
              <a:t>). </a:t>
            </a:r>
            <a:r>
              <a:rPr lang="ru-RU" sz="2400" dirty="0" smtClean="0"/>
              <a:t>Запишите последовательность </a:t>
            </a:r>
            <a:r>
              <a:rPr lang="ru-RU" sz="2400" dirty="0" smtClean="0"/>
              <a:t>этих букв, </a:t>
            </a:r>
            <a:r>
              <a:rPr lang="ru-RU" sz="2400" dirty="0" smtClean="0"/>
              <a:t>которая кодирует </a:t>
            </a:r>
            <a:r>
              <a:rPr lang="ru-RU" sz="2400" dirty="0" smtClean="0"/>
              <a:t>адрес </a:t>
            </a:r>
            <a:r>
              <a:rPr lang="ru-RU" sz="2400" dirty="0" smtClean="0"/>
              <a:t>указанного </a:t>
            </a:r>
            <a:r>
              <a:rPr lang="ru-RU" sz="2400" dirty="0" smtClean="0"/>
              <a:t>файла в </a:t>
            </a:r>
            <a:r>
              <a:rPr lang="ru-RU" sz="2400" dirty="0" smtClean="0"/>
              <a:t>Интернете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ДВАЕГБЖ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2500306"/>
          <a:ext cx="2571768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test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Б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demo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В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://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Г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Д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http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Е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.edu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+mn-lt"/>
                        </a:rPr>
                        <a:t>.net</a:t>
                      </a:r>
                      <a:endParaRPr lang="en-US" sz="2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терминологии </a:t>
            </a:r>
            <a:r>
              <a:rPr lang="ru-RU" sz="2400" dirty="0" smtClean="0"/>
              <a:t>сетей TCP/IP </a:t>
            </a:r>
            <a:r>
              <a:rPr lang="ru-RU" sz="2400" dirty="0" smtClean="0"/>
              <a:t>маской </a:t>
            </a:r>
            <a:r>
              <a:rPr lang="ru-RU" sz="2400" dirty="0" smtClean="0"/>
              <a:t>сети </a:t>
            </a:r>
            <a:r>
              <a:rPr lang="ru-RU" sz="2400" dirty="0" smtClean="0"/>
              <a:t>называется двоичное </a:t>
            </a:r>
            <a:r>
              <a:rPr lang="ru-RU" sz="2400" dirty="0" smtClean="0"/>
              <a:t>число, </a:t>
            </a:r>
            <a:r>
              <a:rPr lang="ru-RU" sz="2400" dirty="0" smtClean="0"/>
              <a:t>определяющее</a:t>
            </a:r>
            <a:r>
              <a:rPr lang="ru-RU" sz="2400" dirty="0" smtClean="0"/>
              <a:t>, какая часть </a:t>
            </a:r>
            <a:r>
              <a:rPr lang="ru-RU" sz="2400" dirty="0" smtClean="0"/>
              <a:t>IP-адреса </a:t>
            </a:r>
            <a:r>
              <a:rPr lang="ru-RU" sz="2400" dirty="0" smtClean="0"/>
              <a:t>узла сети </a:t>
            </a:r>
            <a:r>
              <a:rPr lang="ru-RU" sz="2400" dirty="0" smtClean="0"/>
              <a:t>относится </a:t>
            </a:r>
            <a:r>
              <a:rPr lang="ru-RU" sz="2400" dirty="0" smtClean="0"/>
              <a:t>к </a:t>
            </a:r>
            <a:r>
              <a:rPr lang="ru-RU" sz="2400" dirty="0" smtClean="0"/>
              <a:t>адресу </a:t>
            </a:r>
            <a:r>
              <a:rPr lang="ru-RU" sz="2400" dirty="0" smtClean="0"/>
              <a:t>сети, а какая — к </a:t>
            </a:r>
            <a:r>
              <a:rPr lang="ru-RU" sz="2400" dirty="0" smtClean="0"/>
              <a:t>адресу самого </a:t>
            </a:r>
            <a:r>
              <a:rPr lang="ru-RU" sz="2400" dirty="0" smtClean="0"/>
              <a:t>узла в этой сети. </a:t>
            </a:r>
            <a:r>
              <a:rPr lang="ru-RU" sz="2400" dirty="0" smtClean="0"/>
              <a:t>Обычно </a:t>
            </a:r>
            <a:r>
              <a:rPr lang="ru-RU" sz="2400" dirty="0" smtClean="0"/>
              <a:t>маска </a:t>
            </a:r>
            <a:r>
              <a:rPr lang="ru-RU" sz="2400" dirty="0" smtClean="0"/>
              <a:t>записывается </a:t>
            </a:r>
            <a:r>
              <a:rPr lang="ru-RU" sz="2400" dirty="0" smtClean="0"/>
              <a:t>по тем же </a:t>
            </a:r>
            <a:r>
              <a:rPr lang="ru-RU" sz="2400" dirty="0" smtClean="0"/>
              <a:t>правилам</a:t>
            </a:r>
            <a:r>
              <a:rPr lang="ru-RU" sz="2400" dirty="0" smtClean="0"/>
              <a:t>, что и IP-адрес. Адрес сети </a:t>
            </a:r>
            <a:r>
              <a:rPr lang="ru-RU" sz="2400" dirty="0" smtClean="0"/>
              <a:t>получается </a:t>
            </a:r>
            <a:r>
              <a:rPr lang="ru-RU" sz="2400" dirty="0" smtClean="0"/>
              <a:t>в </a:t>
            </a:r>
            <a:r>
              <a:rPr lang="ru-RU" sz="2400" dirty="0" smtClean="0"/>
              <a:t>результате применения поразрядной конъюнкции </a:t>
            </a:r>
            <a:r>
              <a:rPr lang="ru-RU" sz="2400" dirty="0" smtClean="0"/>
              <a:t>к </a:t>
            </a:r>
            <a:r>
              <a:rPr lang="ru-RU" sz="2400" dirty="0" smtClean="0"/>
              <a:t>заданному IP-адресу </a:t>
            </a:r>
            <a:r>
              <a:rPr lang="ru-RU" sz="2400" dirty="0" smtClean="0"/>
              <a:t>узла и маске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По заданным IP-адресу </a:t>
            </a:r>
            <a:r>
              <a:rPr lang="ru-RU" sz="2400" dirty="0" smtClean="0"/>
              <a:t>узла и маске </a:t>
            </a:r>
            <a:r>
              <a:rPr lang="ru-RU" sz="2400" dirty="0" smtClean="0"/>
              <a:t>определите </a:t>
            </a:r>
            <a:r>
              <a:rPr lang="ru-RU" sz="2400" dirty="0" smtClean="0"/>
              <a:t>адрес сети.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IP –адрес узла: 142.9.227.146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Маска: 255.255.224.0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При </a:t>
            </a:r>
            <a:r>
              <a:rPr lang="ru-RU" sz="2400" dirty="0" smtClean="0"/>
              <a:t>записи ответа выберите </a:t>
            </a:r>
            <a:r>
              <a:rPr lang="ru-RU" sz="2400" dirty="0" smtClean="0"/>
              <a:t>из </a:t>
            </a:r>
            <a:r>
              <a:rPr lang="ru-RU" sz="2400" dirty="0" smtClean="0"/>
              <a:t>приведенных </a:t>
            </a:r>
            <a:r>
              <a:rPr lang="ru-RU" sz="2400" dirty="0" smtClean="0"/>
              <a:t>в </a:t>
            </a:r>
            <a:r>
              <a:rPr lang="ru-RU" sz="2400" dirty="0" smtClean="0"/>
              <a:t>таблице </a:t>
            </a:r>
            <a:r>
              <a:rPr lang="ru-RU" sz="2400" dirty="0" smtClean="0"/>
              <a:t>чисел </a:t>
            </a:r>
            <a:r>
              <a:rPr lang="ru-RU" sz="2400" dirty="0" smtClean="0"/>
              <a:t>четыре элемента IP-адреса </a:t>
            </a:r>
            <a:r>
              <a:rPr lang="ru-RU" sz="2400" dirty="0" smtClean="0"/>
              <a:t>и </a:t>
            </a:r>
            <a:r>
              <a:rPr lang="ru-RU" sz="2400" dirty="0" smtClean="0"/>
              <a:t>запишите </a:t>
            </a:r>
            <a:r>
              <a:rPr lang="ru-RU" sz="2400" dirty="0" smtClean="0"/>
              <a:t>в </a:t>
            </a:r>
            <a:r>
              <a:rPr lang="ru-RU" sz="2400" dirty="0" smtClean="0"/>
              <a:t>нужном порядке соответствующие </a:t>
            </a:r>
            <a:r>
              <a:rPr lang="ru-RU" sz="2400" dirty="0" smtClean="0"/>
              <a:t>им буквы, без </a:t>
            </a:r>
            <a:r>
              <a:rPr lang="ru-RU" sz="2400" dirty="0" smtClean="0"/>
              <a:t>использования </a:t>
            </a:r>
            <a:r>
              <a:rPr lang="ru-RU" sz="2400" dirty="0" smtClean="0"/>
              <a:t>точек.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en-US" sz="2400" dirty="0" smtClean="0"/>
              <a:t>FBHA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488" y="5429264"/>
          <a:ext cx="6096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+mn-lt"/>
                        </a:rPr>
                        <a:t>128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+mn-lt"/>
                        </a:rPr>
                        <a:t>142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+mn-lt"/>
                        </a:rPr>
                        <a:t>192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224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Если маска </a:t>
            </a:r>
            <a:r>
              <a:rPr lang="ru-RU" sz="2400" dirty="0" smtClean="0"/>
              <a:t>подсети </a:t>
            </a:r>
            <a:r>
              <a:rPr lang="ru-RU" sz="2400" dirty="0" smtClean="0"/>
              <a:t>255.255.252.0 и IP-адрес </a:t>
            </a:r>
            <a:r>
              <a:rPr lang="ru-RU" sz="2400" dirty="0" smtClean="0"/>
              <a:t>компьютера </a:t>
            </a:r>
            <a:r>
              <a:rPr lang="ru-RU" sz="2400" dirty="0" smtClean="0"/>
              <a:t>в сети 226.185.90.162, то номер </a:t>
            </a:r>
            <a:r>
              <a:rPr lang="ru-RU" sz="2400" dirty="0" smtClean="0"/>
              <a:t>компьютера </a:t>
            </a:r>
            <a:r>
              <a:rPr lang="ru-RU" sz="2400" dirty="0" smtClean="0"/>
              <a:t>в сети равен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ru-RU" sz="2400" dirty="0" smtClean="0"/>
              <a:t>674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терминологии </a:t>
            </a:r>
            <a:r>
              <a:rPr lang="ru-RU" sz="2400" dirty="0" smtClean="0"/>
              <a:t>сетей TCP/IP </a:t>
            </a:r>
            <a:r>
              <a:rPr lang="ru-RU" sz="2400" dirty="0" smtClean="0"/>
              <a:t>маской подсети называется 32-разрядное двоичное </a:t>
            </a:r>
            <a:r>
              <a:rPr lang="ru-RU" sz="2400" dirty="0" smtClean="0"/>
              <a:t>число, </a:t>
            </a:r>
            <a:r>
              <a:rPr lang="ru-RU" sz="2400" dirty="0" smtClean="0"/>
              <a:t>определяющее</a:t>
            </a:r>
            <a:r>
              <a:rPr lang="ru-RU" sz="2400" dirty="0" smtClean="0"/>
              <a:t>, какие </a:t>
            </a:r>
            <a:r>
              <a:rPr lang="ru-RU" sz="2400" dirty="0" smtClean="0"/>
              <a:t>именно разряды IP-адреса компьютера являются общими </a:t>
            </a:r>
            <a:r>
              <a:rPr lang="ru-RU" sz="2400" dirty="0" smtClean="0"/>
              <a:t>для всей </a:t>
            </a:r>
            <a:r>
              <a:rPr lang="ru-RU" sz="2400" dirty="0" smtClean="0"/>
              <a:t>подсети </a:t>
            </a:r>
            <a:r>
              <a:rPr lang="ru-RU" sz="2400" dirty="0" smtClean="0"/>
              <a:t>– в этих </a:t>
            </a:r>
            <a:r>
              <a:rPr lang="ru-RU" sz="2400" dirty="0" smtClean="0"/>
              <a:t>разрядах </a:t>
            </a:r>
            <a:r>
              <a:rPr lang="ru-RU" sz="2400" dirty="0" smtClean="0"/>
              <a:t>маски стоит 1. </a:t>
            </a:r>
            <a:r>
              <a:rPr lang="ru-RU" sz="2400" dirty="0" smtClean="0"/>
              <a:t>Обычно </a:t>
            </a:r>
            <a:r>
              <a:rPr lang="ru-RU" sz="2400" dirty="0" smtClean="0"/>
              <a:t>маски </a:t>
            </a:r>
            <a:r>
              <a:rPr lang="ru-RU" sz="2400" dirty="0" smtClean="0"/>
              <a:t>записываются </a:t>
            </a:r>
            <a:r>
              <a:rPr lang="ru-RU" sz="2400" dirty="0" smtClean="0"/>
              <a:t>в виде </a:t>
            </a:r>
            <a:r>
              <a:rPr lang="ru-RU" sz="2400" dirty="0" smtClean="0"/>
              <a:t>четверки десятичных </a:t>
            </a:r>
            <a:r>
              <a:rPr lang="ru-RU" sz="2400" dirty="0" smtClean="0"/>
              <a:t>чисел – по тем же </a:t>
            </a:r>
            <a:r>
              <a:rPr lang="ru-RU" sz="2400" dirty="0" smtClean="0"/>
              <a:t>правилам</a:t>
            </a:r>
            <a:r>
              <a:rPr lang="ru-RU" sz="2400" dirty="0" smtClean="0"/>
              <a:t>, что и </a:t>
            </a:r>
            <a:r>
              <a:rPr lang="ru-RU" sz="2400" dirty="0" smtClean="0"/>
              <a:t>IP-адреса</a:t>
            </a:r>
            <a:r>
              <a:rPr lang="ru-RU" sz="2400" dirty="0" smtClean="0"/>
              <a:t>. Для </a:t>
            </a:r>
            <a:r>
              <a:rPr lang="ru-RU" sz="2400" dirty="0" smtClean="0"/>
              <a:t>некоторой подсети используется </a:t>
            </a:r>
            <a:r>
              <a:rPr lang="ru-RU" sz="2400" dirty="0" smtClean="0"/>
              <a:t>маска 255.255.248.0. </a:t>
            </a:r>
            <a:r>
              <a:rPr lang="ru-RU" sz="2400" dirty="0" smtClean="0"/>
              <a:t>Сколько различных адресов компьютеров допускает </a:t>
            </a:r>
            <a:r>
              <a:rPr lang="ru-RU" sz="2400" dirty="0" smtClean="0"/>
              <a:t>эта маска?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2046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Доступ </a:t>
            </a:r>
            <a:r>
              <a:rPr lang="ru-RU" sz="2400" dirty="0" smtClean="0"/>
              <a:t>к файлу </a:t>
            </a:r>
            <a:r>
              <a:rPr lang="ru-RU" sz="2400" dirty="0" err="1" smtClean="0"/>
              <a:t>index.html</a:t>
            </a:r>
            <a:r>
              <a:rPr lang="ru-RU" sz="2400" dirty="0" smtClean="0"/>
              <a:t>, </a:t>
            </a:r>
            <a:r>
              <a:rPr lang="ru-RU" sz="2400" dirty="0" smtClean="0"/>
              <a:t>размещенному </a:t>
            </a:r>
            <a:r>
              <a:rPr lang="ru-RU" sz="2400" dirty="0" smtClean="0"/>
              <a:t>на </a:t>
            </a:r>
            <a:r>
              <a:rPr lang="ru-RU" sz="2400" dirty="0" smtClean="0"/>
              <a:t>сервере </a:t>
            </a:r>
            <a:r>
              <a:rPr lang="ru-RU" sz="2400" dirty="0" err="1" smtClean="0"/>
              <a:t>www.ftp.ru</a:t>
            </a:r>
            <a:r>
              <a:rPr lang="ru-RU" sz="2400" dirty="0" smtClean="0"/>
              <a:t>, </a:t>
            </a:r>
            <a:r>
              <a:rPr lang="ru-RU" sz="2400" dirty="0" smtClean="0"/>
              <a:t>осуществляется </a:t>
            </a:r>
            <a:r>
              <a:rPr lang="ru-RU" sz="2400" dirty="0" smtClean="0"/>
              <a:t>по </a:t>
            </a:r>
            <a:r>
              <a:rPr lang="ru-RU" sz="2400" dirty="0" smtClean="0"/>
              <a:t>протоколу </a:t>
            </a:r>
            <a:r>
              <a:rPr lang="ru-RU" sz="2400" dirty="0" err="1" smtClean="0"/>
              <a:t>http</a:t>
            </a:r>
            <a:r>
              <a:rPr lang="ru-RU" sz="2400" dirty="0" smtClean="0"/>
              <a:t>. В </a:t>
            </a:r>
            <a:r>
              <a:rPr lang="ru-RU" sz="2400" dirty="0" smtClean="0"/>
              <a:t>таблице приведены фрагменты адреса </a:t>
            </a:r>
            <a:r>
              <a:rPr lang="ru-RU" sz="2400" dirty="0" smtClean="0"/>
              <a:t>этого файла, </a:t>
            </a:r>
            <a:r>
              <a:rPr lang="ru-RU" sz="2400" dirty="0" smtClean="0"/>
              <a:t>обозначенные буквами </a:t>
            </a:r>
            <a:r>
              <a:rPr lang="ru-RU" sz="2400" dirty="0" smtClean="0"/>
              <a:t>от А до 3. </a:t>
            </a:r>
            <a:r>
              <a:rPr lang="ru-RU" sz="2400" dirty="0" smtClean="0"/>
              <a:t>Запишите последовательность </a:t>
            </a:r>
            <a:r>
              <a:rPr lang="ru-RU" sz="2400" dirty="0" smtClean="0"/>
              <a:t>этих букв, </a:t>
            </a:r>
            <a:r>
              <a:rPr lang="ru-RU" sz="2400" dirty="0" smtClean="0"/>
              <a:t>соответствующую адресу данного </a:t>
            </a:r>
            <a:r>
              <a:rPr lang="ru-RU" sz="2400" dirty="0" smtClean="0"/>
              <a:t>файла. </a:t>
            </a:r>
            <a:endParaRPr lang="ru-RU" sz="2400" dirty="0" smtClean="0"/>
          </a:p>
          <a:p>
            <a:pPr marL="2014538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2014538" indent="0">
              <a:spcBef>
                <a:spcPts val="0"/>
              </a:spcBef>
              <a:buNone/>
            </a:pPr>
            <a:r>
              <a:rPr lang="ru-RU" sz="2400" dirty="0" smtClean="0"/>
              <a:t>Адрес файла </a:t>
            </a:r>
            <a:r>
              <a:rPr lang="ru-RU" sz="2400" dirty="0" smtClean="0"/>
              <a:t>начинается </a:t>
            </a:r>
            <a:r>
              <a:rPr lang="ru-RU" sz="2400" dirty="0" smtClean="0"/>
              <a:t>с </a:t>
            </a:r>
            <a:r>
              <a:rPr lang="ru-RU" sz="2400" dirty="0" smtClean="0"/>
              <a:t>протокола</a:t>
            </a:r>
            <a:r>
              <a:rPr lang="ru-RU" sz="2400" dirty="0" smtClean="0"/>
              <a:t>, после этого </a:t>
            </a:r>
            <a:r>
              <a:rPr lang="ru-RU" sz="2400" dirty="0" smtClean="0"/>
              <a:t>ставятся </a:t>
            </a:r>
            <a:r>
              <a:rPr lang="ru-RU" sz="2400" dirty="0" smtClean="0"/>
              <a:t>знаки «://», имя </a:t>
            </a:r>
            <a:r>
              <a:rPr lang="ru-RU" sz="2400" dirty="0" smtClean="0"/>
              <a:t>сервера</a:t>
            </a:r>
            <a:r>
              <a:rPr lang="ru-RU" sz="2400" dirty="0" smtClean="0"/>
              <a:t>, </a:t>
            </a:r>
            <a:r>
              <a:rPr lang="ru-RU" sz="2400" dirty="0" smtClean="0"/>
              <a:t>каталог </a:t>
            </a:r>
            <a:r>
              <a:rPr lang="ru-RU" sz="2400" dirty="0" smtClean="0"/>
              <a:t>и имя файла. Здесь </a:t>
            </a:r>
            <a:r>
              <a:rPr lang="ru-RU" sz="2400" dirty="0" smtClean="0"/>
              <a:t>протокол </a:t>
            </a:r>
            <a:r>
              <a:rPr lang="ru-RU" sz="2400" dirty="0" smtClean="0"/>
              <a:t>– под </a:t>
            </a:r>
            <a:r>
              <a:rPr lang="ru-RU" sz="2400" dirty="0" smtClean="0"/>
              <a:t>буквой </a:t>
            </a:r>
            <a:r>
              <a:rPr lang="ru-RU" sz="2400" dirty="0" smtClean="0"/>
              <a:t>Е, «://» - под </a:t>
            </a:r>
            <a:r>
              <a:rPr lang="ru-RU" sz="2400" dirty="0" smtClean="0"/>
              <a:t>буквой </a:t>
            </a:r>
            <a:r>
              <a:rPr lang="ru-RU" sz="2400" dirty="0" smtClean="0"/>
              <a:t>З, имя </a:t>
            </a:r>
            <a:r>
              <a:rPr lang="ru-RU" sz="2400" dirty="0" smtClean="0"/>
              <a:t>сервера </a:t>
            </a:r>
            <a:r>
              <a:rPr lang="ru-RU" sz="2400" dirty="0" smtClean="0"/>
              <a:t>– под </a:t>
            </a:r>
            <a:r>
              <a:rPr lang="ru-RU" sz="2400" dirty="0" smtClean="0"/>
              <a:t>буквами </a:t>
            </a:r>
            <a:r>
              <a:rPr lang="ru-RU" sz="2400" dirty="0" smtClean="0"/>
              <a:t>БГД, далее идет </a:t>
            </a:r>
            <a:r>
              <a:rPr lang="ru-RU" sz="2400" dirty="0" smtClean="0"/>
              <a:t>разделитель </a:t>
            </a:r>
            <a:r>
              <a:rPr lang="ru-RU" sz="2400" dirty="0" smtClean="0"/>
              <a:t>«/» (В), затем – имя файла ЖА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2014538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014538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014538" indent="0">
              <a:spcBef>
                <a:spcPts val="0"/>
              </a:spcBef>
              <a:buNone/>
            </a:pPr>
            <a:r>
              <a:rPr lang="ru-RU" sz="2400" dirty="0" smtClean="0"/>
              <a:t>Ответ ЕЗБГДВЖА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480000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2571744"/>
          <a:ext cx="192882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413"/>
                <a:gridCol w="964413"/>
              </a:tblGrid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</a:rPr>
                        <a:t>.html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Б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</a:rPr>
                        <a:t>www.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В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Г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ftp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Д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.ru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Е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http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</a:rPr>
                        <a:t>index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</a:rPr>
                        <a:t>З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0000"/>
                          </a:solidFill>
                          <a:latin typeface="+mn-lt"/>
                        </a:rPr>
                        <a:t>://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Петя </a:t>
            </a:r>
            <a:r>
              <a:rPr lang="ru-RU" sz="2400" dirty="0" smtClean="0"/>
              <a:t>записал </a:t>
            </a:r>
            <a:r>
              <a:rPr lang="ru-RU" sz="2400" dirty="0" smtClean="0"/>
              <a:t>IP-адрес </a:t>
            </a:r>
            <a:r>
              <a:rPr lang="ru-RU" sz="2400" dirty="0" smtClean="0"/>
              <a:t>школьного сервера </a:t>
            </a:r>
            <a:r>
              <a:rPr lang="ru-RU" sz="2400" dirty="0" smtClean="0"/>
              <a:t>на </a:t>
            </a:r>
            <a:r>
              <a:rPr lang="ru-RU" sz="2400" dirty="0" smtClean="0"/>
              <a:t>листке бумаги </a:t>
            </a:r>
            <a:r>
              <a:rPr lang="ru-RU" sz="2400" dirty="0" smtClean="0"/>
              <a:t>и </a:t>
            </a:r>
            <a:r>
              <a:rPr lang="ru-RU" sz="2400" dirty="0" smtClean="0"/>
              <a:t>положил </a:t>
            </a:r>
            <a:r>
              <a:rPr lang="ru-RU" sz="2400" dirty="0" smtClean="0"/>
              <a:t>его в </a:t>
            </a:r>
            <a:r>
              <a:rPr lang="ru-RU" sz="2400" dirty="0" smtClean="0"/>
              <a:t>карман куртки</a:t>
            </a:r>
            <a:r>
              <a:rPr lang="ru-RU" sz="2400" dirty="0" smtClean="0"/>
              <a:t>. </a:t>
            </a:r>
            <a:r>
              <a:rPr lang="ru-RU" sz="2400" dirty="0" smtClean="0"/>
              <a:t>Петина </a:t>
            </a:r>
            <a:r>
              <a:rPr lang="ru-RU" sz="2400" dirty="0" smtClean="0"/>
              <a:t>мама </a:t>
            </a:r>
            <a:r>
              <a:rPr lang="ru-RU" sz="2400" dirty="0" smtClean="0"/>
              <a:t>случайно постирала куртку вместе </a:t>
            </a:r>
            <a:r>
              <a:rPr lang="ru-RU" sz="2400" dirty="0" smtClean="0"/>
              <a:t>с </a:t>
            </a:r>
            <a:r>
              <a:rPr lang="ru-RU" sz="2400" dirty="0" smtClean="0"/>
              <a:t>запиской</a:t>
            </a:r>
            <a:r>
              <a:rPr lang="ru-RU" sz="2400" dirty="0" smtClean="0"/>
              <a:t>. После </a:t>
            </a:r>
            <a:r>
              <a:rPr lang="ru-RU" sz="2400" dirty="0" smtClean="0"/>
              <a:t>стирки </a:t>
            </a:r>
            <a:r>
              <a:rPr lang="ru-RU" sz="2400" dirty="0" smtClean="0"/>
              <a:t>Петя </a:t>
            </a:r>
            <a:r>
              <a:rPr lang="ru-RU" sz="2400" dirty="0" smtClean="0"/>
              <a:t>обнаружил </a:t>
            </a:r>
            <a:r>
              <a:rPr lang="ru-RU" sz="2400" dirty="0" smtClean="0"/>
              <a:t>в </a:t>
            </a:r>
            <a:r>
              <a:rPr lang="ru-RU" sz="2400" dirty="0" smtClean="0"/>
              <a:t>кармане четыре обрывка </a:t>
            </a:r>
            <a:r>
              <a:rPr lang="ru-RU" sz="2400" dirty="0" smtClean="0"/>
              <a:t>с </a:t>
            </a:r>
            <a:r>
              <a:rPr lang="ru-RU" sz="2400" dirty="0" smtClean="0"/>
              <a:t>фрагментами IP-адреса</a:t>
            </a:r>
            <a:r>
              <a:rPr lang="ru-RU" sz="2400" dirty="0" smtClean="0"/>
              <a:t>. Эти </a:t>
            </a:r>
            <a:r>
              <a:rPr lang="ru-RU" sz="2400" dirty="0" smtClean="0"/>
              <a:t>фрагменты обозначены буквами </a:t>
            </a:r>
            <a:r>
              <a:rPr lang="ru-RU" sz="2400" dirty="0" smtClean="0"/>
              <a:t>А, Б, В и Г. </a:t>
            </a:r>
            <a:r>
              <a:rPr lang="ru-RU" sz="2400" dirty="0" smtClean="0"/>
              <a:t>Восстановите </a:t>
            </a:r>
            <a:r>
              <a:rPr lang="ru-RU" sz="2400" dirty="0" smtClean="0"/>
              <a:t>IP-адрес. В </a:t>
            </a:r>
            <a:r>
              <a:rPr lang="ru-RU" sz="2400" dirty="0" smtClean="0"/>
              <a:t>ответе укажите последовательность </a:t>
            </a:r>
            <a:r>
              <a:rPr lang="ru-RU" sz="2400" dirty="0" smtClean="0"/>
              <a:t>букв, </a:t>
            </a:r>
            <a:r>
              <a:rPr lang="ru-RU" sz="2400" dirty="0" smtClean="0"/>
              <a:t>обозначающих фрагменты</a:t>
            </a:r>
            <a:r>
              <a:rPr lang="ru-RU" sz="2400" dirty="0" smtClean="0"/>
              <a:t>, в </a:t>
            </a:r>
            <a:r>
              <a:rPr lang="ru-RU" sz="2400" dirty="0" smtClean="0"/>
              <a:t>порядке</a:t>
            </a:r>
            <a:r>
              <a:rPr lang="ru-RU" sz="2400" dirty="0" smtClean="0"/>
              <a:t>, </a:t>
            </a:r>
            <a:r>
              <a:rPr lang="ru-RU" sz="2400" dirty="0" smtClean="0"/>
              <a:t>соответствующем IP-адресу</a:t>
            </a:r>
            <a:r>
              <a:rPr lang="ru-RU" sz="2400" dirty="0" smtClean="0"/>
              <a:t>. 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</p:txBody>
      </p:sp>
      <p:pic>
        <p:nvPicPr>
          <p:cNvPr id="1026" name="Picture 2" descr="C:\Users\Liza\Desktop\i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3571876"/>
            <a:ext cx="82105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IP-адрес </a:t>
            </a:r>
            <a:r>
              <a:rPr lang="ru-RU" sz="2000" dirty="0" smtClean="0"/>
              <a:t>представляет </a:t>
            </a:r>
            <a:r>
              <a:rPr lang="ru-RU" sz="2000" dirty="0" smtClean="0"/>
              <a:t>собой числа, </a:t>
            </a:r>
            <a:r>
              <a:rPr lang="ru-RU" sz="2000" dirty="0" smtClean="0"/>
              <a:t>разъединенные точками</a:t>
            </a:r>
            <a:r>
              <a:rPr lang="ru-RU" sz="2000" dirty="0" smtClean="0"/>
              <a:t>, </a:t>
            </a:r>
            <a:r>
              <a:rPr lang="ru-RU" sz="2000" dirty="0" smtClean="0"/>
              <a:t>причем </a:t>
            </a:r>
            <a:r>
              <a:rPr lang="ru-RU" sz="2000" dirty="0" smtClean="0"/>
              <a:t>числа эти не </a:t>
            </a:r>
            <a:r>
              <a:rPr lang="ru-RU" sz="2000" dirty="0" smtClean="0"/>
              <a:t>больше </a:t>
            </a:r>
            <a:r>
              <a:rPr lang="ru-RU" sz="2000" dirty="0" smtClean="0"/>
              <a:t>255.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Посмотрим внимательнее </a:t>
            </a:r>
            <a:r>
              <a:rPr lang="ru-RU" sz="2000" dirty="0" smtClean="0"/>
              <a:t>на </a:t>
            </a:r>
            <a:r>
              <a:rPr lang="ru-RU" sz="2000" dirty="0" smtClean="0"/>
              <a:t>данные фрагменты</a:t>
            </a:r>
            <a:r>
              <a:rPr lang="ru-RU" sz="2000" dirty="0" smtClean="0"/>
              <a:t>: под </a:t>
            </a:r>
            <a:r>
              <a:rPr lang="ru-RU" sz="2000" dirty="0" smtClean="0"/>
              <a:t>буквой </a:t>
            </a:r>
            <a:r>
              <a:rPr lang="ru-RU" sz="2000" dirty="0" smtClean="0"/>
              <a:t>В мы видим «.61». Число, на </a:t>
            </a:r>
            <a:r>
              <a:rPr lang="ru-RU" sz="2000" dirty="0" smtClean="0"/>
              <a:t>которое указывает </a:t>
            </a:r>
            <a:r>
              <a:rPr lang="ru-RU" sz="2000" dirty="0" smtClean="0"/>
              <a:t>этот </a:t>
            </a:r>
            <a:r>
              <a:rPr lang="ru-RU" sz="2000" dirty="0" smtClean="0"/>
              <a:t>фрагмент</a:t>
            </a:r>
            <a:r>
              <a:rPr lang="ru-RU" sz="2000" dirty="0" smtClean="0"/>
              <a:t>, </a:t>
            </a:r>
            <a:r>
              <a:rPr lang="ru-RU" sz="2000" dirty="0" smtClean="0"/>
              <a:t>начинается </a:t>
            </a:r>
            <a:r>
              <a:rPr lang="ru-RU" sz="2000" dirty="0" smtClean="0"/>
              <a:t>с 61. Так как числа в </a:t>
            </a:r>
            <a:r>
              <a:rPr lang="ru-RU" sz="2000" dirty="0" smtClean="0"/>
              <a:t>IP-адресе </a:t>
            </a:r>
            <a:r>
              <a:rPr lang="ru-RU" sz="2000" dirty="0" smtClean="0"/>
              <a:t>не могут быть </a:t>
            </a:r>
            <a:r>
              <a:rPr lang="ru-RU" sz="2000" dirty="0" smtClean="0"/>
              <a:t>больше </a:t>
            </a:r>
            <a:r>
              <a:rPr lang="ru-RU" sz="2000" dirty="0" smtClean="0"/>
              <a:t>255, мы не можем </a:t>
            </a:r>
            <a:r>
              <a:rPr lang="ru-RU" sz="2000" dirty="0" smtClean="0"/>
              <a:t>добавить </a:t>
            </a:r>
            <a:r>
              <a:rPr lang="ru-RU" sz="2000" dirty="0" smtClean="0"/>
              <a:t>в конце этого числа еще один </a:t>
            </a:r>
            <a:r>
              <a:rPr lang="ru-RU" sz="2000" dirty="0" smtClean="0"/>
              <a:t>разряд</a:t>
            </a:r>
            <a:r>
              <a:rPr lang="ru-RU" sz="2000" dirty="0" smtClean="0"/>
              <a:t>, а </a:t>
            </a:r>
            <a:r>
              <a:rPr lang="ru-RU" sz="2000" dirty="0" smtClean="0"/>
              <a:t>фрагментов</a:t>
            </a:r>
            <a:r>
              <a:rPr lang="ru-RU" sz="2000" dirty="0" smtClean="0"/>
              <a:t>, </a:t>
            </a:r>
            <a:r>
              <a:rPr lang="ru-RU" sz="2000" dirty="0" smtClean="0"/>
              <a:t>начинающихся </a:t>
            </a:r>
            <a:r>
              <a:rPr lang="ru-RU" sz="2000" dirty="0" smtClean="0"/>
              <a:t>с точки, </a:t>
            </a:r>
            <a:r>
              <a:rPr lang="ru-RU" sz="2000" dirty="0" smtClean="0"/>
              <a:t>больше </a:t>
            </a:r>
            <a:r>
              <a:rPr lang="ru-RU" sz="2000" dirty="0" smtClean="0"/>
              <a:t>нет, </a:t>
            </a:r>
            <a:r>
              <a:rPr lang="ru-RU" sz="2000" dirty="0" smtClean="0"/>
              <a:t>следовательно</a:t>
            </a:r>
            <a:r>
              <a:rPr lang="ru-RU" sz="2000" dirty="0" smtClean="0"/>
              <a:t>, этот </a:t>
            </a:r>
            <a:r>
              <a:rPr lang="ru-RU" sz="2000" dirty="0" smtClean="0"/>
              <a:t>фрагмент </a:t>
            </a:r>
            <a:r>
              <a:rPr lang="ru-RU" sz="2000" dirty="0" smtClean="0"/>
              <a:t>– </a:t>
            </a:r>
            <a:r>
              <a:rPr lang="ru-RU" sz="2000" dirty="0" smtClean="0"/>
              <a:t>последний</a:t>
            </a:r>
            <a:r>
              <a:rPr lang="ru-RU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Посмотрим </a:t>
            </a:r>
            <a:r>
              <a:rPr lang="ru-RU" sz="2000" dirty="0" smtClean="0"/>
              <a:t>на </a:t>
            </a:r>
            <a:r>
              <a:rPr lang="ru-RU" sz="2000" dirty="0" smtClean="0"/>
              <a:t>фрагмент </a:t>
            </a:r>
            <a:r>
              <a:rPr lang="ru-RU" sz="2000" dirty="0" smtClean="0"/>
              <a:t>под </a:t>
            </a:r>
            <a:r>
              <a:rPr lang="ru-RU" sz="2000" dirty="0" smtClean="0"/>
              <a:t>буквой </a:t>
            </a:r>
            <a:r>
              <a:rPr lang="ru-RU" sz="2000" dirty="0" smtClean="0"/>
              <a:t>Г. В нем стоит число без точек, </a:t>
            </a:r>
            <a:r>
              <a:rPr lang="ru-RU" sz="2000" dirty="0" smtClean="0"/>
              <a:t>значит</a:t>
            </a:r>
            <a:r>
              <a:rPr lang="ru-RU" sz="2000" dirty="0" smtClean="0"/>
              <a:t>, это либо </a:t>
            </a:r>
            <a:r>
              <a:rPr lang="ru-RU" sz="2000" dirty="0" smtClean="0"/>
              <a:t>последний фрагмент</a:t>
            </a:r>
            <a:r>
              <a:rPr lang="ru-RU" sz="2000" dirty="0" smtClean="0"/>
              <a:t>, либо </a:t>
            </a:r>
            <a:r>
              <a:rPr lang="ru-RU" sz="2000" dirty="0" smtClean="0"/>
              <a:t>первый</a:t>
            </a:r>
            <a:r>
              <a:rPr lang="ru-RU" sz="2000" dirty="0" smtClean="0"/>
              <a:t>. Место </a:t>
            </a:r>
            <a:r>
              <a:rPr lang="ru-RU" sz="2000" dirty="0" smtClean="0"/>
              <a:t>последнего фрагмента </a:t>
            </a:r>
            <a:r>
              <a:rPr lang="ru-RU" sz="2000" dirty="0" smtClean="0"/>
              <a:t>уже </a:t>
            </a:r>
            <a:r>
              <a:rPr lang="ru-RU" sz="2000" dirty="0" smtClean="0"/>
              <a:t>занято</a:t>
            </a:r>
            <a:r>
              <a:rPr lang="ru-RU" sz="2000" dirty="0" smtClean="0"/>
              <a:t>, </a:t>
            </a:r>
            <a:r>
              <a:rPr lang="ru-RU" sz="2000" dirty="0" smtClean="0"/>
              <a:t>значит фрагмент </a:t>
            </a:r>
            <a:r>
              <a:rPr lang="ru-RU" sz="2000" dirty="0" smtClean="0"/>
              <a:t>Г на </a:t>
            </a:r>
            <a:r>
              <a:rPr lang="ru-RU" sz="2000" dirty="0" smtClean="0"/>
              <a:t>первом </a:t>
            </a:r>
            <a:r>
              <a:rPr lang="ru-RU" sz="2000" dirty="0" smtClean="0"/>
              <a:t>месте.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В конце </a:t>
            </a:r>
            <a:r>
              <a:rPr lang="ru-RU" sz="2000" dirty="0" smtClean="0"/>
              <a:t>фрагмента </a:t>
            </a:r>
            <a:r>
              <a:rPr lang="ru-RU" sz="2000" dirty="0" smtClean="0"/>
              <a:t>А - число 162, </a:t>
            </a:r>
            <a:r>
              <a:rPr lang="ru-RU" sz="2000" dirty="0" smtClean="0"/>
              <a:t>отделенное точкой</a:t>
            </a:r>
            <a:r>
              <a:rPr lang="ru-RU" sz="2000" dirty="0" smtClean="0"/>
              <a:t>. Так как в </a:t>
            </a:r>
            <a:r>
              <a:rPr lang="ru-RU" sz="2000" dirty="0" smtClean="0"/>
              <a:t>IP-адресе </a:t>
            </a:r>
            <a:r>
              <a:rPr lang="ru-RU" sz="2000" dirty="0" smtClean="0"/>
              <a:t>не может быть числа, </a:t>
            </a:r>
            <a:r>
              <a:rPr lang="ru-RU" sz="2000" dirty="0" smtClean="0"/>
              <a:t>большего </a:t>
            </a:r>
            <a:r>
              <a:rPr lang="ru-RU" sz="2000" dirty="0" smtClean="0"/>
              <a:t>255, то за </a:t>
            </a:r>
            <a:r>
              <a:rPr lang="ru-RU" sz="2000" dirty="0" smtClean="0"/>
              <a:t>фрагментом </a:t>
            </a:r>
            <a:r>
              <a:rPr lang="ru-RU" sz="2000" dirty="0" smtClean="0"/>
              <a:t>А </a:t>
            </a:r>
            <a:r>
              <a:rPr lang="ru-RU" sz="2000" dirty="0" smtClean="0"/>
              <a:t>должен следовать фрагмент</a:t>
            </a:r>
            <a:r>
              <a:rPr lang="ru-RU" sz="2000" dirty="0" smtClean="0"/>
              <a:t>, </a:t>
            </a:r>
            <a:r>
              <a:rPr lang="ru-RU" sz="2000" dirty="0" smtClean="0"/>
              <a:t>начинающийся </a:t>
            </a:r>
            <a:r>
              <a:rPr lang="ru-RU" sz="2000" dirty="0" smtClean="0"/>
              <a:t>с точки. </a:t>
            </a:r>
            <a:r>
              <a:rPr lang="ru-RU" sz="2000" dirty="0" smtClean="0"/>
              <a:t>Значит</a:t>
            </a:r>
            <a:r>
              <a:rPr lang="ru-RU" sz="2000" dirty="0" smtClean="0"/>
              <a:t>, </a:t>
            </a:r>
            <a:r>
              <a:rPr lang="ru-RU" sz="2000" dirty="0" smtClean="0"/>
              <a:t>фрагмент </a:t>
            </a:r>
            <a:r>
              <a:rPr lang="ru-RU" sz="2000" dirty="0" smtClean="0"/>
              <a:t>А идет перед </a:t>
            </a:r>
            <a:r>
              <a:rPr lang="ru-RU" sz="2000" dirty="0" smtClean="0"/>
              <a:t>фрагментом </a:t>
            </a:r>
            <a:r>
              <a:rPr lang="ru-RU" sz="2000" dirty="0" smtClean="0"/>
              <a:t>В.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ГБАВ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терминологии </a:t>
            </a:r>
            <a:r>
              <a:rPr lang="ru-RU" sz="2400" dirty="0" smtClean="0"/>
              <a:t>сетей TCP/IP </a:t>
            </a:r>
            <a:r>
              <a:rPr lang="ru-RU" sz="2400" dirty="0" smtClean="0"/>
              <a:t>маской </a:t>
            </a:r>
            <a:r>
              <a:rPr lang="ru-RU" sz="2400" dirty="0" smtClean="0"/>
              <a:t>сети </a:t>
            </a:r>
            <a:r>
              <a:rPr lang="ru-RU" sz="2400" dirty="0" smtClean="0"/>
              <a:t>называется двоичное </a:t>
            </a:r>
            <a:r>
              <a:rPr lang="ru-RU" sz="2400" dirty="0" smtClean="0"/>
              <a:t>число, </a:t>
            </a:r>
            <a:r>
              <a:rPr lang="ru-RU" sz="2400" dirty="0" smtClean="0"/>
              <a:t>определяющее</a:t>
            </a:r>
            <a:r>
              <a:rPr lang="ru-RU" sz="2400" dirty="0" smtClean="0"/>
              <a:t>, какая часть </a:t>
            </a:r>
            <a:r>
              <a:rPr lang="ru-RU" sz="2400" dirty="0" smtClean="0"/>
              <a:t>IP-адреса </a:t>
            </a:r>
            <a:r>
              <a:rPr lang="ru-RU" sz="2400" dirty="0" smtClean="0"/>
              <a:t>узла сети </a:t>
            </a:r>
            <a:r>
              <a:rPr lang="ru-RU" sz="2400" dirty="0" smtClean="0"/>
              <a:t>относится </a:t>
            </a:r>
            <a:r>
              <a:rPr lang="ru-RU" sz="2400" dirty="0" smtClean="0"/>
              <a:t>к </a:t>
            </a:r>
            <a:r>
              <a:rPr lang="ru-RU" sz="2400" dirty="0" smtClean="0"/>
              <a:t>адресу </a:t>
            </a:r>
            <a:r>
              <a:rPr lang="ru-RU" sz="2400" dirty="0" smtClean="0"/>
              <a:t>сети, а какая — к </a:t>
            </a:r>
            <a:r>
              <a:rPr lang="ru-RU" sz="2400" dirty="0" smtClean="0"/>
              <a:t>адресу самого </a:t>
            </a:r>
            <a:r>
              <a:rPr lang="ru-RU" sz="2400" dirty="0" smtClean="0"/>
              <a:t>узла в этой сети. </a:t>
            </a:r>
            <a:r>
              <a:rPr lang="ru-RU" sz="2400" dirty="0" smtClean="0"/>
              <a:t>Обычно </a:t>
            </a:r>
            <a:r>
              <a:rPr lang="ru-RU" sz="2400" dirty="0" smtClean="0"/>
              <a:t>маска </a:t>
            </a:r>
            <a:r>
              <a:rPr lang="ru-RU" sz="2400" dirty="0" smtClean="0"/>
              <a:t>записывается </a:t>
            </a:r>
            <a:r>
              <a:rPr lang="ru-RU" sz="2400" dirty="0" smtClean="0"/>
              <a:t>по тем же </a:t>
            </a:r>
            <a:r>
              <a:rPr lang="ru-RU" sz="2400" dirty="0" smtClean="0"/>
              <a:t>правилам</a:t>
            </a:r>
            <a:r>
              <a:rPr lang="ru-RU" sz="2400" dirty="0" smtClean="0"/>
              <a:t>, что и IP-адрес. Адрес сети </a:t>
            </a:r>
            <a:r>
              <a:rPr lang="ru-RU" sz="2400" dirty="0" smtClean="0"/>
              <a:t>получается </a:t>
            </a:r>
            <a:r>
              <a:rPr lang="ru-RU" sz="2400" dirty="0" smtClean="0"/>
              <a:t>в </a:t>
            </a:r>
            <a:r>
              <a:rPr lang="ru-RU" sz="2400" dirty="0" smtClean="0"/>
              <a:t>результате применения поразрядной конъюнкции </a:t>
            </a:r>
            <a:r>
              <a:rPr lang="ru-RU" sz="2400" dirty="0" smtClean="0"/>
              <a:t>к </a:t>
            </a:r>
            <a:r>
              <a:rPr lang="ru-RU" sz="2400" dirty="0" smtClean="0"/>
              <a:t>заданному IP-адресу </a:t>
            </a:r>
            <a:r>
              <a:rPr lang="ru-RU" sz="2400" dirty="0" smtClean="0"/>
              <a:t>узла и </a:t>
            </a:r>
            <a:r>
              <a:rPr lang="ru-RU" sz="2400" dirty="0" err="1" smtClean="0"/>
              <a:t>маске.По</a:t>
            </a:r>
            <a:r>
              <a:rPr lang="ru-RU" sz="2400" dirty="0" smtClean="0"/>
              <a:t> </a:t>
            </a:r>
            <a:r>
              <a:rPr lang="ru-RU" sz="2400" dirty="0" smtClean="0"/>
              <a:t>заданным IP-адресу </a:t>
            </a:r>
            <a:r>
              <a:rPr lang="ru-RU" sz="2400" dirty="0" smtClean="0"/>
              <a:t>узла и маске </a:t>
            </a:r>
            <a:r>
              <a:rPr lang="ru-RU" sz="2400" dirty="0" smtClean="0"/>
              <a:t>определите </a:t>
            </a:r>
            <a:r>
              <a:rPr lang="ru-RU" sz="2400" dirty="0" smtClean="0"/>
              <a:t>адрес сети.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IP –адрес узла: 142.9.199.145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Маска: 255.255.192.0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При </a:t>
            </a:r>
            <a:r>
              <a:rPr lang="ru-RU" sz="2400" dirty="0" smtClean="0"/>
              <a:t>записи ответа выберите </a:t>
            </a:r>
            <a:r>
              <a:rPr lang="ru-RU" sz="2400" dirty="0" smtClean="0"/>
              <a:t>из </a:t>
            </a:r>
            <a:r>
              <a:rPr lang="ru-RU" sz="2400" dirty="0" smtClean="0"/>
              <a:t>приведенных </a:t>
            </a:r>
            <a:r>
              <a:rPr lang="ru-RU" sz="2400" dirty="0" smtClean="0"/>
              <a:t>в </a:t>
            </a:r>
            <a:r>
              <a:rPr lang="ru-RU" sz="2400" dirty="0" smtClean="0"/>
              <a:t>таблице </a:t>
            </a:r>
            <a:r>
              <a:rPr lang="ru-RU" sz="2400" dirty="0" smtClean="0"/>
              <a:t>чисел </a:t>
            </a:r>
            <a:r>
              <a:rPr lang="ru-RU" sz="2400" dirty="0" smtClean="0"/>
              <a:t>четыре элемента IP-адреса </a:t>
            </a:r>
            <a:r>
              <a:rPr lang="ru-RU" sz="2400" dirty="0" smtClean="0"/>
              <a:t>и </a:t>
            </a:r>
            <a:r>
              <a:rPr lang="ru-RU" sz="2400" dirty="0" smtClean="0"/>
              <a:t>запишите </a:t>
            </a:r>
            <a:r>
              <a:rPr lang="ru-RU" sz="2400" dirty="0" smtClean="0"/>
              <a:t>в </a:t>
            </a:r>
            <a:r>
              <a:rPr lang="ru-RU" sz="2400" dirty="0" smtClean="0"/>
              <a:t>нужном порядке соответствующие </a:t>
            </a:r>
            <a:r>
              <a:rPr lang="ru-RU" sz="2400" dirty="0" smtClean="0"/>
              <a:t>им буквы, без </a:t>
            </a:r>
            <a:r>
              <a:rPr lang="ru-RU" sz="2400" dirty="0" smtClean="0"/>
              <a:t>использования </a:t>
            </a:r>
            <a:r>
              <a:rPr lang="ru-RU" sz="2400" dirty="0" smtClean="0"/>
              <a:t>точек.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5429264"/>
          <a:ext cx="48768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</a:rPr>
                        <a:t>128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</a:rPr>
                        <a:t>142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</a:rPr>
                        <a:t>192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</a:rPr>
                        <a:t>224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</a:t>
            </a:r>
            <a:r>
              <a:rPr lang="ru-RU" sz="2400" dirty="0" smtClean="0"/>
              <a:t>Запишем </a:t>
            </a:r>
            <a:r>
              <a:rPr lang="en-US" sz="2400" dirty="0" err="1" smtClean="0"/>
              <a:t>ip</a:t>
            </a:r>
            <a:r>
              <a:rPr lang="en-US" sz="2400" dirty="0" smtClean="0"/>
              <a:t> </a:t>
            </a:r>
            <a:r>
              <a:rPr lang="ru-RU" sz="2400" dirty="0" smtClean="0"/>
              <a:t>,</a:t>
            </a:r>
            <a:r>
              <a:rPr lang="ru-RU" sz="2400" dirty="0" smtClean="0"/>
              <a:t> маску сети и результат их конъюнкции(И)  </a:t>
            </a:r>
            <a:r>
              <a:rPr lang="ru-RU" sz="2400" dirty="0" smtClean="0"/>
              <a:t>в </a:t>
            </a:r>
            <a:r>
              <a:rPr lang="ru-RU" sz="2400" dirty="0" smtClean="0"/>
              <a:t>двоичной системе счисления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</a:t>
            </a:r>
            <a:r>
              <a:rPr lang="ru-RU" sz="2400" dirty="0" smtClean="0"/>
              <a:t>Сопоставим варианты ответа получившимся числам: </a:t>
            </a:r>
            <a:r>
              <a:rPr lang="en-US" sz="2400" dirty="0" smtClean="0"/>
              <a:t>F=</a:t>
            </a:r>
            <a:r>
              <a:rPr lang="ru-RU" sz="2400" dirty="0" smtClean="0"/>
              <a:t>142</a:t>
            </a:r>
            <a:r>
              <a:rPr lang="ru-RU" sz="2400" dirty="0" smtClean="0"/>
              <a:t>, </a:t>
            </a:r>
            <a:r>
              <a:rPr lang="en-US" sz="2400" dirty="0" smtClean="0"/>
              <a:t>B=</a:t>
            </a:r>
            <a:r>
              <a:rPr lang="ru-RU" sz="2400" dirty="0" smtClean="0"/>
              <a:t>9,</a:t>
            </a:r>
            <a:r>
              <a:rPr lang="en-US" sz="2400" dirty="0" smtClean="0"/>
              <a:t>G=</a:t>
            </a:r>
            <a:r>
              <a:rPr lang="ru-RU" sz="2400" dirty="0" smtClean="0"/>
              <a:t>192,</a:t>
            </a:r>
            <a:r>
              <a:rPr lang="en-US" sz="2400" dirty="0" smtClean="0"/>
              <a:t>A=</a:t>
            </a:r>
            <a:r>
              <a:rPr lang="ru-RU" sz="2400" dirty="0" smtClean="0"/>
              <a:t>0.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en-US" sz="2400" dirty="0" smtClean="0"/>
              <a:t>FBGA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1857364"/>
          <a:ext cx="800105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5"/>
                <a:gridCol w="557217"/>
                <a:gridCol w="571504"/>
                <a:gridCol w="571504"/>
                <a:gridCol w="571504"/>
                <a:gridCol w="285752"/>
                <a:gridCol w="1214446"/>
                <a:gridCol w="1143008"/>
                <a:gridCol w="1143008"/>
                <a:gridCol w="1143002"/>
              </a:tblGrid>
              <a:tr h="27558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142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199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10001110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00001001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11000111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8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Маска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192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11111111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11111111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11000000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8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Узел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142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192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10001110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00001001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11000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4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терминологии </a:t>
            </a:r>
            <a:r>
              <a:rPr lang="ru-RU" sz="2400" dirty="0" smtClean="0"/>
              <a:t>сетей TCP/IP </a:t>
            </a:r>
            <a:r>
              <a:rPr lang="ru-RU" sz="2400" dirty="0" smtClean="0"/>
              <a:t>маской подсети называется 32-разрядное двоичное </a:t>
            </a:r>
            <a:r>
              <a:rPr lang="ru-RU" sz="2400" dirty="0" smtClean="0"/>
              <a:t>число, </a:t>
            </a:r>
            <a:r>
              <a:rPr lang="ru-RU" sz="2400" dirty="0" smtClean="0"/>
              <a:t>определяющее</a:t>
            </a:r>
            <a:r>
              <a:rPr lang="ru-RU" sz="2400" dirty="0" smtClean="0"/>
              <a:t>, какие </a:t>
            </a:r>
            <a:r>
              <a:rPr lang="ru-RU" sz="2400" dirty="0" smtClean="0"/>
              <a:t>именно разряды IP-адреса компьютера являются общими </a:t>
            </a:r>
            <a:r>
              <a:rPr lang="ru-RU" sz="2400" dirty="0" smtClean="0"/>
              <a:t>для всей </a:t>
            </a:r>
            <a:r>
              <a:rPr lang="ru-RU" sz="2400" dirty="0" smtClean="0"/>
              <a:t>подсети </a:t>
            </a:r>
            <a:r>
              <a:rPr lang="ru-RU" sz="2400" dirty="0" smtClean="0"/>
              <a:t>- в этих </a:t>
            </a:r>
            <a:r>
              <a:rPr lang="ru-RU" sz="2400" dirty="0" smtClean="0"/>
              <a:t>разрядах </a:t>
            </a:r>
            <a:r>
              <a:rPr lang="ru-RU" sz="2400" dirty="0" smtClean="0"/>
              <a:t>маски стоит 1. </a:t>
            </a:r>
            <a:r>
              <a:rPr lang="ru-RU" sz="2400" dirty="0" smtClean="0"/>
              <a:t>Обычно </a:t>
            </a:r>
            <a:r>
              <a:rPr lang="ru-RU" sz="2400" dirty="0" smtClean="0"/>
              <a:t>маски </a:t>
            </a:r>
            <a:r>
              <a:rPr lang="ru-RU" sz="2400" dirty="0" smtClean="0"/>
              <a:t>записываются </a:t>
            </a:r>
            <a:r>
              <a:rPr lang="ru-RU" sz="2400" dirty="0" smtClean="0"/>
              <a:t>в виде </a:t>
            </a:r>
            <a:r>
              <a:rPr lang="ru-RU" sz="2400" dirty="0" smtClean="0"/>
              <a:t>четверки десятичных </a:t>
            </a:r>
            <a:r>
              <a:rPr lang="ru-RU" sz="2400" dirty="0" smtClean="0"/>
              <a:t>чисел - по тем же </a:t>
            </a:r>
            <a:r>
              <a:rPr lang="ru-RU" sz="2400" dirty="0" smtClean="0"/>
              <a:t>правилам</a:t>
            </a:r>
            <a:r>
              <a:rPr lang="ru-RU" sz="2400" dirty="0" smtClean="0"/>
              <a:t>, что и </a:t>
            </a:r>
            <a:r>
              <a:rPr lang="ru-RU" sz="2400" dirty="0" smtClean="0"/>
              <a:t>IP-адреса</a:t>
            </a:r>
            <a:r>
              <a:rPr lang="ru-RU" sz="2400" dirty="0" smtClean="0"/>
              <a:t>. Для </a:t>
            </a:r>
            <a:r>
              <a:rPr lang="ru-RU" sz="2400" dirty="0" smtClean="0"/>
              <a:t>некоторой подсети используется </a:t>
            </a:r>
            <a:r>
              <a:rPr lang="ru-RU" sz="2400" dirty="0" smtClean="0"/>
              <a:t>маска 255.255.255.192. </a:t>
            </a:r>
            <a:r>
              <a:rPr lang="ru-RU" sz="2400" dirty="0" smtClean="0"/>
              <a:t>Сколько различных адресов компьютеров теоретически допускает </a:t>
            </a:r>
            <a:r>
              <a:rPr lang="ru-RU" sz="2400" dirty="0" smtClean="0"/>
              <a:t>эта маска, если два </a:t>
            </a:r>
            <a:r>
              <a:rPr lang="ru-RU" sz="2400" dirty="0" smtClean="0"/>
              <a:t>адреса </a:t>
            </a:r>
            <a:r>
              <a:rPr lang="ru-RU" sz="2400" dirty="0" smtClean="0"/>
              <a:t>(адрес сети и </a:t>
            </a:r>
            <a:r>
              <a:rPr lang="ru-RU" sz="2400" dirty="0" smtClean="0"/>
              <a:t>широковещательный</a:t>
            </a:r>
            <a:r>
              <a:rPr lang="ru-RU" sz="2400" dirty="0" smtClean="0"/>
              <a:t>) не </a:t>
            </a:r>
            <a:r>
              <a:rPr lang="ru-RU" sz="2400" dirty="0" smtClean="0"/>
              <a:t>используют</a:t>
            </a:r>
            <a:r>
              <a:rPr lang="ru-RU" sz="2400" dirty="0" smtClean="0"/>
              <a:t>?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4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1. </a:t>
            </a:r>
            <a:r>
              <a:rPr lang="ru-RU" sz="2400" dirty="0" smtClean="0"/>
              <a:t>Запишем маску в двоичной системе счисления.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Всё то что при наложении(конъюнкции) маска скроет – относится к внутренней сети. Скроет маска последние шесть разрядов. При помощи 6 разрядов двоичной системы возможно закодировать 64 адреса, но по условию два зарезервированы, следовательно, останется 62 адреса.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62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1571612"/>
          <a:ext cx="800105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5"/>
                <a:gridCol w="557217"/>
                <a:gridCol w="571504"/>
                <a:gridCol w="571504"/>
                <a:gridCol w="571504"/>
                <a:gridCol w="285752"/>
                <a:gridCol w="1214446"/>
                <a:gridCol w="1143008"/>
                <a:gridCol w="1143008"/>
                <a:gridCol w="1143002"/>
              </a:tblGrid>
              <a:tr h="27558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Маска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11111111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11111111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000000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5.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Если маска </a:t>
            </a:r>
            <a:r>
              <a:rPr lang="ru-RU" sz="2400" dirty="0" smtClean="0"/>
              <a:t>подсети </a:t>
            </a:r>
            <a:r>
              <a:rPr lang="ru-RU" sz="2400" dirty="0" smtClean="0"/>
              <a:t>255.255.240.0 и IP-адрес </a:t>
            </a:r>
            <a:r>
              <a:rPr lang="ru-RU" sz="2400" dirty="0" smtClean="0"/>
              <a:t>компьютера </a:t>
            </a:r>
            <a:r>
              <a:rPr lang="ru-RU" sz="2400" dirty="0" smtClean="0"/>
              <a:t>в сети 232.126.150.18, то номер </a:t>
            </a:r>
            <a:r>
              <a:rPr lang="ru-RU" sz="2400" dirty="0" smtClean="0"/>
              <a:t>компьютера </a:t>
            </a:r>
            <a:r>
              <a:rPr lang="ru-RU" sz="2400" dirty="0" smtClean="0"/>
              <a:t>в сети </a:t>
            </a:r>
            <a:r>
              <a:rPr lang="ru-RU" sz="2400" dirty="0" smtClean="0"/>
              <a:t>равен?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2. Всё то что при наложении(конъюнкции) маска скроет – относится к внутренней сети. Скроет маска последние 12 разрядов. Чтобы узнать номер компьютера в сети надо просто перевести скрытую маской часть </a:t>
            </a:r>
            <a:r>
              <a:rPr lang="en-US" sz="2400" dirty="0" err="1" smtClean="0"/>
              <a:t>ip</a:t>
            </a:r>
            <a:r>
              <a:rPr lang="en-US" sz="2400" dirty="0" smtClean="0"/>
              <a:t>-</a:t>
            </a:r>
            <a:r>
              <a:rPr lang="ru-RU" sz="2400" dirty="0" smtClean="0"/>
              <a:t>адреса в десятичную систему: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011000010010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=1554</a:t>
            </a:r>
            <a:r>
              <a:rPr lang="ru-RU" sz="2400" baseline="-25000" dirty="0" smtClean="0"/>
              <a:t>10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1554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1857364"/>
          <a:ext cx="800105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5"/>
                <a:gridCol w="557217"/>
                <a:gridCol w="571504"/>
                <a:gridCol w="571504"/>
                <a:gridCol w="571504"/>
                <a:gridCol w="285752"/>
                <a:gridCol w="1214446"/>
                <a:gridCol w="1143008"/>
                <a:gridCol w="1143008"/>
                <a:gridCol w="1143002"/>
              </a:tblGrid>
              <a:tr h="275589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232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11101000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01111110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0110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00010010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8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Маска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11111111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11111111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000000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8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232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11101000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01111110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10010000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0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1110</Words>
  <Application>Microsoft Office PowerPoint</Application>
  <PresentationFormat>Экран (4:3)</PresentationFormat>
  <Paragraphs>360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Liza</cp:lastModifiedBy>
  <cp:revision>156</cp:revision>
  <dcterms:created xsi:type="dcterms:W3CDTF">2014-07-01T15:32:46Z</dcterms:created>
  <dcterms:modified xsi:type="dcterms:W3CDTF">2014-08-09T18:43:24Z</dcterms:modified>
</cp:coreProperties>
</file>