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303" r:id="rId5"/>
    <p:sldId id="305" r:id="rId6"/>
    <p:sldId id="304" r:id="rId7"/>
    <p:sldId id="306" r:id="rId8"/>
    <p:sldId id="307" r:id="rId9"/>
    <p:sldId id="300" r:id="rId10"/>
    <p:sldId id="308" r:id="rId11"/>
    <p:sldId id="309" r:id="rId12"/>
    <p:sldId id="301" r:id="rId13"/>
    <p:sldId id="3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45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Анализ программ с циклами и подпрограммами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693422" cy="1296144"/>
          </a:xfrm>
          <a:prstGeom prst="cloudCallout">
            <a:avLst>
              <a:gd name="adj1" fmla="val -156880"/>
              <a:gd name="adj2" fmla="val 31092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В13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Калькулятор две команды, которым присвоены номера: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прибавь 1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 умножь на 4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есть программ, которые число 1 преобразуют в число 55?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Указание. Решить графом.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32</a:t>
            </a:r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Калькулятор две команды, которым присвоены номера: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прибавь 2</a:t>
            </a:r>
            <a:br>
              <a:rPr lang="ru-RU" sz="2400" b="1" dirty="0" smtClean="0"/>
            </a:br>
            <a:r>
              <a:rPr lang="ru-RU" sz="2400" b="1" dirty="0" smtClean="0"/>
              <a:t>2. умножь на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есть программ, которые число 2 преобразуют в число 40?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Указание. Решить графом</a:t>
            </a:r>
            <a:r>
              <a:rPr lang="ru-RU" sz="2400" dirty="0" smtClean="0"/>
              <a:t>. Многие ветки графа </a:t>
            </a:r>
            <a:r>
              <a:rPr lang="ru-RU" sz="2400" smtClean="0"/>
              <a:t>будут повторяться.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60</a:t>
            </a:r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четыре команды, которым присвоены номера: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прибавь 1,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 сделай чётное,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3. сделай нечётное,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4. умножь на 10.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Первая из них увеличивает на 1 исходное число </a:t>
            </a:r>
            <a:r>
              <a:rPr lang="ru-RU" sz="2400" dirty="0" err="1" smtClean="0"/>
              <a:t>x</a:t>
            </a:r>
            <a:r>
              <a:rPr lang="ru-RU" sz="2400" dirty="0" smtClean="0"/>
              <a:t>, вторая умножает это число на 2, третья переводит число </a:t>
            </a:r>
            <a:r>
              <a:rPr lang="ru-RU" sz="2400" dirty="0" err="1" smtClean="0"/>
              <a:t>x</a:t>
            </a:r>
            <a:r>
              <a:rPr lang="ru-RU" sz="2400" dirty="0" smtClean="0"/>
              <a:t> в число 2x + 1, четвёртая умножает его на 10. Например, вторая команда переводит число 10 в число 20, а третья переводит число 10 в число 21. Программа для исполнителя — это последовательность команд.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программ, которые число 1 преобразуют в число 15?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Указание: решать графом.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84</a:t>
            </a:r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</a:t>
            </a:r>
            <a:r>
              <a:rPr lang="ru-RU" sz="2400" dirty="0" err="1" smtClean="0"/>
              <a:t>Прибавитель</a:t>
            </a:r>
            <a:r>
              <a:rPr lang="ru-RU" sz="2400" dirty="0" smtClean="0"/>
              <a:t> две команды, которым присвоены номера: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прибавь 1,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 увеличь старшую цифру числа на 1.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Первая из них увеличивает число на экране на 1, вторая увеличивает на 1 старшую (левую) цифру числа, например число 23 с помощью такой команды превратится в число 33. Если старшая цифра числа равна 9, то вторая команда оставляет это число неизменным. Программа для Прибавителя — это последовательность команд. Сколько есть программ, которые число 10 преобразуют в число 33?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Указание. </a:t>
            </a:r>
            <a:r>
              <a:rPr lang="ru-RU" sz="2400" dirty="0" smtClean="0"/>
              <a:t>Можно решить графом, можно сказать, что вторая команда, это всё равно что прибавить 10 (в нашем случае) и использовать формулу для числа перестановок с повторениями.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  <a:r>
              <a:rPr lang="en-US" sz="2400" dirty="0" smtClean="0"/>
              <a:t>5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Калькулятор две команды, которым присвоены номера: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прибавь 2,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 умножь на 3.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Первая из них увеличивает число на экране на 2, вторая — увеличивает его в 3 раз.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Программа для </a:t>
            </a:r>
            <a:r>
              <a:rPr lang="ru-RU" sz="2400" dirty="0" err="1" smtClean="0"/>
              <a:t>Утроителя</a:t>
            </a:r>
            <a:r>
              <a:rPr lang="ru-RU" sz="2400" dirty="0" smtClean="0"/>
              <a:t> — это последовательность команд.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есть программ, которые число 1 преобразуют в число 25?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обоснуйте.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Такая задача решается графом, начиная с конца.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25 не делится на 3=</a:t>
            </a:r>
            <a:r>
              <a:rPr lang="en-US" sz="2400" dirty="0" smtClean="0"/>
              <a:t>&gt; </a:t>
            </a:r>
            <a:r>
              <a:rPr lang="ru-RU" sz="2400" dirty="0" smtClean="0"/>
              <a:t>мы получили 25 из 23 командой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23 не делится на 3=</a:t>
            </a:r>
            <a:r>
              <a:rPr lang="en-US" sz="2400" dirty="0" smtClean="0"/>
              <a:t>&gt; </a:t>
            </a:r>
            <a:r>
              <a:rPr lang="ru-RU" sz="2400" dirty="0" smtClean="0"/>
              <a:t>мы получили 23 из 21 командой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21 мы могли получить из 19 командой 1 или из 7 командой 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Рассуждая таким образом строим граф возможных вариантов, получаем 8 путей, 8 наборов команд, которыми можно из 1 получить 25.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8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</p:txBody>
      </p:sp>
      <p:grpSp>
        <p:nvGrpSpPr>
          <p:cNvPr id="117" name="Группа 116"/>
          <p:cNvGrpSpPr/>
          <p:nvPr/>
        </p:nvGrpSpPr>
        <p:grpSpPr>
          <a:xfrm>
            <a:off x="1000100" y="3252285"/>
            <a:ext cx="7674307" cy="3391427"/>
            <a:chOff x="928662" y="1568863"/>
            <a:chExt cx="8485979" cy="3717525"/>
          </a:xfrm>
        </p:grpSpPr>
        <p:sp>
          <p:nvSpPr>
            <p:cNvPr id="10" name="Овал 9"/>
            <p:cNvSpPr/>
            <p:nvPr/>
          </p:nvSpPr>
          <p:spPr>
            <a:xfrm>
              <a:off x="2428860" y="342900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grpSp>
          <p:nvGrpSpPr>
            <p:cNvPr id="116" name="Группа 115"/>
            <p:cNvGrpSpPr/>
            <p:nvPr/>
          </p:nvGrpSpPr>
          <p:grpSpPr>
            <a:xfrm>
              <a:off x="928662" y="3429000"/>
              <a:ext cx="1214446" cy="428628"/>
              <a:chOff x="928662" y="3429000"/>
              <a:chExt cx="1214446" cy="428628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928662" y="3429000"/>
                <a:ext cx="428628" cy="4286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25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1714480" y="3429000"/>
                <a:ext cx="428628" cy="42862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23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Прямая со стрелкой 11"/>
              <p:cNvCxnSpPr>
                <a:stCxn id="8" idx="6"/>
                <a:endCxn id="9" idx="2"/>
              </p:cNvCxnSpPr>
              <p:nvPr/>
            </p:nvCxnSpPr>
            <p:spPr>
              <a:xfrm>
                <a:off x="1357290" y="3643314"/>
                <a:ext cx="357190" cy="1588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 стрелкой 17"/>
            <p:cNvCxnSpPr>
              <a:stCxn id="9" idx="6"/>
              <a:endCxn id="10" idx="2"/>
            </p:cNvCxnSpPr>
            <p:nvPr/>
          </p:nvCxnSpPr>
          <p:spPr>
            <a:xfrm>
              <a:off x="2143108" y="364331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2714612" y="271462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19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2714612" y="414338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7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Прямая со стрелкой 33"/>
            <p:cNvCxnSpPr>
              <a:stCxn id="10" idx="0"/>
              <a:endCxn id="32" idx="3"/>
            </p:cNvCxnSpPr>
            <p:nvPr/>
          </p:nvCxnSpPr>
          <p:spPr>
            <a:xfrm rot="5400000" flipH="1" flipV="1">
              <a:off x="2536017" y="3187635"/>
              <a:ext cx="348523" cy="13420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10" idx="4"/>
              <a:endCxn id="33" idx="1"/>
            </p:cNvCxnSpPr>
            <p:nvPr/>
          </p:nvCxnSpPr>
          <p:spPr>
            <a:xfrm rot="16200000" flipH="1">
              <a:off x="2536017" y="3964784"/>
              <a:ext cx="348523" cy="13420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3428992" y="271462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17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4143372" y="271462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15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3428992" y="414338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5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4143372" y="414338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857752" y="4143380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857752" y="4857760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4572000" y="342900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5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4572000" y="200024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286380" y="200024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6000760" y="200024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9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6715140" y="1571612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6715140" y="271462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7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5286380" y="342900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6000760" y="3429000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6000760" y="4143380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7429520" y="271462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5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8143900" y="2714620"/>
              <a:ext cx="428628" cy="42862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8986013" y="2702254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8986012" y="3328710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7722115" y="1568863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7722115" y="2154105"/>
              <a:ext cx="428628" cy="42862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Прямая со стрелкой 45"/>
            <p:cNvCxnSpPr>
              <a:stCxn id="32" idx="6"/>
              <a:endCxn id="40" idx="2"/>
            </p:cNvCxnSpPr>
            <p:nvPr/>
          </p:nvCxnSpPr>
          <p:spPr>
            <a:xfrm>
              <a:off x="3143240" y="292893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>
              <a:stCxn id="40" idx="6"/>
              <a:endCxn id="41" idx="2"/>
            </p:cNvCxnSpPr>
            <p:nvPr/>
          </p:nvCxnSpPr>
          <p:spPr>
            <a:xfrm>
              <a:off x="3857620" y="292893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>
              <a:stCxn id="41" idx="0"/>
              <a:endCxn id="24" idx="3"/>
            </p:cNvCxnSpPr>
            <p:nvPr/>
          </p:nvCxnSpPr>
          <p:spPr>
            <a:xfrm rot="5400000" flipH="1" flipV="1">
              <a:off x="4321967" y="2401817"/>
              <a:ext cx="348523" cy="27708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>
              <a:stCxn id="41" idx="4"/>
              <a:endCxn id="23" idx="1"/>
            </p:cNvCxnSpPr>
            <p:nvPr/>
          </p:nvCxnSpPr>
          <p:spPr>
            <a:xfrm rot="16200000" flipH="1">
              <a:off x="4321967" y="3178966"/>
              <a:ext cx="348523" cy="27708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>
              <a:stCxn id="33" idx="6"/>
              <a:endCxn id="42" idx="2"/>
            </p:cNvCxnSpPr>
            <p:nvPr/>
          </p:nvCxnSpPr>
          <p:spPr>
            <a:xfrm>
              <a:off x="3143240" y="435769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>
              <a:stCxn id="42" idx="6"/>
              <a:endCxn id="43" idx="2"/>
            </p:cNvCxnSpPr>
            <p:nvPr/>
          </p:nvCxnSpPr>
          <p:spPr>
            <a:xfrm>
              <a:off x="3857620" y="435769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>
              <a:stCxn id="43" idx="6"/>
              <a:endCxn id="21" idx="2"/>
            </p:cNvCxnSpPr>
            <p:nvPr/>
          </p:nvCxnSpPr>
          <p:spPr>
            <a:xfrm>
              <a:off x="4572000" y="435769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>
              <a:stCxn id="43" idx="4"/>
              <a:endCxn id="22" idx="2"/>
            </p:cNvCxnSpPr>
            <p:nvPr/>
          </p:nvCxnSpPr>
          <p:spPr>
            <a:xfrm rot="16200000" flipH="1">
              <a:off x="4357686" y="4572008"/>
              <a:ext cx="500066" cy="500066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>
              <a:stCxn id="23" idx="6"/>
              <a:endCxn id="29" idx="2"/>
            </p:cNvCxnSpPr>
            <p:nvPr/>
          </p:nvCxnSpPr>
          <p:spPr>
            <a:xfrm>
              <a:off x="5000628" y="364331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>
              <a:stCxn id="29" idx="6"/>
              <a:endCxn id="30" idx="2"/>
            </p:cNvCxnSpPr>
            <p:nvPr/>
          </p:nvCxnSpPr>
          <p:spPr>
            <a:xfrm>
              <a:off x="5715008" y="364331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>
              <a:stCxn id="29" idx="4"/>
              <a:endCxn id="31" idx="2"/>
            </p:cNvCxnSpPr>
            <p:nvPr/>
          </p:nvCxnSpPr>
          <p:spPr>
            <a:xfrm rot="16200000" flipH="1">
              <a:off x="5500694" y="3857628"/>
              <a:ext cx="500066" cy="500066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>
              <a:stCxn id="24" idx="6"/>
              <a:endCxn id="25" idx="2"/>
            </p:cNvCxnSpPr>
            <p:nvPr/>
          </p:nvCxnSpPr>
          <p:spPr>
            <a:xfrm>
              <a:off x="5000628" y="221455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>
              <a:stCxn id="25" idx="6"/>
              <a:endCxn id="26" idx="2"/>
            </p:cNvCxnSpPr>
            <p:nvPr/>
          </p:nvCxnSpPr>
          <p:spPr>
            <a:xfrm>
              <a:off x="5715008" y="221455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>
              <a:stCxn id="26" idx="7"/>
              <a:endCxn id="27" idx="2"/>
            </p:cNvCxnSpPr>
            <p:nvPr/>
          </p:nvCxnSpPr>
          <p:spPr>
            <a:xfrm rot="5400000" flipH="1" flipV="1">
              <a:off x="6402336" y="1750208"/>
              <a:ext cx="277085" cy="34852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>
              <a:stCxn id="26" idx="4"/>
              <a:endCxn id="28" idx="2"/>
            </p:cNvCxnSpPr>
            <p:nvPr/>
          </p:nvCxnSpPr>
          <p:spPr>
            <a:xfrm rot="16200000" flipH="1">
              <a:off x="6215074" y="2428868"/>
              <a:ext cx="500066" cy="500066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>
              <a:stCxn id="27" idx="6"/>
              <a:endCxn id="44" idx="2"/>
            </p:cNvCxnSpPr>
            <p:nvPr/>
          </p:nvCxnSpPr>
          <p:spPr>
            <a:xfrm flipV="1">
              <a:off x="7143767" y="1783177"/>
              <a:ext cx="578347" cy="274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 стрелкой 97"/>
            <p:cNvCxnSpPr>
              <a:stCxn id="27" idx="5"/>
              <a:endCxn id="45" idx="2"/>
            </p:cNvCxnSpPr>
            <p:nvPr/>
          </p:nvCxnSpPr>
          <p:spPr>
            <a:xfrm rot="16200000" flipH="1">
              <a:off x="7186080" y="1832384"/>
              <a:ext cx="430952" cy="64111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>
              <a:stCxn id="28" idx="6"/>
              <a:endCxn id="35" idx="2"/>
            </p:cNvCxnSpPr>
            <p:nvPr/>
          </p:nvCxnSpPr>
          <p:spPr>
            <a:xfrm>
              <a:off x="7143768" y="292893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 стрелкой 105"/>
            <p:cNvCxnSpPr>
              <a:stCxn id="35" idx="6"/>
              <a:endCxn id="36" idx="2"/>
            </p:cNvCxnSpPr>
            <p:nvPr/>
          </p:nvCxnSpPr>
          <p:spPr>
            <a:xfrm>
              <a:off x="7858148" y="2928934"/>
              <a:ext cx="285752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 стрелкой 108"/>
            <p:cNvCxnSpPr>
              <a:stCxn id="36" idx="6"/>
              <a:endCxn id="38" idx="2"/>
            </p:cNvCxnSpPr>
            <p:nvPr/>
          </p:nvCxnSpPr>
          <p:spPr>
            <a:xfrm flipV="1">
              <a:off x="8572527" y="2916569"/>
              <a:ext cx="413485" cy="1236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>
              <a:stCxn id="36" idx="5"/>
              <a:endCxn id="39" idx="1"/>
            </p:cNvCxnSpPr>
            <p:nvPr/>
          </p:nvCxnSpPr>
          <p:spPr>
            <a:xfrm rot="16200000" flipH="1">
              <a:off x="8623767" y="2966464"/>
              <a:ext cx="311006" cy="539027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Арифметик две команды, которым присвоены номера: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прибавь 1,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 прибавь 3.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Первая из них увеличивает на 1 число на экране, вторая увеличивает это число на 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Программа для Арифметика — это последовательность команд.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существует программ, которые число 7 преобразуют в число 20?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Конечно эту задачу тоже можно решить графом, но это не рационально. От перестановки слагаемых местами сумма не поменяется, но программы содержащие команды 1112221 и 1212211 считаются разными.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20-7=13 – сумма увеличится на 13. Максимальное количество команд -13(13 раз прибавили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Минимальное количество команд 5(13:3=4 и 1 в остатке, т.е. потребуется 4 команды под номером 2 и одна команда под номером 1.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Число 13 нечётное, но сумма 2-х команд – четная! =</a:t>
            </a:r>
            <a:r>
              <a:rPr lang="en-US" sz="2400" dirty="0" smtClean="0"/>
              <a:t>&gt; </a:t>
            </a:r>
            <a:r>
              <a:rPr lang="ru-RU" sz="2400" dirty="0" smtClean="0"/>
              <a:t>нам потребуется нечетное количество команд, от 5 до 13: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5,7,9,11,13. Пусть </a:t>
            </a:r>
            <a:r>
              <a:rPr lang="en-US" sz="2400" dirty="0" smtClean="0"/>
              <a:t>n </a:t>
            </a:r>
            <a:r>
              <a:rPr lang="ru-RU" sz="2400" dirty="0" smtClean="0"/>
              <a:t>=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ru-RU" sz="2400" dirty="0" smtClean="0"/>
              <a:t>+</a:t>
            </a:r>
            <a:r>
              <a:rPr lang="en-US" sz="2400" dirty="0" smtClean="0"/>
              <a:t>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– </a:t>
            </a:r>
            <a:r>
              <a:rPr lang="ru-RU" sz="2400" dirty="0" smtClean="0"/>
              <a:t>общее количество команд, где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</a:t>
            </a:r>
            <a:r>
              <a:rPr lang="ru-RU" sz="2400" dirty="0" smtClean="0"/>
              <a:t>количество команд №1,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</a:t>
            </a:r>
            <a:r>
              <a:rPr lang="ru-RU" sz="2400" dirty="0" smtClean="0"/>
              <a:t>количество команд №2. Тогда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справедлива формула: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929330"/>
            <a:ext cx="2847975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00100" y="1397000"/>
          <a:ext cx="800105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295"/>
                <a:gridCol w="561480"/>
                <a:gridCol w="561480"/>
                <a:gridCol w="6386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(m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,m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)=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5!/(1!*4!)=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 – программ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длины 5 команд.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7!/(4!*3!)=35 – программ длины 7 команд.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9!/(7!*2!)=36 – программ длины 9 команд.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11!/(10!*1!)=11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– программ длины 11 команд.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13!/(13!*0!)=1 – программа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длины 13 команд.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Представим всё в виде таблицы: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Всего получим:5+35+36+11+1=88 команд(согласитесь, что граф получится слишком большой).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*Формула называется «</a:t>
            </a:r>
            <a:r>
              <a:rPr lang="ru-RU" sz="2400" b="1" i="1" dirty="0" smtClean="0"/>
              <a:t>Число перестановок </a:t>
            </a:r>
            <a:r>
              <a:rPr lang="en-US" sz="2400" b="1" i="1" dirty="0" smtClean="0"/>
              <a:t>c </a:t>
            </a:r>
            <a:r>
              <a:rPr lang="ru-RU" sz="2400" b="1" i="1" dirty="0" smtClean="0"/>
              <a:t>повторениями»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88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</a:t>
            </a:r>
            <a:r>
              <a:rPr lang="ru-RU" sz="2400" dirty="0" err="1" smtClean="0"/>
              <a:t>Множик</a:t>
            </a:r>
            <a:r>
              <a:rPr lang="ru-RU" sz="2400" dirty="0" smtClean="0"/>
              <a:t> есть две команды: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 умножь на 8,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 подели на 2.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Первая из них увеличивает число на экране в 8 раз, вторая – уменьшает его в 2 раза.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Программа для </a:t>
            </a:r>
            <a:r>
              <a:rPr lang="ru-RU" sz="2400" dirty="0" err="1" smtClean="0"/>
              <a:t>Множика</a:t>
            </a:r>
            <a:r>
              <a:rPr lang="ru-RU" sz="2400" dirty="0" smtClean="0"/>
              <a:t> – это последовательность команд. Сколько различных чисел можно получить из числа 512 с помощью программы, которая содержит ровно 8 команд?</a:t>
            </a:r>
          </a:p>
        </p:txBody>
      </p:sp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 перестановок множителей произведение не меняется, поэтому, подсчитав количество возможных программ, найдём количество разных чисел. Запишем все программы в виде набора команд, с точностью до перестановки:</a:t>
            </a:r>
          </a:p>
          <a:p>
            <a:pPr marL="0" indent="3765550">
              <a:spcBef>
                <a:spcPts val="0"/>
              </a:spcBef>
              <a:buNone/>
            </a:pPr>
            <a:r>
              <a:rPr lang="ru-RU" sz="2400" dirty="0" smtClean="0"/>
              <a:t>Всего 9 разных команд без учёта</a:t>
            </a:r>
          </a:p>
          <a:p>
            <a:pPr marL="0" indent="3765550">
              <a:spcBef>
                <a:spcPts val="0"/>
              </a:spcBef>
              <a:buNone/>
            </a:pPr>
            <a:r>
              <a:rPr lang="ru-RU" sz="2400" dirty="0" smtClean="0"/>
              <a:t>перестановок.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9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14414" y="2643182"/>
          <a:ext cx="328615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9"/>
                <a:gridCol w="410769"/>
                <a:gridCol w="410769"/>
                <a:gridCol w="410769"/>
                <a:gridCol w="410769"/>
                <a:gridCol w="410769"/>
                <a:gridCol w="410769"/>
                <a:gridCol w="410769"/>
              </a:tblGrid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исполнителя Кузнечик две команды: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1.прибавь 7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2.вычти 5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Первая из них увеличивает число на экране на 7, вторая – уменьшает его на 5 (отрицательные числа допускаются). Программа для Кузнечика – это последовательность команд.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Сколько различных чисел можно получить из числа 1 с помощью программы, которая содержит ровно 7 команд?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8</a:t>
            </a:r>
          </a:p>
        </p:txBody>
      </p:sp>
    </p:spTree>
    <p:extLst>
      <p:ext uri="{BB962C8B-B14F-4D97-AF65-F5344CB8AC3E}">
        <p14:creationId xmlns:p14="http://schemas.microsoft.com/office/powerpoint/2010/main" xmlns="" val="38455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670</Words>
  <Application>Microsoft Office PowerPoint</Application>
  <PresentationFormat>Экран (4:3)</PresentationFormat>
  <Paragraphs>285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216</cp:revision>
  <dcterms:created xsi:type="dcterms:W3CDTF">2014-07-01T15:32:46Z</dcterms:created>
  <dcterms:modified xsi:type="dcterms:W3CDTF">2014-08-15T06:15:39Z</dcterms:modified>
</cp:coreProperties>
</file>