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8" r:id="rId13"/>
    <p:sldId id="269" r:id="rId14"/>
    <p:sldId id="267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95" r:id="rId25"/>
    <p:sldId id="296" r:id="rId26"/>
    <p:sldId id="297" r:id="rId27"/>
    <p:sldId id="298" r:id="rId28"/>
    <p:sldId id="299" r:id="rId29"/>
    <p:sldId id="300" r:id="rId30"/>
    <p:sldId id="282" r:id="rId31"/>
    <p:sldId id="283" r:id="rId32"/>
    <p:sldId id="284" r:id="rId33"/>
    <p:sldId id="285" r:id="rId34"/>
    <p:sldId id="286" r:id="rId35"/>
    <p:sldId id="293" r:id="rId36"/>
    <p:sldId id="292" r:id="rId37"/>
    <p:sldId id="288" r:id="rId38"/>
    <p:sldId id="289" r:id="rId39"/>
    <p:sldId id="29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50D40C1-38F8-4253-B944-4CB3E977532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2356BF-9F5D-4991-9AAE-BADA6FA6E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idea.org/?a=25052802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ommons.wikimedia.org/wiki/File:1000_Ivan_III_2.jpg?uselang=ru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idea.org/?a=2504170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15370" cy="200026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Краткая История Москвы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071810"/>
            <a:ext cx="6353188" cy="321471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Презентация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Учителя истории и обществознания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МАОУ СОШ № 7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г. Балаково Саратовской обл.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Геворкян Лоры Гарниковны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362" name="Picture 2" descr="http://www.rusidea.org/picts/kalendar/gerb_Moskow_1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2454439" cy="3088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Tcy;&amp;iecy;&amp;rcy;&amp;rcy;&amp;icy;&amp;tcy;&amp;ocy;&amp;rcy;&amp;icy;&amp;icy; &amp;Mcy;&amp;ocy;&amp;scy;&amp;kcy;&amp;ocy;&amp;vcy;&amp;scy;&amp;kcy;&amp;ocy;&amp;gcy;&amp;ocy; &amp;kcy;&amp;ncy;&amp;yacy;&amp;zhcy;&amp;iecy;&amp;scy;&amp;tcy;&amp;vcy;&amp;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571612"/>
            <a:ext cx="484761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&amp;Tcy;&amp;iecy;&amp;rcy;&amp;rcy;&amp;icy;&amp;tcy;&amp;ocy;&amp;rcy;&amp;icy;&amp;icy; &amp;Mcy;&amp;ocy;&amp;scy;&amp;kcy;&amp;ocy;&amp;vcy;&amp;scy;&amp;kcy;&amp;ocy;&amp;gcy;&amp;ocy; &amp;kcy;&amp;ncy;&amp;yacy;&amp;zhcy;&amp;iecy;&amp;scy;&amp;tcy;&amp;vcy;&amp;a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643182"/>
            <a:ext cx="5000628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Рост территории Московского княжества в 1300-1340 гг.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78592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Юрий Данилович  1303-1325 гг.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857892"/>
            <a:ext cx="2761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Данилович </a:t>
            </a:r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ru-RU" dirty="0" err="1" smtClean="0"/>
              <a:t>Калита</a:t>
            </a:r>
            <a:r>
              <a:rPr lang="ru-RU" dirty="0" smtClean="0"/>
              <a:t>  </a:t>
            </a:r>
          </a:p>
          <a:p>
            <a:pPr algn="ctr"/>
            <a:r>
              <a:rPr lang="ru-RU" dirty="0" smtClean="0"/>
              <a:t>1325-1340 гг.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Москва при Иване Калите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357298"/>
            <a:ext cx="4929222" cy="535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Arial Black" pitchFamily="34" charset="0"/>
              </a:rPr>
              <a:t>   Иван I Данилович </a:t>
            </a:r>
            <a:r>
              <a:rPr lang="ru-RU" sz="2000" dirty="0" err="1" smtClean="0">
                <a:latin typeface="Arial Black" pitchFamily="34" charset="0"/>
              </a:rPr>
              <a:t>Калита</a:t>
            </a:r>
            <a:r>
              <a:rPr lang="ru-RU" sz="2000" dirty="0" smtClean="0">
                <a:latin typeface="Arial Black" pitchFamily="34" charset="0"/>
              </a:rPr>
              <a:t> (1325-1340) сумел защитить Москву от набегов Орды. Он был умным, хитрым, лукавым, сумел убедить ордынского хана, что тому будет выгоднее, если дань с русских княжеств станет собирать русский князь. Увидев привезённые </a:t>
            </a:r>
            <a:r>
              <a:rPr lang="ru-RU" sz="2000" dirty="0" err="1" smtClean="0">
                <a:latin typeface="Arial Black" pitchFamily="34" charset="0"/>
              </a:rPr>
              <a:t>Калитой</a:t>
            </a:r>
            <a:r>
              <a:rPr lang="ru-RU" sz="2000" dirty="0" smtClean="0">
                <a:latin typeface="Arial Black" pitchFamily="34" charset="0"/>
              </a:rPr>
              <a:t> в подарок изумруды, алмазы, меха, хан согласился. С той поры везли добро не хану, а в Москву, в Кремль. А князь Иван уже решал, что пойдёт в уплату хану, а что останется в Москве.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Arial Black" pitchFamily="34" charset="0"/>
              </a:rPr>
              <a:t>И стала Москва богатеть.</a:t>
            </a: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24578" name="Picture 2" descr="&amp;Icy;&amp;vcy;&amp;acy;&amp;ncy; &amp;Dcy;&amp;acy;&amp;ncy;&amp;icy;&amp;lcy;&amp;ocy;&amp;vcy;&amp;icy;&amp;chcy; &amp;Kcy;&amp;acy;&amp;lcy;&amp;i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429024" cy="4606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mail/sonya_s2004/_answers/i-396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500990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5643578"/>
            <a:ext cx="79296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А. Васнецов. 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Кремль при Иване Калите</a:t>
            </a:r>
          </a:p>
          <a:p>
            <a:r>
              <a:rPr lang="ru-RU" sz="2400" b="1" i="1" u="sng" dirty="0" smtClean="0"/>
              <a:t>1340 год – построены новые дубовые стены Кремля.</a:t>
            </a:r>
            <a:endParaRPr lang="ru-RU" sz="2400" dirty="0" smtClean="0"/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29264"/>
            <a:ext cx="7543800" cy="142873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 Black" pitchFamily="34" charset="0"/>
              </a:rPr>
              <a:t>При Иване Калите был построен каменный Успенский собор в Кремле для митрополита Петра, который ранее жил в городе Владимире. С тех пор все митрополиты стали жить в Москве. Так Москва превратилась в религиозную столицу православной Руси с 1328 г.</a:t>
            </a:r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Успенский собор Ивана </a:t>
            </a:r>
            <a:r>
              <a:rPr lang="ru-RU" dirty="0" err="1" smtClean="0">
                <a:latin typeface="Arial Black" pitchFamily="34" charset="0"/>
              </a:rPr>
              <a:t>Калиты</a:t>
            </a:r>
            <a:r>
              <a:rPr lang="ru-RU" dirty="0" smtClean="0">
                <a:latin typeface="Arial Black" pitchFamily="34" charset="0"/>
              </a:rPr>
              <a:t>. 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Реконструкция С. В. </a:t>
            </a:r>
            <a:r>
              <a:rPr lang="ru-RU" dirty="0" err="1" smtClean="0">
                <a:latin typeface="Arial Black" pitchFamily="34" charset="0"/>
              </a:rPr>
              <a:t>Заграевского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 descr="http://upload.wikimedia.org/wikipedia/commons/thumb/9/98/Moscow_Kremlin_AssumptionCathedral_Reconstruction_Zagraevsky.jpg/220px-Moscow_Kremlin_AssumptionCathedral_Reconstruction_Zagraev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0"/>
            <a:ext cx="4122905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73050"/>
            <a:ext cx="8572560" cy="8699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В 1367 году построена белокаменная крепость при князе Дмитрии Ивановиче  Донском.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752600"/>
            <a:ext cx="1143008" cy="4748234"/>
          </a:xfrm>
        </p:spPr>
        <p:txBody>
          <a:bodyPr vert="vert270"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А. Васнецов.                         Кремль при Дмитрии Донском. </a:t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i="1" u="sng" dirty="0" smtClean="0">
                <a:solidFill>
                  <a:schemeClr val="tx1"/>
                </a:solidFill>
                <a:latin typeface="Arial Black" pitchFamily="34" charset="0"/>
              </a:rPr>
              <a:t>Москва белокаменная.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7" name="Содержимое 6" descr="http://content.foto.mail.ru/mail/sonya_s2004/_answers/i-396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7358114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34" y="285728"/>
            <a:ext cx="4786346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     </a:t>
            </a:r>
            <a:r>
              <a:rPr lang="ru-RU" sz="2000" dirty="0" smtClean="0">
                <a:latin typeface="Arial Black" pitchFamily="34" charset="0"/>
              </a:rPr>
              <a:t>Дмитрий Иванович построил новый Кремль из белого камня. Меньше года потребовалось на строительство. И вот вокруг Москвы выросла грозная, неприступная крепость. </a:t>
            </a:r>
            <a:r>
              <a:rPr lang="ru-RU" sz="2000" dirty="0" err="1" smtClean="0">
                <a:latin typeface="Arial Black" pitchFamily="34" charset="0"/>
              </a:rPr>
              <a:t>Боровицкий</a:t>
            </a:r>
            <a:r>
              <a:rPr lang="ru-RU" sz="2000" dirty="0" smtClean="0">
                <a:latin typeface="Arial Black" pitchFamily="34" charset="0"/>
              </a:rPr>
              <a:t> холм опоясали стены толщиной в 2 – 3 метра. Над ними тянулся частокол зубцов. Ещё выше поднялись сторожевые башни, закрытые массивными дубовыми воротами, окованные железом. На вершине </a:t>
            </a:r>
            <a:r>
              <a:rPr lang="ru-RU" sz="2000" dirty="0" err="1" smtClean="0">
                <a:latin typeface="Arial Black" pitchFamily="34" charset="0"/>
              </a:rPr>
              <a:t>Боровицкого</a:t>
            </a:r>
            <a:r>
              <a:rPr lang="ru-RU" sz="2000" dirty="0" smtClean="0">
                <a:latin typeface="Arial Black" pitchFamily="34" charset="0"/>
              </a:rPr>
              <a:t> холма красовались белокаменные соборы. И стены, и башни были выложены из белого камня, Москву стали называть –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белокаменной.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24" name="Picture 4" descr="http://upload.wikimedia.org/wikipedia/commons/thumb/d/da/Tokhtamysh_moscow.jpg/220px-Tokhtamysh_mos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668957" cy="478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357826"/>
            <a:ext cx="40004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Осада Москвы </a:t>
            </a:r>
            <a:r>
              <a:rPr lang="ru-RU" dirty="0" err="1" smtClean="0">
                <a:latin typeface="Arial Black" pitchFamily="34" charset="0"/>
              </a:rPr>
              <a:t>Тохтамышем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1382 г.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Москва при Дмитрии Донском (1359-1389)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00174"/>
            <a:ext cx="3929058" cy="535782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И былой стене на смену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Строит каменную стену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Небывалой красоты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Внук Ивана </a:t>
            </a:r>
            <a:r>
              <a:rPr lang="ru-RU" sz="1500" b="1" i="1" dirty="0" err="1" smtClean="0">
                <a:solidFill>
                  <a:schemeClr val="tx1"/>
                </a:solidFill>
                <a:latin typeface="Arial Black" pitchFamily="34" charset="0"/>
              </a:rPr>
              <a:t>Калиты</a:t>
            </a: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Внук Ивана – Дмитрий князь,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Оградить Москву стремясь,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Крепость выстроил в столице,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На высоком берегу.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В стенах каменных – бойницы,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Чтобы целить по врагу.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А вокруг Кремля в ту пору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Вырыт был глубокий ров,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Ров такой, через который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Не пробраться без мостов.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А подъёмные мосты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Опускались с высоты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На цепях железных, мощных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От ворот из брёвен прочных.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Москвичи Кремлём гордятся, -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Он стоит на берегу.</a:t>
            </a:r>
            <a:b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1500" b="1" i="1" dirty="0" smtClean="0">
                <a:solidFill>
                  <a:schemeClr val="tx1"/>
                </a:solidFill>
                <a:latin typeface="Arial Black" pitchFamily="34" charset="0"/>
              </a:rPr>
              <a:t>Нынче можно не бояться –        Не осилить стен врагу.</a:t>
            </a:r>
            <a:endParaRPr lang="ru-RU" sz="1500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5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14810" y="5429264"/>
            <a:ext cx="4714908" cy="142873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Дмитрий Донской на Памятнике «Тысячелетие России» в Великом Новгороде</a:t>
            </a:r>
          </a:p>
          <a:p>
            <a:endParaRPr lang="ru-RU" dirty="0"/>
          </a:p>
        </p:txBody>
      </p:sp>
      <p:pic>
        <p:nvPicPr>
          <p:cNvPr id="28674" name="Picture 2" descr="http://upload.wikimedia.org/wikipedia/commons/thumb/2/25/1000_Donskoi.jpg/180px-1000_Donsk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314327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73050"/>
            <a:ext cx="8715436" cy="86995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</a:rPr>
              <a:t>Рост территории Московского княжества в 1389 году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5857892"/>
            <a:ext cx="3071834" cy="7858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Святой Дмитрий Иванович Донской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Picture 2" descr="&amp;Tcy;&amp;iecy;&amp;rcy;&amp;rcy;&amp;icy;&amp;tcy;&amp;ocy;&amp;rcy;&amp;icy;&amp;icy; &amp;Mcy;&amp;ocy;&amp;scy;&amp;kcy;&amp;ocy;&amp;vcy;&amp;scy;&amp;kcy;&amp;ocy;&amp;gcy;&amp;ocy; &amp;kcy;&amp;ncy;&amp;yacy;&amp;zhcy;&amp;iecy;&amp;scy;&amp;tcy;&amp;vcy;&amp;acy;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37773"/>
            <a:ext cx="5572132" cy="532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&amp;Dcy;&amp;mcy;&amp;icy;&amp;tcy;&amp;rcy;&amp;icy;&amp;jcy; I &amp;Icy;&amp;vcy;&amp;acy;&amp;ncy;&amp;ocy;&amp;vcy;&amp;icy;&amp;chcy; &amp;Dcy;&amp;ocy;&amp;ncy;&amp;scy;&amp;kcy;&amp;o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643050"/>
            <a:ext cx="2918753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8401080" cy="1012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u="sng" dirty="0" smtClean="0">
                <a:latin typeface="Arial Black" pitchFamily="34" charset="0"/>
              </a:rPr>
              <a:t>8 сентября 1380 года –</a:t>
            </a:r>
            <a:br>
              <a:rPr lang="ru-RU" sz="3600" b="1" i="1" u="sng" dirty="0" smtClean="0">
                <a:latin typeface="Arial Black" pitchFamily="34" charset="0"/>
              </a:rPr>
            </a:br>
            <a:r>
              <a:rPr lang="ru-RU" sz="3600" b="1" i="1" u="sng" dirty="0" smtClean="0">
                <a:latin typeface="Arial Black" pitchFamily="34" charset="0"/>
              </a:rPr>
              <a:t>Куликовская битва.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43050"/>
            <a:ext cx="3643338" cy="49292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Вот тут-то памятный урок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Был дан врагам-татарам: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Вдруг вывел конницу                                              </a:t>
            </a:r>
            <a:r>
              <a:rPr lang="ru-RU" b="1" i="1" dirty="0" err="1" smtClean="0">
                <a:solidFill>
                  <a:schemeClr val="tx1"/>
                </a:solidFill>
                <a:latin typeface="Arial Black" pitchFamily="34" charset="0"/>
              </a:rPr>
              <a:t>Боброк</a:t>
            </a: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,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Что прятал он недаром.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Укрытая от вражьих глаз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Зелёною дубравой,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Дружина вынесла в тот час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Знамёна русской славы.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И нанесла такой удар,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С отвагою такою.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Что в страхе сонмища татар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</a:rPr>
              <a:t>Бежали с поля боя.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643438" y="1752600"/>
            <a:ext cx="4119562" cy="441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upload.wikimedia.org/wikipedia/commons/thumb/a/ac/Yvon_kremlin.jpg/225px-Yvon_krem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7316" y="1643050"/>
            <a:ext cx="4479512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8329642" cy="86995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Московское княжество в 1389-1462 гг.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57158" y="6429396"/>
            <a:ext cx="3857652" cy="4286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Arial Black" pitchFamily="34" charset="0"/>
              </a:rPr>
              <a:t>Василий </a:t>
            </a:r>
            <a:r>
              <a:rPr lang="en-US" sz="1600" dirty="0" smtClean="0">
                <a:latin typeface="Arial Black" pitchFamily="34" charset="0"/>
              </a:rPr>
              <a:t>I</a:t>
            </a:r>
            <a:r>
              <a:rPr lang="ru-RU" sz="1600" dirty="0" smtClean="0">
                <a:latin typeface="Arial Black" pitchFamily="34" charset="0"/>
              </a:rPr>
              <a:t> и Софья </a:t>
            </a:r>
            <a:r>
              <a:rPr lang="ru-RU" sz="1600" dirty="0" err="1" smtClean="0">
                <a:latin typeface="Arial Black" pitchFamily="34" charset="0"/>
              </a:rPr>
              <a:t>Витовтовна</a:t>
            </a:r>
            <a:r>
              <a:rPr lang="ru-RU" sz="1600" dirty="0" smtClean="0">
                <a:latin typeface="Arial Black" pitchFamily="34" charset="0"/>
              </a:rPr>
              <a:t>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786446" y="3571876"/>
            <a:ext cx="2286016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85720" y="1500174"/>
            <a:ext cx="4210080" cy="8925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     Василий I Дмитриевич (1371 — 1425) — великий князь московский и владимирский с 1389 года, старший сын Дмитрия Ивановича Донского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57752" y="1500174"/>
            <a:ext cx="4071966" cy="121444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    Василий II Васильевич Тёмный (1415 —  1462) — великий князь московский с 1425 года, сын великого князя владимирского и московского Василия I Дмитриевича и Софьи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Витовтовны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2770" name="Picture 2" descr="http://upload.wikimedia.org/wikipedia/commons/thumb/c/cf/Vasily_I_of_Moscow_and_Sophia_of_Lithuania.jpg/220px-Vasily_I_of_Moscow_and_Sophia_of_Lithu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2428868"/>
            <a:ext cx="306524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&amp;Vcy;&amp;acy;&amp;scy;&amp;icy;&amp;lcy;&amp;icy;&amp;jcy; &amp;Vcy;&amp;acy;&amp;scy;&amp;icy;&amp;lcy;&amp;softcy;&amp;iecy;&amp;vcy;&amp;icy;&amp;chcy; &amp;Tcy;&amp;iocy;&amp;mcy;&amp;ncy;&amp;y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00861"/>
            <a:ext cx="3071834" cy="4057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8429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Первое упоминание о Москве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736"/>
            <a:ext cx="8786874" cy="549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  <a:hlinkClick r:id="rId2"/>
              </a:rPr>
              <a:t>Князь Юрий </a:t>
            </a:r>
            <a:r>
              <a:rPr lang="ru-RU" dirty="0" err="1" smtClean="0">
                <a:latin typeface="Arial Black" pitchFamily="34" charset="0"/>
                <a:hlinkClick r:id="rId2"/>
              </a:rPr>
              <a:t>Владимірович</a:t>
            </a:r>
            <a:r>
              <a:rPr lang="ru-RU" dirty="0" smtClean="0">
                <a:latin typeface="Arial Black" pitchFamily="34" charset="0"/>
                <a:hlinkClick r:id="rId2"/>
              </a:rPr>
              <a:t> Долгорукий</a:t>
            </a:r>
            <a:r>
              <a:rPr lang="ru-RU" dirty="0" smtClean="0">
                <a:latin typeface="Arial Black" pitchFamily="34" charset="0"/>
              </a:rPr>
              <a:t> в Москве не жил, но бывал проездом. Однажды в 1147 г., тогда еще Суздальский князь, он отправился в новгородские земли добывать новые территории. На обратном пути захотел повидаться с троюродным братом Князем Новгород-Северским Святославом </a:t>
            </a:r>
            <a:r>
              <a:rPr lang="ru-RU" dirty="0" err="1" smtClean="0">
                <a:latin typeface="Arial Black" pitchFamily="34" charset="0"/>
              </a:rPr>
              <a:t>Ольговичем</a:t>
            </a:r>
            <a:r>
              <a:rPr lang="ru-RU" dirty="0" smtClean="0">
                <a:latin typeface="Arial Black" pitchFamily="34" charset="0"/>
              </a:rPr>
              <a:t>, который пребывал неподалеку. «И послал Юрий к Святославу, и так сказал: "Приди ко мне, брат, в </a:t>
            </a:r>
            <a:r>
              <a:rPr lang="ru-RU" dirty="0" err="1" smtClean="0">
                <a:latin typeface="Arial Black" pitchFamily="34" charset="0"/>
              </a:rPr>
              <a:t>Московь</a:t>
            </a:r>
            <a:r>
              <a:rPr lang="ru-RU" dirty="0" smtClean="0">
                <a:latin typeface="Arial Black" pitchFamily="34" charset="0"/>
              </a:rPr>
              <a:t>... И так любезно расцеловались с Юрием в день пятницу, на Похвалу Святой Богородице, и возвеселились. Наутро повелел Юрий устроить обед силен...» – так в переводе выглядит первое письменное упоминание Москвы в </a:t>
            </a:r>
            <a:r>
              <a:rPr lang="ru-RU" dirty="0" err="1" smtClean="0">
                <a:latin typeface="Arial Black" pitchFamily="34" charset="0"/>
              </a:rPr>
              <a:t>Ипатьевской</a:t>
            </a:r>
            <a:r>
              <a:rPr lang="ru-RU" dirty="0" smtClean="0">
                <a:latin typeface="Arial Black" pitchFamily="34" charset="0"/>
              </a:rPr>
              <a:t> летописи, принятое за точку отсчета возраста будущей столицы. Поселение на этом месте существовало и ранее: с. </a:t>
            </a:r>
            <a:r>
              <a:rPr lang="ru-RU" dirty="0" err="1" smtClean="0">
                <a:latin typeface="Arial Black" pitchFamily="34" charset="0"/>
              </a:rPr>
              <a:t>Кучково</a:t>
            </a:r>
            <a:r>
              <a:rPr lang="ru-RU" dirty="0" smtClean="0">
                <a:latin typeface="Arial Black" pitchFamily="34" charset="0"/>
              </a:rPr>
              <a:t> с усадьбой знатного боярина Степана Ивановича Кучки. </a:t>
            </a:r>
          </a:p>
          <a:p>
            <a:pPr algn="just"/>
            <a:r>
              <a:rPr lang="ru-RU" dirty="0" smtClean="0">
                <a:latin typeface="Arial Black" pitchFamily="34" charset="0"/>
              </a:rPr>
              <a:t>Второе письменное свидетельство о Москвы содержится в Тверской летописи в связи уже с Юрием Долгоруким как великим князем киевским. В 1156 г. «князь Великий Юрий </a:t>
            </a:r>
            <a:r>
              <a:rPr lang="ru-RU" dirty="0" err="1" smtClean="0">
                <a:latin typeface="Arial Black" pitchFamily="34" charset="0"/>
              </a:rPr>
              <a:t>Владимірович</a:t>
            </a:r>
            <a:r>
              <a:rPr lang="ru-RU" dirty="0" smtClean="0">
                <a:latin typeface="Arial Black" pitchFamily="34" charset="0"/>
              </a:rPr>
              <a:t> заложил град Москву в устье </a:t>
            </a:r>
            <a:r>
              <a:rPr lang="ru-RU" dirty="0" err="1" smtClean="0">
                <a:latin typeface="Arial Black" pitchFamily="34" charset="0"/>
              </a:rPr>
              <a:t>Неглинной</a:t>
            </a:r>
            <a:r>
              <a:rPr lang="ru-RU" dirty="0" smtClean="0">
                <a:latin typeface="Arial Black" pitchFamily="34" charset="0"/>
              </a:rPr>
              <a:t>, выше реки Яузы». То есть Долгорукий дал указ огородить Москву.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Rcy;&amp;ocy;&amp;scy;&amp;s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57826"/>
            <a:ext cx="4286280" cy="1500174"/>
          </a:xfrm>
          <a:prstGeom prst="rect">
            <a:avLst/>
          </a:prstGeom>
          <a:noFill/>
        </p:spPr>
      </p:pic>
      <p:pic>
        <p:nvPicPr>
          <p:cNvPr id="33796" name="Picture 4" descr="&amp;Rcy;&amp;ocy;&amp;scy;&amp;scy;&amp;i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491" y="-58102"/>
            <a:ext cx="4822509" cy="6916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3033706" cy="150019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Московское государство в 1462-1533 гг.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620156" cy="990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Иван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III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Великий (1462-1505)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85926"/>
            <a:ext cx="4286280" cy="3477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 Black" pitchFamily="34" charset="0"/>
              </a:rPr>
              <a:t>	Иван III Васильевич, правнук Дмитрия Донского, сын Василия Темного, образовал сильное русское государство и объявил Москву столицей. Избавил страну от многовекового монгольского ига.  Стал именоваться сам –  «Великий князь всея Руси», «самодержец».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4818" name="Picture 2" descr="http://upload.wikimedia.org/wikipedia/commons/thumb/a/aa/1000_Ivan_III_2.jpg/200px-1000_Ivan_III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49"/>
            <a:ext cx="3405198" cy="5175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 Black" pitchFamily="34" charset="0"/>
              </a:rPr>
              <a:t>Фигура Ивана Великого на памятнике Тысячелетие России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ontent.foto.mail.ru/mail/sonya_s2004/_answers/i-39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72428" cy="600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6286520"/>
            <a:ext cx="5166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 Васнецов.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Кремль при Иване III.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772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Москва при Иване Великом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571613"/>
            <a:ext cx="8715436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При Иване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возникла мысль об обновлении белокаменного Кремля. Москва пережила много нашествий, пожаров. Белокаменные стены обветшали и стали осыпаться. Их заделывали красным кирпичом. Почему не восстанавливали стены из белого камня? Ведь он очень красив! Его легко обтёсывать и вырезать на нём узоры. 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Дело в том, что для Москвы кирпич как строительный материал был намного дешевле. Делали его из глины и песка. И того и другого было в Москве много. Из кирпича было легко строить. Его можно одним ударом молотка расколоть пополам, если нужно. А по прочности он не уступал белому камню.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	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1485 – 1495 годах был построен новый кремль из красного кирпича. По верху стен – двурогие зубцы с бойницами, похожие на ласточкины хвосты. Их больше тысячи. Общая длина стен – 2,25 км. Толщина – от 3,5 – 6,5 м. Высота – от 5 – 19 м.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Краснокаменный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Кремль, построенный при Иване III, украшает Москву и сегодня.</a:t>
            </a:r>
            <a:r>
              <a:rPr lang="ru-RU" sz="1600" dirty="0" smtClean="0">
                <a:latin typeface="Arial Black" pitchFamily="34" charset="0"/>
              </a:rPr>
              <a:t> Но новый вид Кремля "москвичам не понравился, он был темными, и чтобы примириться с новой крепостью его белили, дольше всего побелка сохранилась со стороны Китай-города, со стороны Красной площади, а потом перестали белить". На картинах начала XIX века Кремль все еще белый.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Arial Black" pitchFamily="34" charset="0"/>
              </a:rPr>
              <a:t>Успенский собор построил приглашенный Иваном III итальянский архитектор Аристотель </a:t>
            </a:r>
            <a:r>
              <a:rPr lang="ru-RU" sz="1800" dirty="0" err="1" smtClean="0">
                <a:latin typeface="Arial Black" pitchFamily="34" charset="0"/>
              </a:rPr>
              <a:t>Фиораванти</a:t>
            </a:r>
            <a:r>
              <a:rPr lang="ru-RU" sz="1800" dirty="0" smtClean="0">
                <a:latin typeface="Arial Black" pitchFamily="34" charset="0"/>
              </a:rPr>
              <a:t> в 1475-1479 годах по образцу Успенского собора XII века в старинном русском городе Владимире.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Успенский собор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3254" name="Picture 6" descr="http://upload.wikimedia.org/wikipedia/commons/thumb/7/7c/%D0%9C%D0%BE%D1%81%D0%BA%D0%BE%D0%B2%D1%81%D0%BA%D0%B8%D0%B9_%D0%9A%D1%80%D0%B5%D0%BC%D0%BB%D1%8C._%D0%A3%D1%81%D0%BF%D0%B5%D0%BD%D1%81%D0%BA%D0%B8%D0%B9_%D1%81%D0%BE%D0%B1%D0%BE%D1%80.jpg/800px-%D0%9C%D0%BE%D1%81%D0%BA%D0%BE%D0%B2%D1%81%D0%BA%D0%B8%D0%B9_%D0%9A%D1%80%D0%B5%D0%BC%D0%BB%D1%8C._%D0%A3%D1%81%D0%BF%D0%B5%D0%BD%D1%81%D0%BA%D0%B8%D0%B9_%D1%81%D0%BE%D0%B1%D0%BE%D1%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0"/>
            <a:ext cx="7143800" cy="456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Собор строился в 1484-1489 годах псковскими мастерами как домовая крепость великого московского князя. Первоначально храм был небольшой и венчался тремя главами. В 1560-х годах были возведены 4 одноглавые церкви над галереями собора и 2 ложные. Собор превратился в девятиглавое сооружение. В 1570-х годах для Ивана Грозного пристроили паперть с высоким белокаменным крыльцом. С дворцом собор соединялся специальным переходом.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Благовещенский собор 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4274" name="Picture 2" descr="http://upload.wikimedia.org/wikipedia/commons/thumb/d/d9/%D0%9C%D0%BE%D1%81%D0%BA%D0%BE%D0%B2%D1%81%D0%BA%D0%B8%D0%B9_%D0%9A%D1%80%D0%B5%D0%BC%D0%BB%D1%8C._%D0%91%D0%BB%D0%B0%D0%B3%D0%BE%D0%B2%D0%B5%D1%89%D0%B5%D0%BD%D1%81%D0%BA%D0%B8%D0%B9_%D1%81%D0%BE%D0%B1%D0%BE%D1%80.jpg/800px-%D0%9C%D0%BE%D1%81%D0%BA%D0%BE%D0%B2%D1%81%D0%BA%D0%B8%D0%B9_%D0%9A%D1%80%D0%B5%D0%BC%D0%BB%D1%8C._%D0%91%D0%BB%D0%B0%D0%B3%D0%BE%D0%B2%D0%B5%D1%89%D0%B5%D0%BD%D1%81%D0%BA%D0%B8%D0%B9_%D1%81%D0%BE%D0%B1%D0%BE%D1%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0"/>
            <a:ext cx="6515099" cy="4624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Существующий собор был сооружён в 1505 — 1508 гг. под руководством итальянского зодчего </a:t>
            </a:r>
            <a:r>
              <a:rPr lang="ru-RU" dirty="0" err="1" smtClean="0">
                <a:latin typeface="Arial Black" pitchFamily="34" charset="0"/>
              </a:rPr>
              <a:t>Алевиза</a:t>
            </a:r>
            <a:r>
              <a:rPr lang="ru-RU" dirty="0" smtClean="0">
                <a:latin typeface="Arial Black" pitchFamily="34" charset="0"/>
              </a:rPr>
              <a:t> Нового на месте старого собора XIV века и освящен 8 ноября 1508 года митрополитом </a:t>
            </a:r>
            <a:r>
              <a:rPr lang="ru-RU" dirty="0" err="1" smtClean="0">
                <a:latin typeface="Arial Black" pitchFamily="34" charset="0"/>
              </a:rPr>
              <a:t>Симоном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Архангельский собор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5298" name="Picture 2" descr="http://upload.wikimedia.org/wikipedia/commons/thumb/0/03/%D0%9C%D0%BE%D1%81%D0%BA%D0%BE%D0%B2%D1%81%D0%BA%D0%B8%D0%B9_%D0%9A%D1%80%D0%B5%D0%BC%D0%BB%D1%8C._%D0%90%D1%80%D1%85%D0%B0%D0%BD%D0%B3%D0%B5%D0%BB%D1%8C%D1%81%D0%BA%D0%B8%D0%B9_%D1%81%D0%BE%D0%B1%D0%BE%D1%80.jpg/800px-%D0%9C%D0%BE%D1%81%D0%BA%D0%BE%D0%B2%D1%81%D0%BA%D0%B8%D0%B9_%D0%9A%D1%80%D0%B5%D0%BC%D0%BB%D1%8C._%D0%90%D1%80%D1%85%D0%B0%D0%BD%D0%B3%D0%B5%D0%BB%D1%8C%D1%81%D0%BA%D0%B8%D0%B9_%D1%81%D0%BE%D0%B1%D0%BE%D1%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0"/>
            <a:ext cx="6786610" cy="461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 Небольшая одноглавая церковь </a:t>
            </a:r>
            <a:r>
              <a:rPr lang="ru-RU" dirty="0" err="1" smtClean="0">
                <a:latin typeface="Arial Black" pitchFamily="34" charset="0"/>
              </a:rPr>
              <a:t>Ризположения</a:t>
            </a:r>
            <a:r>
              <a:rPr lang="ru-RU" dirty="0" smtClean="0">
                <a:latin typeface="Arial Black" pitchFamily="34" charset="0"/>
              </a:rPr>
              <a:t> была построена псковскими мастерами в 1484-1486 годах. Эта церковь находится на месте древней церкви </a:t>
            </a:r>
            <a:r>
              <a:rPr lang="ru-RU" dirty="0" err="1" smtClean="0">
                <a:latin typeface="Arial Black" pitchFamily="34" charset="0"/>
              </a:rPr>
              <a:t>Ризположения</a:t>
            </a:r>
            <a:r>
              <a:rPr lang="ru-RU" dirty="0" smtClean="0">
                <a:latin typeface="Arial Black" pitchFamily="34" charset="0"/>
              </a:rPr>
              <a:t>, возведенной в 1451 году митрополитом Ионой в память избавления Москвы от нашествия татарских полчищ </a:t>
            </a:r>
            <a:r>
              <a:rPr lang="ru-RU" dirty="0" err="1" smtClean="0">
                <a:latin typeface="Arial Black" pitchFamily="34" charset="0"/>
              </a:rPr>
              <a:t>Мазовши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Церковь </a:t>
            </a:r>
            <a:r>
              <a:rPr lang="ru-RU" sz="3200" dirty="0" err="1" smtClean="0">
                <a:solidFill>
                  <a:srgbClr val="FF0000"/>
                </a:solidFill>
                <a:latin typeface="Arial Black" pitchFamily="34" charset="0"/>
              </a:rPr>
              <a:t>Ризположения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6322" name="Picture 2" descr="http://upload.wikimedia.org/wikipedia/commons/thumb/b/b4/%D0%9C%D0%BE%D1%81%D0%BA%D0%BE%D0%B2%D1%81%D0%BA%D0%B8%D0%B9_%D0%9A%D1%80%D0%B5%D0%BC%D0%BB%D1%8C._%D0%A6%D0%B5%D1%80%D0%BA%D0%BE%D0%B2%D1%8C_%D0%A0%D0%B8%D0%B7%D0%BF%D0%BE%D0%BB%D0%BE%D0%B6%D0%B5%D0%BD%D0%B8%D1%8F.jpg/640px-%D0%9C%D0%BE%D1%81%D0%BA%D0%BE%D0%B2%D1%81%D0%BA%D0%B8%D0%B9_%D0%9A%D1%80%D0%B5%D0%BC%D0%BB%D1%8C._%D0%A6%D0%B5%D1%80%D0%BA%D0%BE%D0%B2%D1%8C_%D0%A0%D0%B8%D0%B7%D0%BF%D0%BE%D0%BB%D0%BE%D0%B6%D0%B5%D0%BD%D0%B8%D1%8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0"/>
            <a:ext cx="3857652" cy="455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0" y="5357826"/>
            <a:ext cx="9144000" cy="1500174"/>
          </a:xfrm>
        </p:spPr>
        <p:txBody>
          <a:bodyPr>
            <a:noAutofit/>
          </a:bodyPr>
          <a:lstStyle/>
          <a:p>
            <a:pPr algn="just"/>
            <a:r>
              <a:rPr lang="ru-RU" sz="1500" dirty="0" smtClean="0">
                <a:latin typeface="Arial Black" pitchFamily="34" charset="0"/>
              </a:rPr>
              <a:t>Колокольня считается чудом архитектурного искусства XVI в. При Иване Калите в 1329 г. примерно на месте существующей колокольни была построена небольшая каменная церковь в честь Иоанна </a:t>
            </a:r>
            <a:r>
              <a:rPr lang="ru-RU" sz="1500" dirty="0" err="1" smtClean="0">
                <a:latin typeface="Arial Black" pitchFamily="34" charset="0"/>
              </a:rPr>
              <a:t>Лествичника</a:t>
            </a:r>
            <a:r>
              <a:rPr lang="ru-RU" sz="1500" dirty="0" smtClean="0">
                <a:latin typeface="Arial Black" pitchFamily="34" charset="0"/>
              </a:rPr>
              <a:t>. Эту церковь разобрали и в 1508 г. заложили новую, строителем был зодчий Бон </a:t>
            </a:r>
            <a:r>
              <a:rPr lang="ru-RU" sz="1500" dirty="0" err="1" smtClean="0">
                <a:latin typeface="Arial Black" pitchFamily="34" charset="0"/>
              </a:rPr>
              <a:t>Фрязин</a:t>
            </a:r>
            <a:r>
              <a:rPr lang="ru-RU" sz="1500" dirty="0" smtClean="0">
                <a:latin typeface="Arial Black" pitchFamily="34" charset="0"/>
              </a:rPr>
              <a:t>. В 1532-1543 гг. зодчий </a:t>
            </a:r>
            <a:r>
              <a:rPr lang="ru-RU" sz="1500" dirty="0" err="1" smtClean="0">
                <a:latin typeface="Arial Black" pitchFamily="34" charset="0"/>
              </a:rPr>
              <a:t>Петрок</a:t>
            </a:r>
            <a:r>
              <a:rPr lang="ru-RU" sz="1500" dirty="0" smtClean="0">
                <a:latin typeface="Arial Black" pitchFamily="34" charset="0"/>
              </a:rPr>
              <a:t> Малый с северной стороны колокольни пристроил прямоугольную звонницу новгородско-псковского типа с храмом "Вознесения</a:t>
            </a:r>
            <a:r>
              <a:rPr lang="ru-RU" sz="1600" dirty="0" smtClean="0">
                <a:latin typeface="Arial Black" pitchFamily="34" charset="0"/>
              </a:rPr>
              <a:t>".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Колокольня Ивана Великого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7346" name="Picture 2" descr="http://upload.wikimedia.org/wikipedia/commons/thumb/5/52/%D0%9C%D0%BE%D1%81%D0%BA%D0%BE%D0%B2%D1%81%D0%BA%D0%B8%D0%B9_%D0%9A%D1%80%D0%B5%D0%BC%D0%BB%D1%8C._%D0%9A%D0%BE%D0%BB%D0%BE%D0%BA%D0%BE%D0%BB%D1%8C%D0%BD%D1%8F_%D0%98%D0%B2%D0%B0%D0%BD%D0%B0_%D0%92%D0%B5%D0%BB%D0%B8%D0%BA%D0%BE%D0%B3%D0%BE.jpg/640px-%D0%9C%D0%BE%D1%81%D0%BA%D0%BE%D0%B2%D1%81%D0%BA%D0%B8%D0%B9_%D0%9A%D1%80%D0%B5%D0%BC%D0%BB%D1%8C._%D0%9A%D0%BE%D0%BB%D0%BE%D0%BA%D0%BE%D0%BB%D1%8C%D0%BD%D1%8F_%D0%98%D0%B2%D0%B0%D0%BD%D0%B0_%D0%92%D0%B5%D0%BB%D0%B8%D0%BA%D0%BE%D0%B3%D0%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-214338"/>
            <a:ext cx="4000528" cy="4767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Царь-пушка и Царь-колокол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0" y="1500174"/>
            <a:ext cx="4643438" cy="89250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Царь-пушка. Отлита Андреем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Чоховым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. старинное, крупнейшее в мире орудие. Она была создана в 1586 году в Москве, на Пушечном дворе, во время правления сына Ивана Грозного Федора Ивановича.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500562" cy="9639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Царь-колокол. Отлита отцом и сыном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Моториными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, в 1735 г. Вес его - более 200 тонн, высота 6 м 14 см, диаметр 6 метров 60 см.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8370" name="Picture 2" descr="http://upload.wikimedia.org/wikipedia/commons/thumb/2/27/%D0%9C%D0%BE%D1%81%D0%BA%D0%BE%D0%B2%D1%81%D0%BA%D0%B8%D0%B9_%D0%9A%D1%80%D0%B5%D0%BC%D0%BB%D1%8C._%D0%A6%D0%B0%D1%80%D1%8C-%D0%BF%D1%83%D1%88%D0%BA%D0%B0.jpg/640px-%D0%9C%D0%BE%D1%81%D0%BA%D0%BE%D0%B2%D1%81%D0%BA%D0%B8%D0%B9_%D0%9A%D1%80%D0%B5%D0%BC%D0%BB%D1%8C._%D0%A6%D0%B0%D1%80%D1%8C-%D0%BF%D1%83%D1%88%D0%BA%D0%B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428868"/>
            <a:ext cx="3571900" cy="4062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8372" name="Picture 4" descr="http://upload.wikimedia.org/wikipedia/commons/thumb/f/fb/%D0%9C%D0%BE%D1%81%D0%BA%D0%BE%D0%B2%D1%81%D0%BA%D0%B8%D0%B9_%D0%9A%D1%80%D0%B5%D0%BC%D0%BB%D1%8C._%D0%A6%D0%B0%D1%80%D1%8C-%D0%BA%D0%BE%D0%BB%D0%BE%D0%BA%D0%BE%D0%BB.jpg/640px-%D0%9C%D0%BE%D1%81%D0%BA%D0%BE%D0%B2%D1%81%D0%BA%D0%B8%D0%B9_%D0%9A%D1%80%D0%B5%D0%BC%D0%BB%D1%8C._%D0%A6%D0%B0%D1%80%D1%8C-%D0%BA%D0%BE%D0%BB%D0%BE%D0%BA%D0%BE%D0%B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418870"/>
            <a:ext cx="3580828" cy="4081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scy;&amp;ncy;&amp;ocy;&amp;vcy;&amp;acy;&amp;ncy;&amp;icy;&amp;iecy; &amp;Kcy;&amp;rcy;&amp;iecy;&amp;mcy;&amp;lcy;&amp;yacy;. &amp;Pcy;&amp;ocy;&amp;scy;&amp;tcy;&amp;rcy;&amp;ocy;&amp;jcy;&amp;kcy;&amp;acy; &amp;ncy;&amp;ocy;&amp;vcy;&amp;ycy;&amp;khcy; &amp;scy;&amp;tcy;&amp;iecy;&amp;ncy; &amp;Kcy;&amp;rcy;&amp;iecy;&amp;mcy;&amp;lcy;&amp;yacy; &amp;YUcy;&amp;rcy;&amp;icy;&amp;iecy;&amp;mcy; &amp;Dcy;&amp;ocy;&amp;lcy;&amp;gcy;&amp;ocy;&amp;rcy;&amp;ucy;&amp;kcy;&amp;icy;&amp;mcy; &amp;vcy; 1156 &amp;gcy;&amp;ocy;&amp;dcy;&amp;ucy;. 1917. &amp;Vcy;&amp;acy;&amp;scy;&amp;ncy;&amp;iecy;&amp;tscy;&amp;ocy;&amp;vcy; &amp;Acy;&amp;pcy;&amp;ocy;&amp;lcy;&amp;lcy;&amp;icy;&amp;ncy;&amp;acy;&amp;rcy;&amp;icy;&amp;jcy; &amp;Mcy;&amp;icy;&amp;khcy;&amp;acy;&amp;jcy;&amp;lcy;&amp;ocy;&amp;vcy;&amp;icy;&amp;chcy; (1856-1933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14366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5857892"/>
            <a:ext cx="814393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Васнецов </a:t>
            </a:r>
            <a:r>
              <a:rPr lang="ru-RU" dirty="0" err="1" smtClean="0">
                <a:latin typeface="Arial Black" pitchFamily="34" charset="0"/>
              </a:rPr>
              <a:t>Аполлинарий</a:t>
            </a:r>
            <a:r>
              <a:rPr lang="ru-RU" dirty="0" smtClean="0">
                <a:latin typeface="Arial Black" pitchFamily="34" charset="0"/>
              </a:rPr>
              <a:t> Михайлович (1856-1933):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Основание Кремля. Постройка новых стен Кремля Юрием Долгоруким в 1156 году. </a:t>
            </a:r>
            <a:r>
              <a:rPr lang="ru-RU" dirty="0" smtClean="0">
                <a:latin typeface="Arial Black" pitchFamily="34" charset="0"/>
              </a:rPr>
              <a:t>1917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1.liveinternet.ru/images/attach/c/4/79/656/79656745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19379" cy="5890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85918" y="6072206"/>
            <a:ext cx="6024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 Васнецов.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Москва при Иване Грозном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.liveinternet.ru/images/attach/c/4/79/656/79656709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667328" cy="4899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2976" y="6143644"/>
            <a:ext cx="7256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А.Васнецов.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Расцвет Кремля в конце Х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VII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века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1.liveinternet.ru/images/attach/c/4/79/656/79656607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07609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6211669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А.Васнецов.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Старая Москва. Улица в Китай-городе начала Х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VII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века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0.liveinternet.ru/images/attach/c/4/79/656/79656630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174024" cy="428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6072207"/>
            <a:ext cx="79296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А.Васнецов.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Гонцы. Ранним утром в Кремле. Начало Х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VII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века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4/79/656/79656568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715172" cy="517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6215082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А.Васнецов.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Площадь Ивана Великого в Кремле. Х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VII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век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liveinternet.ru/images/attach/c/4/79/656/79656317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6834179" cy="5168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6215082"/>
            <a:ext cx="52164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А.Васнецов.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 Московском Кремле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0.liveinternet.ru/images/attach/c/4/79/656/79656412_large_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876892" cy="4808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00232" y="5929330"/>
            <a:ext cx="4432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А.Васнецов.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Красная площадь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6081" name="Рисунок 14" descr="http://content.foto.mail.ru/mail/sonya_s2004/_answers/i-3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715172" cy="474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714348" y="6143644"/>
            <a:ext cx="4286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Фото 1890-х гг.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Герб Москвы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5429264"/>
            <a:ext cx="8929718" cy="142873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5500" dirty="0" smtClean="0">
                <a:latin typeface="Arial Black" pitchFamily="34" charset="0"/>
              </a:rPr>
              <a:t>У Москвы появился свой герб с изображением Георгия-Победоносца – покровителя Москвы.</a:t>
            </a:r>
            <a:r>
              <a:rPr lang="ru-RU" sz="5500" i="1" dirty="0" smtClean="0">
                <a:latin typeface="Arial Black" pitchFamily="34" charset="0"/>
              </a:rPr>
              <a:t> </a:t>
            </a:r>
            <a:r>
              <a:rPr lang="ru-RU" sz="5500" dirty="0" smtClean="0">
                <a:latin typeface="Arial Black" pitchFamily="34" charset="0"/>
              </a:rPr>
              <a:t>Утвердился во времена Ивана </a:t>
            </a:r>
            <a:r>
              <a:rPr lang="en-US" sz="5500" dirty="0" smtClean="0">
                <a:latin typeface="Arial Black" pitchFamily="34" charset="0"/>
              </a:rPr>
              <a:t>III</a:t>
            </a:r>
            <a:r>
              <a:rPr lang="ru-RU" sz="5500" dirty="0" smtClean="0">
                <a:latin typeface="Arial Black" pitchFamily="34" charset="0"/>
              </a:rPr>
              <a:t>. В 1710-х всадника назвал святым Георгием Пётр I. Официально герб города Москвы был утверждён 20 декабря 1781 года, его описание гласило: «</a:t>
            </a:r>
            <a:r>
              <a:rPr lang="ru-RU" sz="5500" dirty="0" err="1" smtClean="0">
                <a:latin typeface="Arial Black" pitchFamily="34" charset="0"/>
              </a:rPr>
              <a:t>Святый</a:t>
            </a:r>
            <a:r>
              <a:rPr lang="ru-RU" sz="5500" dirty="0" smtClean="0">
                <a:latin typeface="Arial Black" pitchFamily="34" charset="0"/>
              </a:rPr>
              <a:t> Георгий на коне против того ж, как в средине государственного герба; в красном поле, поражающий </a:t>
            </a:r>
            <a:r>
              <a:rPr lang="ru-RU" sz="5500" dirty="0" err="1" smtClean="0">
                <a:latin typeface="Arial Black" pitchFamily="34" charset="0"/>
              </a:rPr>
              <a:t>копием</a:t>
            </a:r>
            <a:r>
              <a:rPr lang="ru-RU" sz="5500" dirty="0" smtClean="0">
                <a:latin typeface="Arial Black" pitchFamily="34" charset="0"/>
              </a:rPr>
              <a:t> чёрного змия»</a:t>
            </a:r>
            <a:r>
              <a:rPr lang="ru-RU" sz="5500" baseline="30000" dirty="0" smtClean="0">
                <a:latin typeface="Arial Black" pitchFamily="34" charset="0"/>
              </a:rPr>
              <a:t>. </a:t>
            </a:r>
            <a:r>
              <a:rPr lang="ru-RU" sz="5500" dirty="0" smtClean="0">
                <a:latin typeface="Arial Black" pitchFamily="34" charset="0"/>
              </a:rPr>
              <a:t> В 1883 году герб был отражен зеркально. В 1993 г. исторический герб был возвращен.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7108" name="Picture 4" descr="http://upload.wikimedia.org/wikipedia/commons/thumb/b/bb/Coat_of_Arms_of_Moscow.svg/574px-Coat_of_Arms_of_Moscow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0"/>
            <a:ext cx="4000528" cy="4742708"/>
          </a:xfrm>
          <a:prstGeom prst="rect">
            <a:avLst/>
          </a:prstGeom>
          <a:noFill/>
        </p:spPr>
      </p:pic>
      <p:pic>
        <p:nvPicPr>
          <p:cNvPr id="47110" name="Picture 6" descr="Flag of Moscow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856" y="0"/>
            <a:ext cx="3422144" cy="2285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86446" y="2643182"/>
            <a:ext cx="3071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Флаг Москвы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rpod.ru/files/pics/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051320" cy="46803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5" y="592933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Большевики перенесли столицу вновь в Москву и сделали Кремль окончательно красным 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	На крутом холме между реками Москвой и </a:t>
            </a:r>
            <a:r>
              <a:rPr lang="ru-RU" dirty="0" err="1" smtClean="0">
                <a:latin typeface="Arial Black" pitchFamily="34" charset="0"/>
              </a:rPr>
              <a:t>Неглинной</a:t>
            </a:r>
            <a:r>
              <a:rPr lang="ru-RU" dirty="0" smtClean="0">
                <a:latin typeface="Arial Black" pitchFamily="34" charset="0"/>
              </a:rPr>
              <a:t> срубили люди топорами маленький городок среди могучего бора. Место было водное, лесное, рыбное, охотничье. У холма пересекались водные и конные дороги. Получился город крепкий, и стали его называть по имени реки, у которой он стоял – «город Москвы». 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4857760"/>
            <a:ext cx="7315200" cy="4762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Основание Москвы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&amp;Scy;&amp;tcy;&amp;rcy;&amp;ocy;&amp;icy;&amp;tcy;&amp;iecy;&amp;lcy;&amp;softcy;&amp;scy;&amp;tcy;&amp;vcy;&amp;ocy; &amp;dcy;&amp;iecy;&amp;rcy;&amp;iecy;&amp;vcy;&amp;yacy;&amp;ncy;&amp;ncy;&amp;ycy;&amp;khcy; &amp;scy;&amp;tcy;&amp;iecy;&amp;ncy; &amp;Kcy;&amp;rcy;&amp;iecy;&amp;mcy;&amp;lcy;&amp;yacy;. XII &amp;vcy;&amp;iecy;&amp;kcy;. 1903. &amp;Vcy;&amp;acy;&amp;scy;&amp;ncy;&amp;iecy;&amp;tscy;&amp;ocy;&amp;vcy; &amp;Acy;&amp;pcy;&amp;ocy;&amp;lcy;&amp;lcy;&amp;icy;&amp;ncy;&amp;acy;&amp;rcy;&amp;icy;&amp;jcy; &amp;Mcy;&amp;icy;&amp;khcy;&amp;acy;&amp;jcy;&amp;lcy;&amp;ocy;&amp;vcy;&amp;icy;&amp;chcy; (1856-1933)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57166"/>
            <a:ext cx="6297572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16200000">
            <a:off x="-1507256" y="1547337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Васнецов А. М. (1856-1933):</a:t>
            </a:r>
          </a:p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Строительство деревянных стен Кремля. XII век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Москва в Х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II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-Х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III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веках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3214710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Только в Х</a:t>
            </a:r>
            <a:r>
              <a:rPr lang="en-US" dirty="0" smtClean="0">
                <a:latin typeface="Arial Black" pitchFamily="34" charset="0"/>
              </a:rPr>
              <a:t>II</a:t>
            </a:r>
            <a:r>
              <a:rPr lang="ru-RU" dirty="0" smtClean="0">
                <a:latin typeface="Arial Black" pitchFamily="34" charset="0"/>
              </a:rPr>
              <a:t>-Х</a:t>
            </a:r>
            <a:r>
              <a:rPr lang="en-US" dirty="0" smtClean="0">
                <a:latin typeface="Arial Black" pitchFamily="34" charset="0"/>
              </a:rPr>
              <a:t>III</a:t>
            </a:r>
            <a:r>
              <a:rPr lang="ru-RU" dirty="0" smtClean="0">
                <a:latin typeface="Arial Black" pitchFamily="34" charset="0"/>
              </a:rPr>
              <a:t> веках, Москва начинает быть более заметной среди всех остальных городов Руси.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В 1213 году некоторое время  здесь правит Владимир Всеволодович. Позже, в 1238 году произошло монголо-татарское нашествие, город был полностью разграблен и впоследствии сожжен. Князь, правивший в то время, Владимир Юрьевич, был убит.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 descr="&amp;Vcy;&amp;lcy;&amp;acy;&amp;dcy;&amp;icy;&amp;mcy;&amp;icy;&amp;rcy;&amp;ocy;-&amp;Scy;&amp;ucy;&amp;zcy;&amp;dcy;&amp;acy;&amp;lcy;&amp;softcy;&amp;scy;&amp;kcy;&amp;ocy;&amp;iecy; &amp;kcy;&amp;ncy;&amp;yacy;&amp;zhcy;&amp;iecy;&amp;scy;&amp;tcy;&amp;vcy;&amp;ocy; &amp;vcy; 13 &amp;vcy;. &amp;Kcy;&amp;acy;&amp;rcy;&amp;t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1531078"/>
            <a:ext cx="5357818" cy="53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usidea.org/picts/kalendar/zahvat_Moskvi_hanom_Bati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4065459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6314" y="357166"/>
            <a:ext cx="3929074" cy="5909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	Тихо и незаметно простояла Москва больше ста лет, пока не пришла на Русь страшная беда: монголо-татары. Ордынский хан Батый с огромным войском напал на русские земли, сжигая и опустошая всё на своём пути. Они подошли к Москве. Москва 5 дней и ночей сопротивлялась им. Но город не устоял, Москва пылала. Деревянные строения быстро превращались в горящий костёр. Стенобитные машины проламывали широкие проходы в стенах, через которые проникали в город татарские всадники.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	К сожалению, летописи не достаточно детально освещают многие эпизоды войны. Об обороне </a:t>
            </a:r>
            <a:r>
              <a:rPr lang="ru-RU" dirty="0" smtClean="0">
                <a:latin typeface="Arial Black" pitchFamily="34" charset="0"/>
                <a:hlinkClick r:id="rId2"/>
              </a:rPr>
              <a:t>Москвы</a:t>
            </a:r>
            <a:r>
              <a:rPr lang="ru-RU" dirty="0" smtClean="0">
                <a:latin typeface="Arial Black" pitchFamily="34" charset="0"/>
              </a:rPr>
              <a:t> от войск Батыя в 1238 г. говорится в </a:t>
            </a:r>
            <a:r>
              <a:rPr lang="ru-RU" i="1" dirty="0" smtClean="0">
                <a:latin typeface="Arial Black" pitchFamily="34" charset="0"/>
              </a:rPr>
              <a:t>Лаврентьевской летописи</a:t>
            </a:r>
            <a:r>
              <a:rPr lang="ru-RU" dirty="0" smtClean="0">
                <a:latin typeface="Arial Black" pitchFamily="34" charset="0"/>
              </a:rPr>
              <a:t>: </a:t>
            </a:r>
            <a:r>
              <a:rPr lang="ru-RU" i="1" dirty="0" smtClean="0">
                <a:latin typeface="Arial Black" pitchFamily="34" charset="0"/>
              </a:rPr>
              <a:t>«Тое же зимы </a:t>
            </a:r>
            <a:r>
              <a:rPr lang="ru-RU" i="1" dirty="0" err="1" smtClean="0">
                <a:latin typeface="Arial Black" pitchFamily="34" charset="0"/>
              </a:rPr>
              <a:t>взяша</a:t>
            </a:r>
            <a:r>
              <a:rPr lang="ru-RU" i="1" dirty="0" smtClean="0">
                <a:latin typeface="Arial Black" pitchFamily="34" charset="0"/>
              </a:rPr>
              <a:t> Москву </a:t>
            </a:r>
            <a:r>
              <a:rPr lang="ru-RU" i="1" dirty="0" err="1" smtClean="0">
                <a:latin typeface="Arial Black" pitchFamily="34" charset="0"/>
              </a:rPr>
              <a:t>татарове</a:t>
            </a:r>
            <a:r>
              <a:rPr lang="ru-RU" i="1" dirty="0" smtClean="0">
                <a:latin typeface="Arial Black" pitchFamily="34" charset="0"/>
              </a:rPr>
              <a:t>, и воеводу </a:t>
            </a:r>
            <a:r>
              <a:rPr lang="ru-RU" i="1" dirty="0" err="1" smtClean="0">
                <a:latin typeface="Arial Black" pitchFamily="34" charset="0"/>
              </a:rPr>
              <a:t>убиша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Филипа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Нянка</a:t>
            </a:r>
            <a:r>
              <a:rPr lang="ru-RU" i="1" dirty="0" smtClean="0">
                <a:latin typeface="Arial Black" pitchFamily="34" charset="0"/>
              </a:rPr>
              <a:t> за правоверную </a:t>
            </a:r>
            <a:r>
              <a:rPr lang="ru-RU" i="1" dirty="0" err="1" smtClean="0">
                <a:latin typeface="Arial Black" pitchFamily="34" charset="0"/>
              </a:rPr>
              <a:t>хрестьянскую</a:t>
            </a:r>
            <a:r>
              <a:rPr lang="ru-RU" i="1" dirty="0" smtClean="0">
                <a:latin typeface="Arial Black" pitchFamily="34" charset="0"/>
              </a:rPr>
              <a:t> веру, а князя </a:t>
            </a:r>
            <a:r>
              <a:rPr lang="ru-RU" i="1" dirty="0" err="1" smtClean="0">
                <a:latin typeface="Arial Black" pitchFamily="34" charset="0"/>
              </a:rPr>
              <a:t>Володимера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яша</a:t>
            </a:r>
            <a:r>
              <a:rPr lang="ru-RU" i="1" dirty="0" smtClean="0">
                <a:latin typeface="Arial Black" pitchFamily="34" charset="0"/>
              </a:rPr>
              <a:t> руками, сына Юрьева, а люди </a:t>
            </a:r>
            <a:r>
              <a:rPr lang="ru-RU" i="1" dirty="0" err="1" smtClean="0">
                <a:latin typeface="Arial Black" pitchFamily="34" charset="0"/>
              </a:rPr>
              <a:t>избиша</a:t>
            </a:r>
            <a:r>
              <a:rPr lang="ru-RU" i="1" dirty="0" smtClean="0">
                <a:latin typeface="Arial Black" pitchFamily="34" charset="0"/>
              </a:rPr>
              <a:t> от </a:t>
            </a:r>
            <a:r>
              <a:rPr lang="ru-RU" i="1" dirty="0" err="1" smtClean="0">
                <a:latin typeface="Arial Black" pitchFamily="34" charset="0"/>
              </a:rPr>
              <a:t>старьца</a:t>
            </a:r>
            <a:r>
              <a:rPr lang="ru-RU" i="1" dirty="0" smtClean="0">
                <a:latin typeface="Arial Black" pitchFamily="34" charset="0"/>
              </a:rPr>
              <a:t> и до </a:t>
            </a:r>
            <a:r>
              <a:rPr lang="ru-RU" i="1" dirty="0" err="1" smtClean="0">
                <a:latin typeface="Arial Black" pitchFamily="34" charset="0"/>
              </a:rPr>
              <a:t>сущаго</a:t>
            </a:r>
            <a:r>
              <a:rPr lang="ru-RU" i="1" dirty="0" smtClean="0">
                <a:latin typeface="Arial Black" pitchFamily="34" charset="0"/>
              </a:rPr>
              <a:t> младенца; а град, и церкви </a:t>
            </a:r>
            <a:r>
              <a:rPr lang="ru-RU" i="1" dirty="0" err="1" smtClean="0">
                <a:latin typeface="Arial Black" pitchFamily="34" charset="0"/>
              </a:rPr>
              <a:t>святыя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огневи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предаша</a:t>
            </a:r>
            <a:r>
              <a:rPr lang="ru-RU" i="1" dirty="0" smtClean="0">
                <a:latin typeface="Arial Black" pitchFamily="34" charset="0"/>
              </a:rPr>
              <a:t>, и </a:t>
            </a:r>
            <a:r>
              <a:rPr lang="ru-RU" i="1" dirty="0" err="1" smtClean="0">
                <a:latin typeface="Arial Black" pitchFamily="34" charset="0"/>
              </a:rPr>
              <a:t>манастыри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вси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и</a:t>
            </a:r>
            <a:r>
              <a:rPr lang="ru-RU" i="1" dirty="0" smtClean="0">
                <a:latin typeface="Arial Black" pitchFamily="34" charset="0"/>
              </a:rPr>
              <a:t> села </a:t>
            </a:r>
            <a:r>
              <a:rPr lang="ru-RU" i="1" dirty="0" err="1" smtClean="0">
                <a:latin typeface="Arial Black" pitchFamily="34" charset="0"/>
              </a:rPr>
              <a:t>пожгоша</a:t>
            </a:r>
            <a:r>
              <a:rPr lang="ru-RU" i="1" dirty="0" smtClean="0">
                <a:latin typeface="Arial Black" pitchFamily="34" charset="0"/>
              </a:rPr>
              <a:t>, и много именья </a:t>
            </a:r>
            <a:r>
              <a:rPr lang="ru-RU" i="1" dirty="0" err="1" smtClean="0">
                <a:latin typeface="Arial Black" pitchFamily="34" charset="0"/>
              </a:rPr>
              <a:t>въземше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отъидоша</a:t>
            </a:r>
            <a:r>
              <a:rPr lang="ru-RU" i="1" dirty="0" smtClean="0">
                <a:latin typeface="Arial Black" pitchFamily="34" charset="0"/>
              </a:rPr>
              <a:t>»</a:t>
            </a:r>
            <a:r>
              <a:rPr lang="ru-RU" dirty="0" smtClean="0">
                <a:latin typeface="Arial Black" pitchFamily="34" charset="0"/>
              </a:rPr>
              <a:t>. Другие русские летописи лишь повторяют этот рассказ, так или иначе сокращая его.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357562"/>
            <a:ext cx="864399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Arial Black" pitchFamily="34" charset="0"/>
              </a:rPr>
              <a:t>      «Татарове </a:t>
            </a:r>
            <a:r>
              <a:rPr lang="ru-RU" i="1" dirty="0" err="1" smtClean="0">
                <a:latin typeface="Arial Black" pitchFamily="34" charset="0"/>
              </a:rPr>
              <a:t>приидоша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оттуды</a:t>
            </a:r>
            <a:r>
              <a:rPr lang="ru-RU" i="1" dirty="0" smtClean="0">
                <a:latin typeface="Arial Black" pitchFamily="34" charset="0"/>
              </a:rPr>
              <a:t> под град Москву и </a:t>
            </a:r>
            <a:r>
              <a:rPr lang="ru-RU" i="1" dirty="0" err="1" smtClean="0">
                <a:latin typeface="Arial Black" pitchFamily="34" charset="0"/>
              </a:rPr>
              <a:t>нача</a:t>
            </a:r>
            <a:r>
              <a:rPr lang="ru-RU" i="1" dirty="0" smtClean="0">
                <a:latin typeface="Arial Black" pitchFamily="34" charset="0"/>
              </a:rPr>
              <a:t> в него </a:t>
            </a:r>
            <a:r>
              <a:rPr lang="ru-RU" i="1" dirty="0" err="1" smtClean="0">
                <a:latin typeface="Arial Black" pitchFamily="34" charset="0"/>
              </a:rPr>
              <a:t>бити</a:t>
            </a:r>
            <a:r>
              <a:rPr lang="ru-RU" i="1" dirty="0" smtClean="0">
                <a:latin typeface="Arial Black" pitchFamily="34" charset="0"/>
              </a:rPr>
              <a:t> непрестанно. Воевода же </a:t>
            </a:r>
            <a:r>
              <a:rPr lang="ru-RU" i="1" dirty="0" err="1" smtClean="0">
                <a:latin typeface="Arial Black" pitchFamily="34" charset="0"/>
              </a:rPr>
              <a:t>Филипъ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Нянскинъ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всяде</a:t>
            </a:r>
            <a:r>
              <a:rPr lang="ru-RU" i="1" dirty="0" smtClean="0">
                <a:latin typeface="Arial Black" pitchFamily="34" charset="0"/>
              </a:rPr>
              <a:t> на конь свои и все воинство его с </a:t>
            </a:r>
            <a:r>
              <a:rPr lang="ru-RU" i="1" dirty="0" err="1" smtClean="0">
                <a:latin typeface="Arial Black" pitchFamily="34" charset="0"/>
              </a:rPr>
              <a:t>нимъ</a:t>
            </a:r>
            <a:r>
              <a:rPr lang="ru-RU" i="1" dirty="0" smtClean="0">
                <a:latin typeface="Arial Black" pitchFamily="34" charset="0"/>
              </a:rPr>
              <a:t>, и </a:t>
            </a:r>
            <a:r>
              <a:rPr lang="ru-RU" i="1" dirty="0" err="1" smtClean="0">
                <a:latin typeface="Arial Black" pitchFamily="34" charset="0"/>
              </a:rPr>
              <a:t>тако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прекрепи</a:t>
            </a:r>
            <a:r>
              <a:rPr lang="ru-RU" i="1" dirty="0" smtClean="0">
                <a:latin typeface="Arial Black" pitchFamily="34" charset="0"/>
              </a:rPr>
              <a:t> лице свое знаменьем крестным, </a:t>
            </a:r>
            <a:r>
              <a:rPr lang="ru-RU" i="1" dirty="0" err="1" smtClean="0">
                <a:latin typeface="Arial Black" pitchFamily="34" charset="0"/>
              </a:rPr>
              <a:t>оттвориша</a:t>
            </a:r>
            <a:r>
              <a:rPr lang="ru-RU" i="1" dirty="0" smtClean="0">
                <a:latin typeface="Arial Black" pitchFamily="34" charset="0"/>
              </a:rPr>
              <a:t> у града Москвы врата и </a:t>
            </a:r>
            <a:r>
              <a:rPr lang="ru-RU" i="1" dirty="0" err="1" smtClean="0">
                <a:latin typeface="Arial Black" pitchFamily="34" charset="0"/>
              </a:rPr>
              <a:t>воскрича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вси</a:t>
            </a:r>
            <a:r>
              <a:rPr lang="ru-RU" i="1" dirty="0" smtClean="0">
                <a:latin typeface="Arial Black" pitchFamily="34" charset="0"/>
              </a:rPr>
              <a:t> единогласно на </a:t>
            </a:r>
            <a:r>
              <a:rPr lang="ru-RU" i="1" dirty="0" err="1" smtClean="0">
                <a:latin typeface="Arial Black" pitchFamily="34" charset="0"/>
              </a:rPr>
              <a:t>Татаръ</a:t>
            </a:r>
            <a:r>
              <a:rPr lang="ru-RU" i="1" dirty="0" smtClean="0">
                <a:latin typeface="Arial Black" pitchFamily="34" charset="0"/>
              </a:rPr>
              <a:t>. Татарове же, </a:t>
            </a:r>
            <a:r>
              <a:rPr lang="ru-RU" i="1" dirty="0" err="1" smtClean="0">
                <a:latin typeface="Arial Black" pitchFamily="34" charset="0"/>
              </a:rPr>
              <a:t>мняще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велику</a:t>
            </a:r>
            <a:r>
              <a:rPr lang="ru-RU" i="1" dirty="0" smtClean="0">
                <a:latin typeface="Arial Black" pitchFamily="34" charset="0"/>
              </a:rPr>
              <a:t> силу, </a:t>
            </a:r>
            <a:r>
              <a:rPr lang="ru-RU" i="1" dirty="0" err="1" smtClean="0">
                <a:latin typeface="Arial Black" pitchFamily="34" charset="0"/>
              </a:rPr>
              <a:t>убояшася</a:t>
            </a:r>
            <a:r>
              <a:rPr lang="ru-RU" i="1" dirty="0" smtClean="0">
                <a:latin typeface="Arial Black" pitchFamily="34" charset="0"/>
              </a:rPr>
              <a:t>, </a:t>
            </a:r>
            <a:r>
              <a:rPr lang="ru-RU" i="1" dirty="0" err="1" smtClean="0">
                <a:latin typeface="Arial Black" pitchFamily="34" charset="0"/>
              </a:rPr>
              <a:t>нача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бежати</a:t>
            </a:r>
            <a:r>
              <a:rPr lang="ru-RU" i="1" dirty="0" smtClean="0">
                <a:latin typeface="Arial Black" pitchFamily="34" charset="0"/>
              </a:rPr>
              <a:t> и много у них побито. Царь же Батый паче того с великою силою наступи на воеводу и жива его </a:t>
            </a:r>
            <a:r>
              <a:rPr lang="ru-RU" i="1" dirty="0" err="1" smtClean="0">
                <a:latin typeface="Arial Black" pitchFamily="34" charset="0"/>
              </a:rPr>
              <a:t>взяша</a:t>
            </a:r>
            <a:r>
              <a:rPr lang="ru-RU" i="1" dirty="0" smtClean="0">
                <a:latin typeface="Arial Black" pitchFamily="34" charset="0"/>
              </a:rPr>
              <a:t>, </a:t>
            </a:r>
            <a:r>
              <a:rPr lang="ru-RU" i="1" dirty="0" err="1" smtClean="0">
                <a:latin typeface="Arial Black" pitchFamily="34" charset="0"/>
              </a:rPr>
              <a:t>разсече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его</a:t>
            </a:r>
            <a:r>
              <a:rPr lang="ru-RU" i="1" dirty="0" smtClean="0">
                <a:latin typeface="Arial Black" pitchFamily="34" charset="0"/>
              </a:rPr>
              <a:t> по </a:t>
            </a:r>
            <a:r>
              <a:rPr lang="ru-RU" i="1" dirty="0" err="1" smtClean="0">
                <a:latin typeface="Arial Black" pitchFamily="34" charset="0"/>
              </a:rPr>
              <a:t>частемъ</a:t>
            </a:r>
            <a:r>
              <a:rPr lang="ru-RU" i="1" dirty="0" smtClean="0">
                <a:latin typeface="Arial Black" pitchFamily="34" charset="0"/>
              </a:rPr>
              <a:t> и </a:t>
            </a:r>
            <a:r>
              <a:rPr lang="ru-RU" i="1" dirty="0" err="1" smtClean="0">
                <a:latin typeface="Arial Black" pitchFamily="34" charset="0"/>
              </a:rPr>
              <a:t>расбросаша</a:t>
            </a:r>
            <a:r>
              <a:rPr lang="ru-RU" i="1" dirty="0" smtClean="0">
                <a:latin typeface="Arial Black" pitchFamily="34" charset="0"/>
              </a:rPr>
              <a:t> по полю, град же Москву </a:t>
            </a:r>
            <a:r>
              <a:rPr lang="ru-RU" i="1" dirty="0" err="1" smtClean="0">
                <a:latin typeface="Arial Black" pitchFamily="34" charset="0"/>
              </a:rPr>
              <a:t>созже</a:t>
            </a:r>
            <a:r>
              <a:rPr lang="ru-RU" i="1" dirty="0" smtClean="0">
                <a:latin typeface="Arial Black" pitchFamily="34" charset="0"/>
              </a:rPr>
              <a:t> и весь до конца разорил, людей же </a:t>
            </a:r>
            <a:r>
              <a:rPr lang="ru-RU" i="1" dirty="0" err="1" smtClean="0">
                <a:latin typeface="Arial Black" pitchFamily="34" charset="0"/>
              </a:rPr>
              <a:t>всехъ</a:t>
            </a:r>
            <a:r>
              <a:rPr lang="ru-RU" i="1" dirty="0" smtClean="0">
                <a:latin typeface="Arial Black" pitchFamily="34" charset="0"/>
              </a:rPr>
              <a:t> и до </a:t>
            </a:r>
            <a:r>
              <a:rPr lang="ru-RU" i="1" dirty="0" err="1" smtClean="0">
                <a:latin typeface="Arial Black" pitchFamily="34" charset="0"/>
              </a:rPr>
              <a:t>младенецъ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посекоша</a:t>
            </a:r>
            <a:r>
              <a:rPr lang="ru-RU" i="1" dirty="0" smtClean="0">
                <a:latin typeface="Arial Black" pitchFamily="34" charset="0"/>
              </a:rPr>
              <a:t>»</a:t>
            </a:r>
            <a:r>
              <a:rPr lang="ru-RU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ru-RU" i="1" dirty="0" smtClean="0">
                <a:latin typeface="Arial Black" pitchFamily="34" charset="0"/>
              </a:rPr>
              <a:t>	(Иоганн-Вернер </a:t>
            </a:r>
            <a:r>
              <a:rPr lang="ru-RU" i="1" dirty="0" err="1" smtClean="0">
                <a:latin typeface="Arial Black" pitchFamily="34" charset="0"/>
              </a:rPr>
              <a:t>Паус</a:t>
            </a:r>
            <a:r>
              <a:rPr lang="ru-RU" i="1" dirty="0" smtClean="0">
                <a:latin typeface="Arial Black" pitchFamily="34" charset="0"/>
              </a:rPr>
              <a:t> или Паузе (</a:t>
            </a:r>
            <a:r>
              <a:rPr lang="ru-RU" i="1" dirty="0" err="1" smtClean="0">
                <a:latin typeface="Arial Black" pitchFamily="34" charset="0"/>
              </a:rPr>
              <a:t>Pause</a:t>
            </a:r>
            <a:r>
              <a:rPr lang="ru-RU" i="1" dirty="0" smtClean="0">
                <a:latin typeface="Arial Black" pitchFamily="34" charset="0"/>
              </a:rPr>
              <a:t>)</a:t>
            </a:r>
            <a:r>
              <a:rPr lang="ru-RU" dirty="0" smtClean="0">
                <a:latin typeface="Arial Black" pitchFamily="34" charset="0"/>
              </a:rPr>
              <a:t> (род. в 1670 г.), немецкий ученый, магистр философии </a:t>
            </a:r>
            <a:r>
              <a:rPr lang="ru-RU" dirty="0" err="1" smtClean="0">
                <a:latin typeface="Arial Black" pitchFamily="34" charset="0"/>
              </a:rPr>
              <a:t>Иенского</a:t>
            </a:r>
            <a:r>
              <a:rPr lang="ru-RU" dirty="0" smtClean="0">
                <a:latin typeface="Arial Black" pitchFamily="34" charset="0"/>
              </a:rPr>
              <a:t> университета)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4429156" cy="522118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До берегов Москвы-реки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Ордынский хан довёл полки…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Кремль осаждает хищник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</a:rPr>
              <a:t>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смелый!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Он до зубов вооружён,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Он мечет огненные стрелы,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По стенам в крепость лезет он,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Во все ворота бьёт тараном,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Под башнями костры кладёт…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И нету сил бороться с ханом,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Пылает Кремль, пропал народ!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Не много дней осада длится,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И вот уж больше нет столицы…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Над пеплом вороны летают,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Чернеют проруби реки.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Февральский снег ложится,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Times New Roman" pitchFamily="18" charset="0"/>
              </a:rPr>
              <a:t>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тает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В местах, где тлеют угольки.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1029" name="Picture 5" descr="http://ic.pics.livejournal.com/art_bat/9960072/490611/490611_6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214422"/>
            <a:ext cx="3643306" cy="4208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6072206"/>
            <a:ext cx="47887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Антон Батов. </a:t>
            </a:r>
          </a:p>
          <a:p>
            <a:r>
              <a:rPr lang="ru-RU" dirty="0" smtClean="0">
                <a:latin typeface="Arial Black" pitchFamily="34" charset="0"/>
              </a:rPr>
              <a:t>Государев двор в  Х</a:t>
            </a:r>
            <a:r>
              <a:rPr lang="en-US" dirty="0" smtClean="0">
                <a:latin typeface="Arial Black" pitchFamily="34" charset="0"/>
              </a:rPr>
              <a:t>IV</a:t>
            </a:r>
            <a:r>
              <a:rPr lang="ru-RU" dirty="0" smtClean="0">
                <a:latin typeface="Arial Black" pitchFamily="34" charset="0"/>
              </a:rPr>
              <a:t> веке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219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Уходили враги из сожжённого города, уводили пленников. Кто успел уйти от врага, вновь стал строить из брёвен дома, церкви, потянулись в неё беженцы, ища спасения от безжалостных кочевников.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Благодаря этому Москва быстро залечила свои раны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22530" name="Picture 2" descr="&amp;Dcy;&amp;acy;&amp;ncy;&amp;icy;&amp;icy;&amp;lcy; &amp;Acy;&amp;lcy;&amp;iecy;&amp;kcy;&amp;scy;&amp;acy;&amp;ncy;&amp;dcy;&amp;rcy;&amp;ocy;&amp;vcy;&amp;i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143272" cy="39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5643578"/>
            <a:ext cx="84296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Даниил Александрович</a:t>
            </a:r>
            <a:r>
              <a:rPr lang="ru-RU" dirty="0" smtClean="0">
                <a:latin typeface="Arial Black" pitchFamily="34" charset="0"/>
              </a:rPr>
              <a:t> (1261 — 1303 — младший сын Александра Невского, первый</a:t>
            </a:r>
            <a:r>
              <a:rPr lang="ru-RU" baseline="30000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удельный князь Московский (с 1263, фактически с 1277); </a:t>
            </a:r>
          </a:p>
          <a:p>
            <a:r>
              <a:rPr lang="ru-RU" dirty="0" smtClean="0">
                <a:latin typeface="Arial Black" pitchFamily="34" charset="0"/>
              </a:rPr>
              <a:t>Родоначальник московской линии Рюриковичей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1428736"/>
            <a:ext cx="5572132" cy="40626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itchFamily="34" charset="0"/>
              </a:rPr>
              <a:t>       </a:t>
            </a:r>
            <a:r>
              <a:rPr lang="ru-RU" sz="1600" dirty="0" smtClean="0">
                <a:latin typeface="Arial Black" pitchFamily="34" charset="0"/>
              </a:rPr>
              <a:t>Первым московским князем стал князь Даниил Александрович.  В наследство от старших братьев он получил в правление маленький городок Москву, который тогда входил в состав Владимиро-Суздальского княжества. Даниил был удивительным человеком, он остался в памяти народа как один из самых добрых и миролюбивых князей. Свои 33 года правления он «прожил мирно, во все дни его жизни никто не нанёс ущерба державе его, и сам он не покушался насилием приобретать чужие области».</a:t>
            </a:r>
          </a:p>
          <a:p>
            <a:pPr algn="just"/>
            <a:r>
              <a:rPr lang="ru-RU" sz="1600" dirty="0" smtClean="0">
                <a:latin typeface="Arial Black" pitchFamily="34" charset="0"/>
              </a:rPr>
              <a:t>Он присоединил к московскому княжеству другие города – 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Коломну, Можайск, Переславль-Залесский,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 это позволило контролировать торговый путь по р. Москва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0F0F0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1752</TotalTime>
  <Words>1353</Words>
  <Application>Microsoft Office PowerPoint</Application>
  <PresentationFormat>Экран (4:3)</PresentationFormat>
  <Paragraphs>98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Обычная</vt:lpstr>
      <vt:lpstr>Краткая История Москвы</vt:lpstr>
      <vt:lpstr>Первое упоминание о Москве </vt:lpstr>
      <vt:lpstr>Слайд 3</vt:lpstr>
      <vt:lpstr>Основание Москвы </vt:lpstr>
      <vt:lpstr>Москва в ХII-ХIII веках</vt:lpstr>
      <vt:lpstr>Слайд 6</vt:lpstr>
      <vt:lpstr>Слайд 7</vt:lpstr>
      <vt:lpstr>Слайд 8</vt:lpstr>
      <vt:lpstr>Уходили враги из сожжённого города, уводили пленников. Кто успел уйти от врага, вновь стал строить из брёвен дома, церкви, потянулись в неё беженцы, ища спасения от безжалостных кочевников.  Благодаря этому Москва быстро залечила свои раны</vt:lpstr>
      <vt:lpstr>Рост территории Московского княжества в 1300-1340 гг. </vt:lpstr>
      <vt:lpstr>Москва при Иване Калите</vt:lpstr>
      <vt:lpstr>Слайд 12</vt:lpstr>
      <vt:lpstr>Успенский собор Ивана Калиты.  Реконструкция С. В. Заграевского</vt:lpstr>
      <vt:lpstr>В 1367 году построена белокаменная крепость при князе Дмитрии Ивановиче  Донском.  </vt:lpstr>
      <vt:lpstr>Слайд 15</vt:lpstr>
      <vt:lpstr>Москва при Дмитрии Донском (1359-1389)</vt:lpstr>
      <vt:lpstr>Рост территории Московского княжества в 1389 году </vt:lpstr>
      <vt:lpstr>8 сентября 1380 года – Куликовская битва. </vt:lpstr>
      <vt:lpstr>Московское княжество в 1389-1462 гг. </vt:lpstr>
      <vt:lpstr>Московское государство в 1462-1533 гг.</vt:lpstr>
      <vt:lpstr>Иван III Великий (1462-1505) </vt:lpstr>
      <vt:lpstr>Слайд 22</vt:lpstr>
      <vt:lpstr>Москва при Иване Великом </vt:lpstr>
      <vt:lpstr>Успенский собор</vt:lpstr>
      <vt:lpstr>Благовещенский собор </vt:lpstr>
      <vt:lpstr>Архангельский собор</vt:lpstr>
      <vt:lpstr>Церковь Ризположения</vt:lpstr>
      <vt:lpstr>Колокольня Ивана Великого</vt:lpstr>
      <vt:lpstr>Царь-пушка и Царь-колокол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Герб Москвы 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108</cp:revision>
  <dcterms:created xsi:type="dcterms:W3CDTF">2014-01-10T18:38:24Z</dcterms:created>
  <dcterms:modified xsi:type="dcterms:W3CDTF">2014-10-02T18:11:52Z</dcterms:modified>
</cp:coreProperties>
</file>