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99"/>
    <a:srgbClr val="660066"/>
    <a:srgbClr val="00CC00"/>
    <a:srgbClr val="0000CC"/>
    <a:srgbClr val="6600CC"/>
    <a:srgbClr val="CC00FF"/>
    <a:srgbClr val="339966"/>
    <a:srgbClr val="00CC66"/>
    <a:srgbClr val="808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4%D1%83%D0%B4%D0%B5%D0%BD,_%D0%9A%D0%BE%D0%BD%D1%80%D0%B0%D0%B4_%D0%90%D0%BB%D0%B5%D0%BA%D1%81%D0%B0%D0%BD%D0%B4%D1%80_%D0%A4%D1%80%D0%B8%D0%B4%D1%80%D0%B8%D1%85" TargetMode="External"/><Relationship Id="rId3" Type="http://schemas.openxmlformats.org/officeDocument/2006/relationships/hyperlink" Target="http://ru.wikipedia.org/wiki/1781" TargetMode="External"/><Relationship Id="rId7" Type="http://schemas.openxmlformats.org/officeDocument/2006/relationships/hyperlink" Target="http://ru.wikipedia.org/wiki/1961" TargetMode="External"/><Relationship Id="rId2" Type="http://schemas.openxmlformats.org/officeDocument/2006/relationships/hyperlink" Target="http://ru.wikipedia.org/wiki/%D0%90%D0%B4%D0%B5%D0%BB%D1%83%D0%BD%D0%B3,_%D0%98%D0%BE%D0%B3%D0%B0%D0%BD%D0%BD_%D0%9A%D1%80%D0%B8%D1%81%D1%82%D0%BE%D1%8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852" TargetMode="External"/><Relationship Id="rId5" Type="http://schemas.openxmlformats.org/officeDocument/2006/relationships/hyperlink" Target="http://ru.wikipedia.org/wiki/%D0%91%D1%80%D0%B0%D1%82%D1%8C%D1%8F_%D0%93%D1%80%D0%B8%D0%BC%D0%BC" TargetMode="External"/><Relationship Id="rId4" Type="http://schemas.openxmlformats.org/officeDocument/2006/relationships/hyperlink" Target="http://ru.wikipedia.org/wiki/%D0%A1%D0%BB%D0%BE%D0%B2%D0%B0%D1%80%D1%8C" TargetMode="External"/><Relationship Id="rId9" Type="http://schemas.openxmlformats.org/officeDocument/2006/relationships/hyperlink" Target="http://ru.wikipedia.org/wiki/1880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1%D0%BB%D0%BE%D0%B2%D0%B0%D1%80%D0%B8_%D0%BD%D0%B5%D0%BC%D0%B5%D1%86%D0%BA%D0%BE%D0%B3%D0%BE_%D1%8F%D0%B7%D1%8B%D0%BA%D0%B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3240360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chemeClr val="accent2">
                    <a:lumMod val="50000"/>
                  </a:schemeClr>
                </a:solidFill>
              </a:rPr>
              <a:t>Правила работы со словарем</a:t>
            </a:r>
            <a:endParaRPr lang="ru-RU" sz="6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C00FF"/>
                </a:solidFill>
              </a:rPr>
              <a:t>Грамматические формы</a:t>
            </a:r>
            <a:endParaRPr lang="ru-RU" b="1" i="1" dirty="0">
              <a:solidFill>
                <a:srgbClr val="CC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Fachleute</a:t>
            </a:r>
            <a:r>
              <a:rPr lang="de-DE" i="1" dirty="0" smtClean="0"/>
              <a:t> </a:t>
            </a:r>
            <a:r>
              <a:rPr lang="de-DE" i="1" dirty="0" err="1" smtClean="0"/>
              <a:t>pl</a:t>
            </a:r>
            <a:r>
              <a:rPr lang="de-DE" i="1" dirty="0" smtClean="0"/>
              <a:t> </a:t>
            </a:r>
            <a:r>
              <a:rPr lang="ru-RU" dirty="0" smtClean="0"/>
              <a:t>от </a:t>
            </a:r>
            <a:r>
              <a:rPr lang="de-DE" dirty="0" smtClean="0"/>
              <a:t>Fachmann </a:t>
            </a:r>
            <a:r>
              <a:rPr lang="ru-RU" dirty="0" smtClean="0"/>
              <a:t>(специалист)</a:t>
            </a:r>
          </a:p>
          <a:p>
            <a:r>
              <a:rPr lang="de-DE" dirty="0" smtClean="0"/>
              <a:t>Besser I a ( Adjektiv) ( </a:t>
            </a:r>
            <a:r>
              <a:rPr lang="de-DE" dirty="0" err="1" smtClean="0"/>
              <a:t>comp</a:t>
            </a:r>
            <a:r>
              <a:rPr lang="de-DE" dirty="0" smtClean="0"/>
              <a:t>. </a:t>
            </a:r>
            <a:r>
              <a:rPr lang="ru-RU" dirty="0" smtClean="0"/>
              <a:t>от </a:t>
            </a:r>
            <a:r>
              <a:rPr lang="de-DE" dirty="0" smtClean="0"/>
              <a:t>gut) – </a:t>
            </a:r>
            <a:r>
              <a:rPr lang="ru-RU" dirty="0" smtClean="0"/>
              <a:t>лучший</a:t>
            </a:r>
          </a:p>
          <a:p>
            <a:r>
              <a:rPr lang="de-DE" dirty="0" smtClean="0"/>
              <a:t>Jüngst (</a:t>
            </a:r>
            <a:r>
              <a:rPr lang="de-DE" dirty="0" err="1" smtClean="0"/>
              <a:t>superl</a:t>
            </a:r>
            <a:r>
              <a:rPr lang="ru-RU" dirty="0" smtClean="0"/>
              <a:t>. от </a:t>
            </a:r>
            <a:r>
              <a:rPr lang="de-DE" dirty="0" smtClean="0"/>
              <a:t> jung</a:t>
            </a:r>
            <a:r>
              <a:rPr lang="ru-RU" dirty="0" smtClean="0"/>
              <a:t>) – самый молодой</a:t>
            </a:r>
          </a:p>
          <a:p>
            <a:r>
              <a:rPr lang="de-DE" dirty="0" smtClean="0"/>
              <a:t>Ihm – D. </a:t>
            </a:r>
            <a:r>
              <a:rPr lang="ru-RU" dirty="0" smtClean="0"/>
              <a:t>от </a:t>
            </a:r>
            <a:r>
              <a:rPr lang="de-DE" dirty="0" smtClean="0"/>
              <a:t>er </a:t>
            </a:r>
            <a:r>
              <a:rPr lang="ru-RU" dirty="0" smtClean="0"/>
              <a:t>и </a:t>
            </a:r>
            <a:r>
              <a:rPr lang="de-DE" dirty="0" smtClean="0"/>
              <a:t>es</a:t>
            </a:r>
            <a:r>
              <a:rPr lang="ru-RU" dirty="0" smtClean="0"/>
              <a:t> </a:t>
            </a:r>
          </a:p>
          <a:p>
            <a:r>
              <a:rPr lang="de-DE" dirty="0" smtClean="0"/>
              <a:t>Geflogen </a:t>
            </a:r>
            <a:r>
              <a:rPr lang="de-DE" dirty="0" err="1" smtClean="0"/>
              <a:t>part</a:t>
            </a:r>
            <a:r>
              <a:rPr lang="de-DE" dirty="0" smtClean="0"/>
              <a:t> II </a:t>
            </a:r>
            <a:r>
              <a:rPr lang="ru-RU" dirty="0" smtClean="0"/>
              <a:t>от 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Грамматические формы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Fachleute</a:t>
            </a:r>
            <a:r>
              <a:rPr lang="de-DE" i="1" dirty="0" smtClean="0"/>
              <a:t> </a:t>
            </a:r>
            <a:r>
              <a:rPr lang="de-DE" i="1" dirty="0" err="1" smtClean="0"/>
              <a:t>pl</a:t>
            </a:r>
            <a:r>
              <a:rPr lang="de-DE" i="1" dirty="0" smtClean="0"/>
              <a:t> </a:t>
            </a:r>
            <a:r>
              <a:rPr lang="ru-RU" dirty="0" smtClean="0"/>
              <a:t>от </a:t>
            </a:r>
            <a:r>
              <a:rPr lang="de-DE" dirty="0" smtClean="0"/>
              <a:t>Fachmann </a:t>
            </a:r>
            <a:r>
              <a:rPr lang="ru-RU" dirty="0" smtClean="0"/>
              <a:t>(специалист)</a:t>
            </a:r>
          </a:p>
          <a:p>
            <a:r>
              <a:rPr lang="de-DE" dirty="0" smtClean="0"/>
              <a:t>Besser I a ( Adjektiv) ( </a:t>
            </a:r>
            <a:r>
              <a:rPr lang="de-DE" dirty="0" err="1" smtClean="0"/>
              <a:t>comp</a:t>
            </a:r>
            <a:r>
              <a:rPr lang="de-DE" dirty="0" smtClean="0"/>
              <a:t>. </a:t>
            </a:r>
            <a:r>
              <a:rPr lang="ru-RU" dirty="0" smtClean="0"/>
              <a:t>от </a:t>
            </a:r>
            <a:r>
              <a:rPr lang="de-DE" dirty="0" smtClean="0"/>
              <a:t>gut) – </a:t>
            </a:r>
            <a:r>
              <a:rPr lang="ru-RU" dirty="0" smtClean="0"/>
              <a:t>лучший</a:t>
            </a:r>
          </a:p>
          <a:p>
            <a:r>
              <a:rPr lang="de-DE" dirty="0" smtClean="0"/>
              <a:t>Jüngst (</a:t>
            </a:r>
            <a:r>
              <a:rPr lang="de-DE" dirty="0" err="1" smtClean="0"/>
              <a:t>superl</a:t>
            </a:r>
            <a:r>
              <a:rPr lang="ru-RU" dirty="0" smtClean="0"/>
              <a:t>. от </a:t>
            </a:r>
            <a:r>
              <a:rPr lang="de-DE" dirty="0" smtClean="0"/>
              <a:t> jung</a:t>
            </a:r>
            <a:r>
              <a:rPr lang="ru-RU" dirty="0" smtClean="0"/>
              <a:t>) – самый молодой</a:t>
            </a:r>
          </a:p>
          <a:p>
            <a:r>
              <a:rPr lang="de-DE" dirty="0" smtClean="0"/>
              <a:t>Ihm – D. </a:t>
            </a:r>
            <a:r>
              <a:rPr lang="ru-RU" dirty="0" smtClean="0"/>
              <a:t>от </a:t>
            </a:r>
            <a:r>
              <a:rPr lang="de-DE" dirty="0" smtClean="0"/>
              <a:t>er </a:t>
            </a:r>
            <a:r>
              <a:rPr lang="ru-RU" dirty="0" smtClean="0"/>
              <a:t>и </a:t>
            </a:r>
            <a:r>
              <a:rPr lang="de-DE" dirty="0" smtClean="0"/>
              <a:t>es</a:t>
            </a:r>
            <a:r>
              <a:rPr lang="ru-RU" dirty="0" smtClean="0"/>
              <a:t> </a:t>
            </a:r>
          </a:p>
          <a:p>
            <a:r>
              <a:rPr lang="de-DE" dirty="0" smtClean="0"/>
              <a:t>Geflogen </a:t>
            </a:r>
            <a:r>
              <a:rPr lang="de-DE" dirty="0" err="1" smtClean="0"/>
              <a:t>part</a:t>
            </a:r>
            <a:r>
              <a:rPr lang="de-DE" dirty="0" smtClean="0"/>
              <a:t> II </a:t>
            </a:r>
            <a:r>
              <a:rPr lang="ru-RU" dirty="0" smtClean="0"/>
              <a:t>от </a:t>
            </a:r>
            <a:r>
              <a:rPr lang="de-DE" dirty="0" smtClean="0"/>
              <a:t>fliegen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6600CC"/>
                </a:solidFill>
              </a:rPr>
              <a:t>Прочитайте вместе словарную статью:</a:t>
            </a:r>
            <a:endParaRPr lang="ru-RU" b="1" i="1" dirty="0">
              <a:solidFill>
                <a:srgbClr val="66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Alphabet</a:t>
            </a:r>
          </a:p>
          <a:p>
            <a:r>
              <a:rPr lang="de-DE" dirty="0" smtClean="0"/>
              <a:t>Korb</a:t>
            </a:r>
          </a:p>
          <a:p>
            <a:r>
              <a:rPr lang="de-DE" dirty="0" smtClean="0"/>
              <a:t>schicken</a:t>
            </a:r>
          </a:p>
          <a:p>
            <a:r>
              <a:rPr lang="de-DE" dirty="0" err="1" smtClean="0"/>
              <a:t>Schiksal</a:t>
            </a:r>
            <a:endParaRPr lang="de-DE" dirty="0" smtClean="0"/>
          </a:p>
          <a:p>
            <a:r>
              <a:rPr lang="de-DE" dirty="0" smtClean="0"/>
              <a:t>verhindern</a:t>
            </a:r>
          </a:p>
          <a:p>
            <a:r>
              <a:rPr lang="de-DE" dirty="0" smtClean="0"/>
              <a:t>Zahl</a:t>
            </a:r>
          </a:p>
          <a:p>
            <a:r>
              <a:rPr lang="de-DE" dirty="0" smtClean="0"/>
              <a:t>mehr</a:t>
            </a:r>
            <a:endParaRPr lang="ru-RU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00CC"/>
                </a:solidFill>
              </a:rPr>
              <a:t>Определите род существительного и образуйте формы множественного числа:</a:t>
            </a:r>
            <a:endParaRPr lang="ru-RU" b="1" i="1" dirty="0">
              <a:solidFill>
                <a:srgbClr val="0000CC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32858"/>
          <a:ext cx="8229600" cy="4032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03245">
                <a:tc>
                  <a:txBody>
                    <a:bodyPr/>
                    <a:lstStyle/>
                    <a:p>
                      <a:r>
                        <a:rPr lang="ru-RU" dirty="0" smtClean="0"/>
                        <a:t>Немецкие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Русские слова</a:t>
                      </a:r>
                      <a:endParaRPr lang="ru-RU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r>
                        <a:rPr lang="de-DE" dirty="0" smtClean="0"/>
                        <a:t>Flucht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Сад</a:t>
                      </a:r>
                      <a:endParaRPr lang="ru-RU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r>
                        <a:rPr lang="de-DE" dirty="0" smtClean="0"/>
                        <a:t>Opa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Небо</a:t>
                      </a:r>
                      <a:endParaRPr lang="ru-RU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r>
                        <a:rPr lang="de-DE" dirty="0" smtClean="0"/>
                        <a:t>Sonne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Отдых</a:t>
                      </a:r>
                      <a:endParaRPr lang="ru-RU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r>
                        <a:rPr lang="de-DE" dirty="0" smtClean="0"/>
                        <a:t>Schicksal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Весна</a:t>
                      </a:r>
                      <a:endParaRPr lang="ru-RU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r>
                        <a:rPr lang="de-DE" dirty="0" smtClean="0"/>
                        <a:t>Mode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Газета</a:t>
                      </a:r>
                      <a:endParaRPr lang="ru-RU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r>
                        <a:rPr lang="de-DE" dirty="0" smtClean="0"/>
                        <a:t>Brief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Игра</a:t>
                      </a:r>
                      <a:endParaRPr lang="ru-RU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r>
                        <a:rPr lang="de-DE" dirty="0" smtClean="0"/>
                        <a:t>Richter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Спорт</a:t>
                      </a:r>
                      <a:endParaRPr lang="ru-RU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r>
                        <a:rPr lang="de-DE" dirty="0" smtClean="0"/>
                        <a:t>Frage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Врач</a:t>
                      </a:r>
                      <a:endParaRPr lang="ru-RU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r>
                        <a:rPr lang="de-DE" dirty="0" smtClean="0"/>
                        <a:t>Lehrer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CC00"/>
                </a:solidFill>
              </a:rPr>
              <a:t>Переведи глаголы и определи основные формы глагола, а также предлоги, которые употребляются с глаголами</a:t>
            </a:r>
            <a:endParaRPr lang="ru-RU" sz="3200" b="1" i="1" dirty="0">
              <a:solidFill>
                <a:srgbClr val="00CC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de-DE" dirty="0" smtClean="0"/>
              <a:t>schreiben</a:t>
            </a:r>
          </a:p>
          <a:p>
            <a:r>
              <a:rPr lang="de-DE" dirty="0" smtClean="0"/>
              <a:t>antworten</a:t>
            </a:r>
          </a:p>
          <a:p>
            <a:r>
              <a:rPr lang="de-DE" dirty="0" smtClean="0"/>
              <a:t>fragen</a:t>
            </a:r>
          </a:p>
          <a:p>
            <a:r>
              <a:rPr lang="de-DE" dirty="0" smtClean="0"/>
              <a:t>denken</a:t>
            </a:r>
          </a:p>
          <a:p>
            <a:r>
              <a:rPr lang="de-DE" dirty="0" smtClean="0"/>
              <a:t>leben</a:t>
            </a: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de-DE" sz="5800" b="1" i="1" dirty="0" smtClean="0">
                <a:solidFill>
                  <a:srgbClr val="660066"/>
                </a:solidFill>
              </a:rPr>
              <a:t>Die deutsche Sprache.</a:t>
            </a:r>
            <a:endParaRPr lang="ru-RU" sz="5800" b="1" i="1" dirty="0" smtClean="0">
              <a:solidFill>
                <a:srgbClr val="660066"/>
              </a:solidFill>
            </a:endParaRPr>
          </a:p>
          <a:p>
            <a:r>
              <a:rPr lang="de-DE" dirty="0" smtClean="0"/>
              <a:t> </a:t>
            </a:r>
            <a:endParaRPr lang="ru-RU" dirty="0" smtClean="0"/>
          </a:p>
          <a:p>
            <a:r>
              <a:rPr lang="de-DE" dirty="0" smtClean="0"/>
              <a:t> </a:t>
            </a:r>
            <a:endParaRPr lang="ru-RU" dirty="0" smtClean="0"/>
          </a:p>
          <a:p>
            <a:r>
              <a:rPr lang="de-DE" b="1" dirty="0" smtClean="0"/>
              <a:t>Europa spricht viele Sprachen. Der Sprachatlas zeigt allein 58 Sprachen, in denen jeweils mehr als 20 000 Menschen sprechen, denken und gelernt haben. </a:t>
            </a:r>
            <a:endParaRPr lang="ru-RU" b="1" dirty="0" smtClean="0"/>
          </a:p>
          <a:p>
            <a:r>
              <a:rPr lang="de-DE" b="1" dirty="0" smtClean="0"/>
              <a:t>Um miteinander reden zu können, ist es unverzichtbar, auch die Sprache der Nachbarn zu sprechen. Es geht dabei nicht nur um den bloßen Austausch von Information sprechen -  es geht um die Verständigung untereinander, um Einblick zu erhalten in das Denken und Fühlen von Menschen aus einem anderen Kulturkreis.</a:t>
            </a:r>
            <a:endParaRPr lang="ru-RU" b="1" dirty="0" smtClean="0"/>
          </a:p>
          <a:p>
            <a:r>
              <a:rPr lang="de-DE" b="1" dirty="0" smtClean="0"/>
              <a:t>Deutschlands zentrale Lage auf dem europäischen Kontinent hat sich natürlich auf die Verbreitung der deutschen Sprache ausgewirkt. In EU und EFTA sprechen heute rund 100 Millionen Menschen Deutsch ( Englisch: 62 Millionen, Französisch: 60 </a:t>
            </a:r>
            <a:r>
              <a:rPr lang="de-DE" b="1" dirty="0" err="1" smtClean="0"/>
              <a:t>Mio</a:t>
            </a:r>
            <a:r>
              <a:rPr lang="de-DE" b="1" dirty="0" smtClean="0"/>
              <a:t>). In der EU ist Deutsch eine der neun </a:t>
            </a:r>
            <a:r>
              <a:rPr lang="de-DE" b="1" dirty="0" err="1" smtClean="0"/>
              <a:t>Amtsprachen</a:t>
            </a:r>
            <a:r>
              <a:rPr lang="de-DE" b="1" dirty="0" smtClean="0"/>
              <a:t>, in die alle offiziellen Schriftstücke übersetzt werden.</a:t>
            </a:r>
            <a:endParaRPr lang="ru-RU" b="1" dirty="0" smtClean="0"/>
          </a:p>
          <a:p>
            <a:r>
              <a:rPr lang="de-DE" b="1" dirty="0" smtClean="0"/>
              <a:t>Die Förderung als </a:t>
            </a:r>
            <a:r>
              <a:rPr lang="de-DE" b="1" dirty="0" err="1" smtClean="0"/>
              <a:t>sogennante</a:t>
            </a:r>
            <a:r>
              <a:rPr lang="de-DE" b="1" dirty="0" smtClean="0"/>
              <a:t> Arbeitssprache neben Englisch und Französisch erwies sich als schwierig, da Gespräche in der Regel in der Sprache geführt werden, in der sich Teilnehmer am besten verständigen  können.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3399"/>
                </a:solidFill>
              </a:rPr>
              <a:t>Вопросы по теме:</a:t>
            </a:r>
            <a:endParaRPr lang="ru-RU" b="1" dirty="0">
              <a:solidFill>
                <a:srgbClr val="00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>
                <a:solidFill>
                  <a:srgbClr val="008000"/>
                </a:solidFill>
              </a:rPr>
              <a:t>Что обозначает символ </a:t>
            </a:r>
            <a:r>
              <a:rPr lang="en-US" dirty="0" smtClean="0">
                <a:solidFill>
                  <a:srgbClr val="008000"/>
                </a:solidFill>
              </a:rPr>
              <a:t>~</a:t>
            </a:r>
            <a:r>
              <a:rPr lang="ru-RU" dirty="0" smtClean="0">
                <a:solidFill>
                  <a:srgbClr val="008000"/>
                </a:solidFill>
              </a:rPr>
              <a:t>?</a:t>
            </a:r>
          </a:p>
          <a:p>
            <a:pPr lvl="0"/>
            <a:r>
              <a:rPr lang="ru-RU" dirty="0" smtClean="0">
                <a:solidFill>
                  <a:srgbClr val="008000"/>
                </a:solidFill>
              </a:rPr>
              <a:t>Для чего служит вертикальная черта </a:t>
            </a:r>
            <a:r>
              <a:rPr lang="ru-RU" dirty="0" smtClean="0">
                <a:solidFill>
                  <a:srgbClr val="008000"/>
                </a:solidFill>
              </a:rPr>
              <a:t>в словах </a:t>
            </a:r>
            <a:r>
              <a:rPr lang="ru-RU" dirty="0" smtClean="0">
                <a:solidFill>
                  <a:srgbClr val="008000"/>
                </a:solidFill>
              </a:rPr>
              <a:t>//?</a:t>
            </a:r>
          </a:p>
          <a:p>
            <a:pPr lvl="0"/>
            <a:r>
              <a:rPr lang="ru-RU" dirty="0" smtClean="0">
                <a:solidFill>
                  <a:srgbClr val="008000"/>
                </a:solidFill>
              </a:rPr>
              <a:t>Что такое омонимы?</a:t>
            </a:r>
          </a:p>
          <a:p>
            <a:pPr lvl="0"/>
            <a:r>
              <a:rPr lang="ru-RU" dirty="0" smtClean="0">
                <a:solidFill>
                  <a:srgbClr val="008000"/>
                </a:solidFill>
              </a:rPr>
              <a:t>Как выбрать слово из списка синонимов для перевода: </a:t>
            </a:r>
            <a:r>
              <a:rPr lang="de-DE" dirty="0" smtClean="0">
                <a:solidFill>
                  <a:srgbClr val="008000"/>
                </a:solidFill>
              </a:rPr>
              <a:t>mitmachen </a:t>
            </a:r>
            <a:r>
              <a:rPr lang="ru-RU" dirty="0" smtClean="0">
                <a:solidFill>
                  <a:srgbClr val="008000"/>
                </a:solidFill>
              </a:rPr>
              <a:t>– 1. Принимать участие; 2. Переносить трудности, испытывать;  3. Выполнять</a:t>
            </a:r>
          </a:p>
          <a:p>
            <a:pPr lvl="0"/>
            <a:r>
              <a:rPr lang="ru-RU" dirty="0" smtClean="0">
                <a:solidFill>
                  <a:srgbClr val="008000"/>
                </a:solidFill>
              </a:rPr>
              <a:t>Как определить род существительного по словарной статье?</a:t>
            </a:r>
          </a:p>
          <a:p>
            <a:pPr lvl="0"/>
            <a:r>
              <a:rPr lang="ru-RU" dirty="0" smtClean="0">
                <a:solidFill>
                  <a:srgbClr val="008000"/>
                </a:solidFill>
              </a:rPr>
              <a:t>Как обозначается сильный и неправильный глагол?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Первые словари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hlinkClick r:id="rId2" tooltip="Аделунг, Иоганн Кристоф"/>
              </a:rPr>
              <a:t>Иоганн Кристоф Аделунг</a:t>
            </a:r>
            <a:r>
              <a:rPr lang="ru-RU" dirty="0" smtClean="0"/>
              <a:t> выпустил в </a:t>
            </a:r>
            <a:r>
              <a:rPr lang="ru-RU" dirty="0" smtClean="0">
                <a:hlinkClick r:id="rId3" tooltip="1781"/>
              </a:rPr>
              <a:t>1781</a:t>
            </a:r>
            <a:r>
              <a:rPr lang="ru-RU" dirty="0" smtClean="0"/>
              <a:t> году первый большой </a:t>
            </a:r>
            <a:r>
              <a:rPr lang="ru-RU" dirty="0" smtClean="0">
                <a:hlinkClick r:id="rId4" tooltip="Словарь"/>
              </a:rPr>
              <a:t>словарь</a:t>
            </a:r>
            <a:endParaRPr lang="ru-RU" dirty="0" smtClean="0"/>
          </a:p>
          <a:p>
            <a:r>
              <a:rPr lang="ru-RU" dirty="0" smtClean="0">
                <a:hlinkClick r:id="rId5" tooltip="Братья Гримм"/>
              </a:rPr>
              <a:t>Братья Гримм</a:t>
            </a:r>
            <a:r>
              <a:rPr lang="ru-RU" dirty="0" smtClean="0"/>
              <a:t> в </a:t>
            </a:r>
            <a:r>
              <a:rPr lang="ru-RU" dirty="0" smtClean="0">
                <a:hlinkClick r:id="rId6" tooltip="1852"/>
              </a:rPr>
              <a:t>1852</a:t>
            </a:r>
            <a:r>
              <a:rPr lang="ru-RU" dirty="0" smtClean="0"/>
              <a:t> году начали создание обширного Словаря немецкого языка (</a:t>
            </a:r>
            <a:r>
              <a:rPr lang="ru-RU" dirty="0" err="1" smtClean="0"/>
              <a:t>Deutsches</a:t>
            </a:r>
            <a:r>
              <a:rPr lang="ru-RU" dirty="0" smtClean="0"/>
              <a:t> </a:t>
            </a:r>
            <a:r>
              <a:rPr lang="ru-RU" dirty="0" err="1" smtClean="0"/>
              <a:t>Wörterbuch</a:t>
            </a:r>
            <a:r>
              <a:rPr lang="ru-RU" dirty="0" smtClean="0"/>
              <a:t>), который был завершён лишь в </a:t>
            </a:r>
            <a:r>
              <a:rPr lang="ru-RU" dirty="0" smtClean="0">
                <a:hlinkClick r:id="rId7" tooltip="1961"/>
              </a:rPr>
              <a:t>1961</a:t>
            </a:r>
            <a:r>
              <a:rPr lang="ru-RU" dirty="0" smtClean="0"/>
              <a:t> году.</a:t>
            </a:r>
          </a:p>
          <a:p>
            <a:r>
              <a:rPr lang="ru-RU" dirty="0" smtClean="0">
                <a:hlinkClick r:id="rId8" tooltip="Дуден, Конрад Александр Фридрих"/>
              </a:rPr>
              <a:t>Конрад </a:t>
            </a:r>
            <a:r>
              <a:rPr lang="ru-RU" dirty="0" err="1" smtClean="0">
                <a:hlinkClick r:id="rId8" tooltip="Дуден, Конрад Александр Фридрих"/>
              </a:rPr>
              <a:t>Дуден</a:t>
            </a:r>
            <a:r>
              <a:rPr lang="ru-RU" dirty="0" smtClean="0"/>
              <a:t> в </a:t>
            </a:r>
            <a:r>
              <a:rPr lang="ru-RU" dirty="0" smtClean="0">
                <a:hlinkClick r:id="rId9" tooltip="1880"/>
              </a:rPr>
              <a:t>1880</a:t>
            </a:r>
            <a:r>
              <a:rPr lang="ru-RU" dirty="0" smtClean="0"/>
              <a:t> году выпустил первое издание орфографического словаря немецкого языка.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Современные словари немецкого языка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Издательский дом </a:t>
            </a:r>
            <a:r>
              <a:rPr lang="ru-RU" b="1" dirty="0" err="1" smtClean="0"/>
              <a:t>Дуден</a:t>
            </a:r>
            <a:endParaRPr lang="ru-RU" b="1" dirty="0" smtClean="0"/>
          </a:p>
          <a:p>
            <a:r>
              <a:rPr lang="ru-RU" dirty="0" smtClean="0"/>
              <a:t>Основанный Конрадом </a:t>
            </a:r>
            <a:r>
              <a:rPr lang="ru-RU" dirty="0" err="1" smtClean="0"/>
              <a:t>Дуденом</a:t>
            </a:r>
            <a:r>
              <a:rPr lang="ru-RU" dirty="0" smtClean="0"/>
              <a:t> издательский дом </a:t>
            </a:r>
            <a:r>
              <a:rPr lang="ru-RU" dirty="0" err="1" smtClean="0"/>
              <a:t>Дуден</a:t>
            </a:r>
            <a:r>
              <a:rPr lang="ru-RU" dirty="0" smtClean="0"/>
              <a:t> выпускает под своей маркой множество словарей немецкого языка, в том числе</a:t>
            </a:r>
          </a:p>
          <a:p>
            <a:r>
              <a:rPr lang="ru-RU" dirty="0" smtClean="0"/>
              <a:t>12-томный словарь немецкого языка. С 1880 по 1996 года являлся единственным авторитетным источником, использующимся для определения правильности написания слов в официальной переписке и учебных заведениях. Первый том, являющийся орфографическим словарём, выдержавшим 24 издания, выпускается также отдельно под названием «малый </a:t>
            </a:r>
            <a:r>
              <a:rPr lang="ru-RU" dirty="0" err="1" smtClean="0"/>
              <a:t>Дуден</a:t>
            </a:r>
            <a:r>
              <a:rPr lang="ru-RU" dirty="0" smtClean="0"/>
              <a:t>» (</a:t>
            </a:r>
            <a:r>
              <a:rPr lang="ru-RU" i="1" dirty="0" err="1" smtClean="0"/>
              <a:t>Der</a:t>
            </a:r>
            <a:r>
              <a:rPr lang="ru-RU" i="1" dirty="0" smtClean="0"/>
              <a:t> </a:t>
            </a:r>
            <a:r>
              <a:rPr lang="ru-RU" i="1" dirty="0" err="1" smtClean="0"/>
              <a:t>kleine</a:t>
            </a:r>
            <a:r>
              <a:rPr lang="ru-RU" i="1" dirty="0" smtClean="0"/>
              <a:t> </a:t>
            </a:r>
            <a:r>
              <a:rPr lang="ru-RU" i="1" dirty="0" err="1" smtClean="0"/>
              <a:t>Duden</a:t>
            </a:r>
            <a:r>
              <a:rPr lang="ru-RU" dirty="0" smtClean="0"/>
              <a:t>). </a:t>
            </a:r>
            <a:r>
              <a:rPr lang="ru-RU" baseline="30000" dirty="0" smtClean="0">
                <a:hlinkClick r:id="rId2"/>
              </a:rPr>
              <a:t>[1]</a:t>
            </a:r>
            <a:endParaRPr lang="ru-RU" dirty="0" smtClean="0"/>
          </a:p>
          <a:p>
            <a:r>
              <a:rPr lang="ru-RU" dirty="0" smtClean="0"/>
              <a:t>Большой словарь немецкого языка (</a:t>
            </a:r>
            <a:r>
              <a:rPr lang="ru-RU" i="1" dirty="0" err="1" smtClean="0"/>
              <a:t>Großes Wörterbuch</a:t>
            </a:r>
            <a:r>
              <a:rPr lang="ru-RU" i="1" dirty="0" smtClean="0"/>
              <a:t> </a:t>
            </a:r>
            <a:r>
              <a:rPr lang="ru-RU" i="1" dirty="0" err="1" smtClean="0"/>
              <a:t>der</a:t>
            </a:r>
            <a:r>
              <a:rPr lang="ru-RU" i="1" dirty="0" smtClean="0"/>
              <a:t> </a:t>
            </a:r>
            <a:r>
              <a:rPr lang="ru-RU" i="1" dirty="0" err="1" smtClean="0"/>
              <a:t>deutschen</a:t>
            </a:r>
            <a:r>
              <a:rPr lang="ru-RU" i="1" dirty="0" smtClean="0"/>
              <a:t> </a:t>
            </a:r>
            <a:r>
              <a:rPr lang="ru-RU" i="1" dirty="0" err="1" smtClean="0"/>
              <a:t>Sprache</a:t>
            </a:r>
            <a:r>
              <a:rPr lang="ru-RU" dirty="0" smtClean="0"/>
              <a:t>) в 10 томах</a:t>
            </a:r>
          </a:p>
          <a:p>
            <a:r>
              <a:rPr lang="ru-RU" dirty="0" smtClean="0"/>
              <a:t>Универсальный словарь немецкого языка (</a:t>
            </a:r>
            <a:r>
              <a:rPr lang="ru-RU" i="1" dirty="0" err="1" smtClean="0"/>
              <a:t>Deutsches</a:t>
            </a:r>
            <a:r>
              <a:rPr lang="ru-RU" i="1" dirty="0" smtClean="0"/>
              <a:t> </a:t>
            </a:r>
            <a:r>
              <a:rPr lang="ru-RU" i="1" dirty="0" err="1" smtClean="0"/>
              <a:t>Universalwörterbuch</a:t>
            </a:r>
            <a:r>
              <a:rPr lang="ru-RU" dirty="0" smtClean="0"/>
              <a:t>), сочетающий в себе орфографический, толковый, этимологический, грамматический и стилистический словари.</a:t>
            </a:r>
          </a:p>
          <a:p>
            <a:r>
              <a:rPr lang="ru-RU" dirty="0" smtClean="0"/>
              <a:t>Большой словарь иностранных слов (</a:t>
            </a:r>
            <a:r>
              <a:rPr lang="ru-RU" i="1" dirty="0" err="1" smtClean="0"/>
              <a:t>Das</a:t>
            </a:r>
            <a:r>
              <a:rPr lang="ru-RU" i="1" dirty="0" smtClean="0"/>
              <a:t> </a:t>
            </a:r>
            <a:r>
              <a:rPr lang="ru-RU" i="1" dirty="0" err="1" smtClean="0"/>
              <a:t>große Fremdwörterbuch</a:t>
            </a:r>
            <a:r>
              <a:rPr lang="ru-RU" dirty="0" smtClean="0"/>
              <a:t>), описывающий произношение и применение слов иностранного происхождения, а также словарь синонимов для замены их немецкими аналогами.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Основные правила работы со словарем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Все заглавные слова располагаются в алфавитном порядке и выделяются полужирным шрифтом. </a:t>
            </a:r>
          </a:p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Внутри словарной статьи заглавное слово заменяется тильдой (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~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). Тильда заменяет также неизменяемую часть заглавного слова до параллели (\\):</a:t>
            </a:r>
            <a:r>
              <a:rPr lang="de-D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besorgt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заботливый;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~ </a:t>
            </a:r>
            <a:r>
              <a:rPr lang="de-D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sein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заботиться о чём-либо</a:t>
            </a:r>
            <a:endParaRPr lang="de-DE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Вертикальная черта служит для разделения слова на части, чтобы облегчить понимание его состава и указывает на раздельное чтение букв: </a:t>
            </a:r>
            <a:r>
              <a:rPr lang="de-DE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Feri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|en</a:t>
            </a:r>
          </a:p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Курсивом даются пояснения к словам.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4AE">
                <a:alpha val="33000"/>
              </a:srgbClr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Основные правила работы со словарем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Омонимы даны разными статьями под римскими цифрами: </a:t>
            </a:r>
            <a:r>
              <a:rPr lang="en-US" b="1" dirty="0" smtClean="0">
                <a:solidFill>
                  <a:srgbClr val="002060"/>
                </a:solidFill>
              </a:rPr>
              <a:t>I, II, III</a:t>
            </a:r>
          </a:p>
          <a:p>
            <a:pPr>
              <a:buNone/>
            </a:pPr>
            <a:r>
              <a:rPr lang="de-DE" b="1" dirty="0" smtClean="0">
                <a:solidFill>
                  <a:srgbClr val="002060"/>
                </a:solidFill>
              </a:rPr>
              <a:t>Flucht I f </a:t>
            </a:r>
            <a:r>
              <a:rPr lang="ru-RU" b="1" dirty="0" smtClean="0">
                <a:solidFill>
                  <a:srgbClr val="002060"/>
                </a:solidFill>
              </a:rPr>
              <a:t>=, </a:t>
            </a:r>
            <a:r>
              <a:rPr lang="en-US" b="1" dirty="0" smtClean="0">
                <a:solidFill>
                  <a:srgbClr val="002060"/>
                </a:solidFill>
              </a:rPr>
              <a:t>- en </a:t>
            </a:r>
            <a:r>
              <a:rPr lang="ru-RU" b="1" dirty="0" smtClean="0">
                <a:solidFill>
                  <a:srgbClr val="002060"/>
                </a:solidFill>
              </a:rPr>
              <a:t>бегство</a:t>
            </a:r>
          </a:p>
          <a:p>
            <a:pPr>
              <a:buNone/>
            </a:pPr>
            <a:r>
              <a:rPr lang="de-DE" b="1" dirty="0" smtClean="0">
                <a:solidFill>
                  <a:srgbClr val="002060"/>
                </a:solidFill>
              </a:rPr>
              <a:t>Flucht II f </a:t>
            </a:r>
            <a:r>
              <a:rPr lang="ru-RU" b="1" dirty="0" smtClean="0">
                <a:solidFill>
                  <a:srgbClr val="002060"/>
                </a:solidFill>
              </a:rPr>
              <a:t>=, </a:t>
            </a:r>
            <a:r>
              <a:rPr lang="en-US" b="1" dirty="0" smtClean="0">
                <a:solidFill>
                  <a:srgbClr val="002060"/>
                </a:solidFill>
              </a:rPr>
              <a:t>- en </a:t>
            </a:r>
            <a:r>
              <a:rPr lang="ru-RU" b="1" dirty="0" smtClean="0">
                <a:solidFill>
                  <a:srgbClr val="002060"/>
                </a:solidFill>
              </a:rPr>
              <a:t>ряд, вереница</a:t>
            </a:r>
            <a:endParaRPr lang="de-DE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 словарной статьи определена область употребления слова: например, геол. – геологическое, мед. – медицинское, спорт. – спортивное, устар. – устаревшее, тех. – техническое и т.д.</a:t>
            </a:r>
            <a:endParaRPr lang="de-DE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Основные правила работы со словарем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339966"/>
                </a:solidFill>
              </a:rPr>
              <a:t>Сложные и сложнопроизводные слова объединены в одни гнезда: </a:t>
            </a:r>
            <a:r>
              <a:rPr lang="en-US" sz="2800" b="1" dirty="0" err="1" smtClean="0">
                <a:solidFill>
                  <a:srgbClr val="339966"/>
                </a:solidFill>
              </a:rPr>
              <a:t>Bekleidungs</a:t>
            </a:r>
            <a:r>
              <a:rPr lang="en-US" sz="2800" b="1" dirty="0" smtClean="0">
                <a:solidFill>
                  <a:srgbClr val="339966"/>
                </a:solidFill>
              </a:rPr>
              <a:t>/</a:t>
            </a:r>
            <a:r>
              <a:rPr lang="en-US" sz="2800" b="1" dirty="0" err="1" smtClean="0">
                <a:solidFill>
                  <a:srgbClr val="339966"/>
                </a:solidFill>
              </a:rPr>
              <a:t>arbeiter</a:t>
            </a:r>
            <a:r>
              <a:rPr lang="en-US" sz="2800" b="1" dirty="0" smtClean="0">
                <a:solidFill>
                  <a:srgbClr val="339966"/>
                </a:solidFill>
              </a:rPr>
              <a:t> … ~</a:t>
            </a:r>
            <a:r>
              <a:rPr lang="en-US" sz="2800" b="1" dirty="0" err="1" smtClean="0">
                <a:solidFill>
                  <a:srgbClr val="339966"/>
                </a:solidFill>
              </a:rPr>
              <a:t>gewerbe</a:t>
            </a:r>
            <a:r>
              <a:rPr lang="en-US" sz="2800" b="1" dirty="0" smtClean="0">
                <a:solidFill>
                  <a:srgbClr val="339966"/>
                </a:solidFill>
              </a:rPr>
              <a:t>, ~</a:t>
            </a:r>
            <a:r>
              <a:rPr lang="de-DE" sz="2800" b="1" dirty="0" err="1" smtClean="0">
                <a:solidFill>
                  <a:srgbClr val="339966"/>
                </a:solidFill>
              </a:rPr>
              <a:t>industrie</a:t>
            </a:r>
            <a:r>
              <a:rPr lang="de-DE" sz="2800" b="1" dirty="0" smtClean="0">
                <a:solidFill>
                  <a:srgbClr val="339966"/>
                </a:solidFill>
              </a:rPr>
              <a:t> </a:t>
            </a:r>
          </a:p>
          <a:p>
            <a:r>
              <a:rPr lang="ru-RU" sz="2800" b="1" dirty="0" smtClean="0">
                <a:solidFill>
                  <a:srgbClr val="339966"/>
                </a:solidFill>
              </a:rPr>
              <a:t>Отдельные значения многозначных слов обозначаются арабскими цифрами и не даются в отдельных статьях (слова-синонимы). Для перевода выбирается наиболее подходящее по смыслу и по контексту  слово: </a:t>
            </a:r>
            <a:r>
              <a:rPr lang="de-DE" sz="2800" b="1" dirty="0" smtClean="0">
                <a:solidFill>
                  <a:srgbClr val="339966"/>
                </a:solidFill>
              </a:rPr>
              <a:t>Nachahmung </a:t>
            </a:r>
            <a:r>
              <a:rPr lang="de-DE" sz="2800" b="1" i="1" dirty="0" smtClean="0">
                <a:solidFill>
                  <a:srgbClr val="339966"/>
                </a:solidFill>
              </a:rPr>
              <a:t>f  </a:t>
            </a:r>
            <a:r>
              <a:rPr lang="ru-RU" sz="2800" b="1" i="1" dirty="0" smtClean="0">
                <a:solidFill>
                  <a:srgbClr val="339966"/>
                </a:solidFill>
              </a:rPr>
              <a:t>=, </a:t>
            </a:r>
            <a:r>
              <a:rPr lang="de-DE" sz="2800" b="1" i="1" dirty="0" smtClean="0">
                <a:solidFill>
                  <a:srgbClr val="339966"/>
                </a:solidFill>
              </a:rPr>
              <a:t>en </a:t>
            </a:r>
            <a:r>
              <a:rPr lang="de-DE" sz="2800" b="1" dirty="0" smtClean="0">
                <a:solidFill>
                  <a:srgbClr val="339966"/>
                </a:solidFill>
              </a:rPr>
              <a:t>1.</a:t>
            </a:r>
            <a:r>
              <a:rPr lang="ru-RU" sz="2800" b="1" dirty="0" smtClean="0">
                <a:solidFill>
                  <a:srgbClr val="339966"/>
                </a:solidFill>
              </a:rPr>
              <a:t>подражание, 2. подделка, 3. имитация</a:t>
            </a:r>
          </a:p>
          <a:p>
            <a:endParaRPr lang="ru-RU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Что можно узнать из словарной статьи?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93610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Имена существительные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Это часть речи, которая обозначает предмет (вопросы – кто? что?). 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Важно!!!!! </a:t>
            </a:r>
            <a:r>
              <a:rPr lang="ru-RU" b="1" i="1" dirty="0" smtClean="0"/>
              <a:t>В немецком языке все имена существительные пишутся с большой буквы:</a:t>
            </a:r>
            <a:r>
              <a:rPr lang="de-DE" b="1" i="1" dirty="0" smtClean="0"/>
              <a:t> das Leben, die Mutter, der Vater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Род существительных определяется через артикли ( понятие, которое существует только в европейских языка): </a:t>
            </a:r>
            <a:r>
              <a:rPr lang="de-DE" b="1" dirty="0" smtClean="0">
                <a:solidFill>
                  <a:srgbClr val="002060"/>
                </a:solidFill>
              </a:rPr>
              <a:t>die (eine) –</a:t>
            </a:r>
            <a:r>
              <a:rPr lang="ru-RU" b="1" dirty="0" smtClean="0">
                <a:solidFill>
                  <a:srgbClr val="002060"/>
                </a:solidFill>
              </a:rPr>
              <a:t> ж.р.</a:t>
            </a:r>
            <a:r>
              <a:rPr lang="de-DE" b="1" dirty="0" smtClean="0">
                <a:solidFill>
                  <a:srgbClr val="002060"/>
                </a:solidFill>
              </a:rPr>
              <a:t>, das (ein) – </a:t>
            </a:r>
            <a:r>
              <a:rPr lang="ru-RU" b="1" dirty="0" smtClean="0">
                <a:solidFill>
                  <a:srgbClr val="002060"/>
                </a:solidFill>
              </a:rPr>
              <a:t>ср.р.</a:t>
            </a:r>
            <a:r>
              <a:rPr lang="de-DE" b="1" dirty="0" smtClean="0">
                <a:solidFill>
                  <a:srgbClr val="002060"/>
                </a:solidFill>
              </a:rPr>
              <a:t>, der (ein) –</a:t>
            </a:r>
            <a:r>
              <a:rPr lang="ru-RU" b="1" dirty="0" smtClean="0">
                <a:solidFill>
                  <a:srgbClr val="002060"/>
                </a:solidFill>
              </a:rPr>
              <a:t> м.р.</a:t>
            </a:r>
            <a:r>
              <a:rPr lang="de-DE" b="1" dirty="0" smtClean="0">
                <a:solidFill>
                  <a:srgbClr val="002060"/>
                </a:solidFill>
              </a:rPr>
              <a:t> , die ( - )-</a:t>
            </a:r>
            <a:r>
              <a:rPr lang="ru-RU" b="1" dirty="0" smtClean="0">
                <a:solidFill>
                  <a:srgbClr val="002060"/>
                </a:solidFill>
              </a:rPr>
              <a:t> мн.ч.</a:t>
            </a:r>
            <a:r>
              <a:rPr lang="de-DE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Общепринятые обозначения в словарной статьи </a:t>
            </a:r>
            <a:br>
              <a:rPr lang="ru-RU" sz="3200" dirty="0" smtClean="0"/>
            </a:br>
            <a:r>
              <a:rPr lang="ru-RU" sz="3200" dirty="0" smtClean="0"/>
              <a:t>Имя существительное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Обозначение рода существительного</a:t>
            </a:r>
            <a:r>
              <a:rPr lang="ru-RU" sz="2000" dirty="0" smtClean="0"/>
              <a:t>:</a:t>
            </a:r>
            <a:r>
              <a:rPr lang="ru-RU" sz="2000" i="1" dirty="0" smtClean="0"/>
              <a:t> </a:t>
            </a:r>
            <a:r>
              <a:rPr lang="de-DE" sz="2000" i="1" dirty="0" smtClean="0"/>
              <a:t>f </a:t>
            </a:r>
            <a:r>
              <a:rPr lang="de-DE" sz="2000" dirty="0" smtClean="0"/>
              <a:t>– </a:t>
            </a:r>
            <a:r>
              <a:rPr lang="ru-RU" sz="2000" dirty="0" smtClean="0"/>
              <a:t>жен. р.</a:t>
            </a:r>
            <a:r>
              <a:rPr lang="de-DE" sz="2000" dirty="0" smtClean="0"/>
              <a:t>, </a:t>
            </a:r>
            <a:r>
              <a:rPr lang="de-DE" sz="2000" i="1" dirty="0" smtClean="0"/>
              <a:t>m</a:t>
            </a:r>
            <a:r>
              <a:rPr lang="de-DE" sz="2000" dirty="0" smtClean="0"/>
              <a:t> –</a:t>
            </a:r>
            <a:r>
              <a:rPr lang="ru-RU" sz="2000" dirty="0" smtClean="0"/>
              <a:t> муж. р.</a:t>
            </a:r>
            <a:r>
              <a:rPr lang="de-DE" sz="2000" dirty="0" smtClean="0"/>
              <a:t> , </a:t>
            </a:r>
            <a:r>
              <a:rPr lang="de-DE" sz="2000" i="1" dirty="0" smtClean="0"/>
              <a:t>n</a:t>
            </a:r>
            <a:r>
              <a:rPr lang="de-DE" sz="2000" dirty="0" smtClean="0"/>
              <a:t> – </a:t>
            </a:r>
            <a:r>
              <a:rPr lang="ru-RU" sz="2000" dirty="0" smtClean="0"/>
              <a:t>сред. </a:t>
            </a:r>
            <a:r>
              <a:rPr lang="ru-RU" sz="2000" dirty="0" err="1" smtClean="0"/>
              <a:t>р</a:t>
            </a:r>
            <a:r>
              <a:rPr lang="de-DE" sz="2000" dirty="0" smtClean="0"/>
              <a:t>. (Femininum, Maskulinum, Neutrum)</a:t>
            </a:r>
            <a:endParaRPr lang="ru-RU" sz="2000" dirty="0" smtClean="0"/>
          </a:p>
          <a:p>
            <a:r>
              <a:rPr lang="ru-RU" sz="2000" b="1" dirty="0" smtClean="0">
                <a:solidFill>
                  <a:srgbClr val="C00000"/>
                </a:solidFill>
              </a:rPr>
              <a:t>Образование множественного числа:</a:t>
            </a:r>
          </a:p>
          <a:p>
            <a:r>
              <a:rPr lang="ru-RU" sz="2000" dirty="0" smtClean="0"/>
              <a:t>=   форма мн.ч. совпадает с ед.ч. </a:t>
            </a:r>
          </a:p>
          <a:p>
            <a:r>
              <a:rPr lang="de-DE" sz="2000" dirty="0" smtClean="0"/>
              <a:t>en (n): </a:t>
            </a:r>
            <a:r>
              <a:rPr lang="de-DE" sz="2000" dirty="0" err="1" smtClean="0"/>
              <a:t>Führung+en</a:t>
            </a:r>
            <a:r>
              <a:rPr lang="ru-RU" sz="2000" dirty="0" smtClean="0"/>
              <a:t>=</a:t>
            </a:r>
            <a:r>
              <a:rPr lang="de-DE" sz="2000" dirty="0" smtClean="0"/>
              <a:t>Führungen</a:t>
            </a:r>
          </a:p>
          <a:p>
            <a:r>
              <a:rPr lang="de-DE" sz="2000" dirty="0" smtClean="0"/>
              <a:t>e: Anspiel – Anspiel</a:t>
            </a:r>
            <a:r>
              <a:rPr lang="de-DE" sz="2000" b="1" dirty="0" smtClean="0"/>
              <a:t>e</a:t>
            </a:r>
          </a:p>
          <a:p>
            <a:r>
              <a:rPr lang="de-DE" sz="2000" dirty="0" smtClean="0"/>
              <a:t>``er: Buch – B</a:t>
            </a:r>
            <a:r>
              <a:rPr lang="de-DE" sz="2000" b="1" dirty="0" smtClean="0"/>
              <a:t>ü</a:t>
            </a:r>
            <a:r>
              <a:rPr lang="de-DE" sz="2000" dirty="0" smtClean="0"/>
              <a:t>ch</a:t>
            </a:r>
            <a:r>
              <a:rPr lang="de-DE" sz="2000" b="1" dirty="0" smtClean="0"/>
              <a:t>er</a:t>
            </a:r>
          </a:p>
          <a:p>
            <a:r>
              <a:rPr lang="de-DE" sz="2000" dirty="0" smtClean="0"/>
              <a:t>…stände - Anst</a:t>
            </a:r>
            <a:r>
              <a:rPr lang="de-DE" sz="2000" b="1" dirty="0" smtClean="0"/>
              <a:t>ä</a:t>
            </a:r>
            <a:r>
              <a:rPr lang="de-DE" sz="2000" dirty="0" smtClean="0"/>
              <a:t>nd</a:t>
            </a:r>
            <a:r>
              <a:rPr lang="de-DE" sz="2000" b="1" dirty="0" smtClean="0"/>
              <a:t>e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Образование родительного падежа существительного ( кого? чего? чей?):</a:t>
            </a:r>
          </a:p>
          <a:p>
            <a:r>
              <a:rPr lang="ru-RU" sz="2000" dirty="0" smtClean="0"/>
              <a:t>= форма совпадает</a:t>
            </a:r>
          </a:p>
          <a:p>
            <a:r>
              <a:rPr lang="de-DE" sz="2000" dirty="0" smtClean="0"/>
              <a:t>en: Jungen</a:t>
            </a:r>
          </a:p>
          <a:p>
            <a:r>
              <a:rPr lang="de-DE" sz="2000" dirty="0" smtClean="0"/>
              <a:t>(e) s: Anstandes</a:t>
            </a:r>
            <a:endParaRPr lang="ru-RU" sz="2000" dirty="0" smtClean="0"/>
          </a:p>
          <a:p>
            <a:endParaRPr lang="de-DE" sz="2000" b="1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Kunst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i="1" dirty="0" smtClean="0"/>
              <a:t>f </a:t>
            </a:r>
            <a:r>
              <a:rPr lang="ru-RU" dirty="0" smtClean="0"/>
              <a:t>=</a:t>
            </a:r>
            <a:r>
              <a:rPr lang="de-DE" dirty="0" smtClean="0"/>
              <a:t>, Künste </a:t>
            </a:r>
            <a:r>
              <a:rPr lang="de-DE" b="1" dirty="0" smtClean="0"/>
              <a:t>1</a:t>
            </a:r>
            <a:r>
              <a:rPr lang="de-DE" dirty="0" smtClean="0"/>
              <a:t>.</a:t>
            </a:r>
            <a:r>
              <a:rPr lang="ru-RU" dirty="0" smtClean="0"/>
              <a:t> искусство, художество; </a:t>
            </a:r>
            <a:r>
              <a:rPr lang="de-DE" dirty="0" smtClean="0"/>
              <a:t>die schönen (bildenden) Künste </a:t>
            </a:r>
            <a:r>
              <a:rPr lang="ru-RU" dirty="0" smtClean="0"/>
              <a:t>изящные (изобразительные) искусства, </a:t>
            </a:r>
            <a:r>
              <a:rPr lang="de-DE" dirty="0" smtClean="0"/>
              <a:t>angewandte ~</a:t>
            </a:r>
            <a:r>
              <a:rPr lang="ru-RU" dirty="0" smtClean="0"/>
              <a:t> прикладное искусство; </a:t>
            </a:r>
            <a:r>
              <a:rPr lang="de-DE" dirty="0" smtClean="0"/>
              <a:t>Akademie der Künste </a:t>
            </a:r>
            <a:r>
              <a:rPr lang="ru-RU" dirty="0" smtClean="0"/>
              <a:t>Академия искусств </a:t>
            </a:r>
            <a:r>
              <a:rPr lang="ru-RU" b="1" dirty="0" smtClean="0"/>
              <a:t>2. </a:t>
            </a:r>
            <a:r>
              <a:rPr lang="ru-RU" dirty="0" smtClean="0"/>
              <a:t>искусство, мастерство, умение; </a:t>
            </a:r>
            <a:r>
              <a:rPr lang="de-DE" dirty="0" smtClean="0"/>
              <a:t>die ärztliche </a:t>
            </a:r>
            <a:r>
              <a:rPr lang="en-US" dirty="0" smtClean="0"/>
              <a:t>~ </a:t>
            </a:r>
            <a:r>
              <a:rPr lang="ru-RU" dirty="0" smtClean="0"/>
              <a:t>врачебное искусство; </a:t>
            </a:r>
            <a:r>
              <a:rPr lang="de-DE" dirty="0" smtClean="0"/>
              <a:t>eine brotlose </a:t>
            </a:r>
            <a:r>
              <a:rPr lang="en-US" dirty="0" smtClean="0"/>
              <a:t>~ </a:t>
            </a:r>
            <a:r>
              <a:rPr lang="ru-RU" dirty="0" smtClean="0"/>
              <a:t>неблагодарная профессия ( плохо оплачиваемая); </a:t>
            </a:r>
            <a:r>
              <a:rPr lang="en-US" dirty="0" smtClean="0"/>
              <a:t>die </a:t>
            </a:r>
            <a:r>
              <a:rPr lang="en-US" dirty="0" err="1" smtClean="0"/>
              <a:t>Schwarze</a:t>
            </a:r>
            <a:r>
              <a:rPr lang="en-US" dirty="0" smtClean="0"/>
              <a:t> ~ </a:t>
            </a:r>
            <a:r>
              <a:rPr lang="ru-RU" dirty="0" smtClean="0"/>
              <a:t>1) черная магия 2) книгопечатание; </a:t>
            </a:r>
            <a:r>
              <a:rPr lang="de-DE" dirty="0" smtClean="0"/>
              <a:t>nach allen Regeln der </a:t>
            </a:r>
            <a:r>
              <a:rPr lang="en-US" dirty="0" smtClean="0"/>
              <a:t>~</a:t>
            </a:r>
            <a:r>
              <a:rPr lang="ru-RU" dirty="0" smtClean="0"/>
              <a:t> </a:t>
            </a:r>
            <a:r>
              <a:rPr lang="ru-RU" i="1" dirty="0" smtClean="0"/>
              <a:t>разг. </a:t>
            </a:r>
            <a:r>
              <a:rPr lang="ru-RU" dirty="0" smtClean="0"/>
              <a:t>по всем правилам искусства, как надо; </a:t>
            </a:r>
            <a:r>
              <a:rPr lang="en-US" dirty="0" smtClean="0"/>
              <a:t>war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große</a:t>
            </a:r>
            <a:r>
              <a:rPr lang="en-US" dirty="0" smtClean="0"/>
              <a:t> ~ </a:t>
            </a:r>
            <a:r>
              <a:rPr lang="ru-RU" dirty="0" smtClean="0"/>
              <a:t>это не стоило большого труда; </a:t>
            </a:r>
            <a:r>
              <a:rPr lang="de-DE" dirty="0" smtClean="0"/>
              <a:t>alle Künste spielen lassen</a:t>
            </a:r>
            <a:r>
              <a:rPr lang="ru-RU" dirty="0" smtClean="0"/>
              <a:t>* пустить в ход все свое искусство ( все средства) … </a:t>
            </a:r>
            <a:endParaRPr lang="ru-RU" b="1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Общепринятые обозначения в словарной статьи </a:t>
            </a:r>
            <a:br>
              <a:rPr lang="ru-RU" sz="2800" dirty="0" smtClean="0"/>
            </a:br>
            <a:r>
              <a:rPr lang="ru-RU" sz="2800" dirty="0" smtClean="0"/>
              <a:t>Глагол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Условные обозначения:</a:t>
            </a:r>
          </a:p>
          <a:p>
            <a:r>
              <a:rPr lang="ru-RU" dirty="0" smtClean="0"/>
              <a:t>* - обозначение сильного и неправильного глагола, формы которого надо смотреть в конце словаря в таблице сильных и неправильных глаголов: </a:t>
            </a:r>
            <a:r>
              <a:rPr lang="de-DE" dirty="0" smtClean="0"/>
              <a:t>lassen</a:t>
            </a:r>
            <a:r>
              <a:rPr lang="ru-RU" dirty="0" smtClean="0"/>
              <a:t>*</a:t>
            </a:r>
          </a:p>
          <a:p>
            <a:r>
              <a:rPr lang="de-DE" dirty="0" err="1" smtClean="0"/>
              <a:t>präs</a:t>
            </a:r>
            <a:r>
              <a:rPr lang="de-DE" dirty="0" smtClean="0"/>
              <a:t> </a:t>
            </a:r>
            <a:r>
              <a:rPr lang="ru-RU" dirty="0" smtClean="0"/>
              <a:t>от  … :  </a:t>
            </a:r>
            <a:r>
              <a:rPr lang="de-DE" dirty="0" smtClean="0"/>
              <a:t>sieht </a:t>
            </a:r>
            <a:r>
              <a:rPr lang="de-DE" dirty="0" err="1" smtClean="0"/>
              <a:t>präs</a:t>
            </a:r>
            <a:r>
              <a:rPr lang="de-DE" dirty="0" smtClean="0"/>
              <a:t> </a:t>
            </a:r>
            <a:r>
              <a:rPr lang="ru-RU" dirty="0" smtClean="0"/>
              <a:t>от </a:t>
            </a:r>
            <a:r>
              <a:rPr lang="de-DE" dirty="0" smtClean="0"/>
              <a:t>sehen</a:t>
            </a:r>
            <a:endParaRPr lang="ru-RU" dirty="0" smtClean="0"/>
          </a:p>
          <a:p>
            <a:r>
              <a:rPr lang="de-DE" dirty="0" smtClean="0"/>
              <a:t>lag </a:t>
            </a:r>
            <a:r>
              <a:rPr lang="ru-RU" dirty="0" smtClean="0"/>
              <a:t>от </a:t>
            </a:r>
            <a:r>
              <a:rPr lang="de-DE" dirty="0" err="1" smtClean="0"/>
              <a:t>pr</a:t>
            </a:r>
            <a:endParaRPr lang="de-DE" dirty="0" smtClean="0"/>
          </a:p>
          <a:p>
            <a:r>
              <a:rPr lang="de-DE" dirty="0" smtClean="0"/>
              <a:t>beauftragen </a:t>
            </a:r>
            <a:r>
              <a:rPr lang="de-DE" i="1" dirty="0" smtClean="0"/>
              <a:t>mit D. </a:t>
            </a:r>
            <a:r>
              <a:rPr lang="de-DE" dirty="0" smtClean="0"/>
              <a:t>: </a:t>
            </a:r>
            <a:r>
              <a:rPr lang="ru-RU" dirty="0" smtClean="0"/>
              <a:t>с глаголом используется предлог </a:t>
            </a:r>
            <a:r>
              <a:rPr lang="de-DE" i="1" dirty="0" smtClean="0"/>
              <a:t>mit</a:t>
            </a:r>
            <a:r>
              <a:rPr lang="ru-RU" i="1" dirty="0" smtClean="0"/>
              <a:t> и </a:t>
            </a:r>
            <a:r>
              <a:rPr lang="ru-RU" dirty="0" smtClean="0"/>
              <a:t>дательный падеж ( обозначение падежей: </a:t>
            </a:r>
            <a:r>
              <a:rPr lang="de-DE" dirty="0" smtClean="0"/>
              <a:t>Gen. –</a:t>
            </a:r>
            <a:r>
              <a:rPr lang="ru-RU" dirty="0" smtClean="0"/>
              <a:t> родительный падеж</a:t>
            </a:r>
            <a:r>
              <a:rPr lang="de-DE" dirty="0" smtClean="0"/>
              <a:t>, D.</a:t>
            </a:r>
            <a:r>
              <a:rPr lang="ru-RU" dirty="0" smtClean="0"/>
              <a:t> – дательный падеж</a:t>
            </a:r>
            <a:r>
              <a:rPr lang="de-DE" dirty="0" smtClean="0"/>
              <a:t>, Akk.</a:t>
            </a:r>
            <a:r>
              <a:rPr lang="ru-RU" dirty="0" smtClean="0"/>
              <a:t> – винительный падеж)</a:t>
            </a:r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</TotalTime>
  <Words>884</Words>
  <Application>Microsoft Office PowerPoint</Application>
  <PresentationFormat>Экран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Правила работы со словарем</vt:lpstr>
      <vt:lpstr>Основные правила работы со словарем</vt:lpstr>
      <vt:lpstr>Основные правила работы со словарем</vt:lpstr>
      <vt:lpstr>Основные правила работы со словарем</vt:lpstr>
      <vt:lpstr>Что можно узнать из словарной статьи?</vt:lpstr>
      <vt:lpstr>Имена существительные</vt:lpstr>
      <vt:lpstr>Общепринятые обозначения в словарной статьи  Имя существительное</vt:lpstr>
      <vt:lpstr>Kunst</vt:lpstr>
      <vt:lpstr>Общепринятые обозначения в словарной статьи  Глагол</vt:lpstr>
      <vt:lpstr>Грамматические формы</vt:lpstr>
      <vt:lpstr>Грамматические формы</vt:lpstr>
      <vt:lpstr>Прочитайте вместе словарную статью:</vt:lpstr>
      <vt:lpstr>Определите род существительного и образуйте формы множественного числа:</vt:lpstr>
      <vt:lpstr>Переведи глаголы и определи основные формы глагола, а также предлоги, которые употребляются с глаголами</vt:lpstr>
      <vt:lpstr>Слайд 15</vt:lpstr>
      <vt:lpstr>Вопросы по теме:</vt:lpstr>
      <vt:lpstr>Первые словари </vt:lpstr>
      <vt:lpstr>Современные словари немецкого языка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работы со словарем</dc:title>
  <dc:creator>Ирина Юрьевна</dc:creator>
  <cp:lastModifiedBy>Ирина Юрьевна</cp:lastModifiedBy>
  <cp:revision>50</cp:revision>
  <dcterms:created xsi:type="dcterms:W3CDTF">2012-03-09T08:53:58Z</dcterms:created>
  <dcterms:modified xsi:type="dcterms:W3CDTF">2012-04-12T09:07:31Z</dcterms:modified>
</cp:coreProperties>
</file>