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052736"/>
            <a:ext cx="4507746" cy="17021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Итоговое повторение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861048"/>
            <a:ext cx="3309803" cy="2232248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Математика 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 класс</a:t>
            </a:r>
          </a:p>
          <a:p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Вариант 11.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Лазарева Ирина\Desktop\Sample Pictures\Г-9\учёная пт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3881533" cy="293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2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зарева Ирина\Desktop\Sample Pictures\ко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4803"/>
            <a:ext cx="1484703" cy="22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468" y="81960"/>
            <a:ext cx="324036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Вычислите: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747519"/>
            <a:ext cx="720705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значение выражения </a:t>
            </a: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101 *3 + 5050 : 25</a:t>
            </a:r>
          </a:p>
          <a:p>
            <a:r>
              <a:rPr lang="tt-RU" sz="2800" dirty="0" smtClean="0"/>
              <a:t> </a:t>
            </a:r>
            <a:r>
              <a:rPr lang="tt-RU" sz="2800" b="1" dirty="0" smtClean="0">
                <a:solidFill>
                  <a:srgbClr val="FF0000"/>
                </a:solidFill>
              </a:rPr>
              <a:t>2) </a:t>
            </a:r>
            <a:r>
              <a:rPr lang="tt-RU" sz="2800" dirty="0" smtClean="0">
                <a:solidFill>
                  <a:schemeClr val="accent1">
                    <a:lumMod val="50000"/>
                  </a:schemeClr>
                </a:solidFill>
              </a:rPr>
              <a:t>Натурал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ь</a:t>
            </a:r>
            <a:r>
              <a:rPr lang="tt-RU" sz="2800" dirty="0">
                <a:solidFill>
                  <a:schemeClr val="accent1">
                    <a:lumMod val="50000"/>
                  </a:schemeClr>
                </a:solidFill>
              </a:rPr>
              <a:t>ным </a:t>
            </a:r>
            <a:r>
              <a:rPr lang="tt-RU" sz="2800" dirty="0" smtClean="0">
                <a:solidFill>
                  <a:schemeClr val="accent1">
                    <a:lumMod val="50000"/>
                  </a:schemeClr>
                </a:solidFill>
              </a:rPr>
              <a:t>корнем</a:t>
            </a:r>
          </a:p>
          <a:p>
            <a:r>
              <a:rPr lang="tt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t-RU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t-RU" sz="2800" dirty="0">
                <a:solidFill>
                  <a:schemeClr val="accent1">
                    <a:lumMod val="50000"/>
                  </a:schemeClr>
                </a:solidFill>
              </a:rPr>
              <a:t>уравнения х</a:t>
            </a:r>
            <a:r>
              <a:rPr lang="tt-RU" sz="2800" baseline="30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tt-RU" sz="2800" dirty="0">
                <a:solidFill>
                  <a:schemeClr val="accent1">
                    <a:lumMod val="50000"/>
                  </a:schemeClr>
                </a:solidFill>
              </a:rPr>
              <a:t> -1 = 120 является число: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а</a:t>
            </a:r>
            <a:r>
              <a:rPr lang="ru-RU" sz="2800" b="1" dirty="0">
                <a:solidFill>
                  <a:srgbClr val="FF0000"/>
                </a:solidFill>
              </a:rPr>
              <a:t>) </a:t>
            </a:r>
            <a:r>
              <a:rPr lang="tt-RU" sz="2800" dirty="0">
                <a:solidFill>
                  <a:schemeClr val="accent1">
                    <a:lumMod val="50000"/>
                  </a:schemeClr>
                </a:solidFill>
              </a:rPr>
              <a:t>11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;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б)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12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;     </a:t>
            </a:r>
            <a:r>
              <a:rPr lang="ru-RU" sz="2800" b="1" dirty="0">
                <a:solidFill>
                  <a:srgbClr val="FF0000"/>
                </a:solidFill>
              </a:rPr>
              <a:t>в)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tt-RU" sz="2800" dirty="0" smtClean="0">
                <a:solidFill>
                  <a:schemeClr val="accent1">
                    <a:lumMod val="50000"/>
                  </a:schemeClr>
                </a:solidFill>
              </a:rPr>
              <a:t>0;    </a:t>
            </a:r>
            <a:r>
              <a:rPr lang="ru-RU" sz="2800" b="1" dirty="0" smtClean="0">
                <a:solidFill>
                  <a:srgbClr val="FF0000"/>
                </a:solidFill>
              </a:rPr>
              <a:t> г</a:t>
            </a:r>
            <a:r>
              <a:rPr lang="ru-RU" sz="2800" b="1" dirty="0">
                <a:solidFill>
                  <a:srgbClr val="FF0000"/>
                </a:solidFill>
              </a:rPr>
              <a:t>) </a:t>
            </a:r>
            <a:r>
              <a:rPr lang="tt-RU" sz="2800" dirty="0">
                <a:solidFill>
                  <a:schemeClr val="accent1">
                    <a:lumMod val="50000"/>
                  </a:schemeClr>
                </a:solidFill>
              </a:rPr>
              <a:t>другой ответ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2800" dirty="0"/>
          </a:p>
          <a:p>
            <a:r>
              <a:rPr lang="tt-RU" sz="2800" b="1" dirty="0" smtClean="0">
                <a:solidFill>
                  <a:srgbClr val="FF0000"/>
                </a:solidFill>
              </a:rPr>
              <a:t>3) </a:t>
            </a:r>
            <a:r>
              <a:rPr lang="tt-RU" sz="2800" dirty="0" smtClean="0"/>
              <a:t>Купили </a:t>
            </a:r>
            <a:r>
              <a:rPr lang="tt-RU" sz="2800" dirty="0"/>
              <a:t>5 </a:t>
            </a:r>
            <a:r>
              <a:rPr lang="tt-RU" sz="2800" i="1" dirty="0"/>
              <a:t>кг</a:t>
            </a:r>
            <a:r>
              <a:rPr lang="tt-RU" sz="2800" dirty="0"/>
              <a:t> слив по цене </a:t>
            </a:r>
            <a:r>
              <a:rPr lang="tt-RU" sz="2800" b="1" dirty="0"/>
              <a:t>х</a:t>
            </a:r>
            <a:r>
              <a:rPr lang="tt-RU" sz="2800" dirty="0"/>
              <a:t> </a:t>
            </a:r>
            <a:r>
              <a:rPr lang="tt-RU" sz="2800" i="1" dirty="0"/>
              <a:t>руб</a:t>
            </a:r>
            <a:r>
              <a:rPr lang="tt-RU" sz="2800" dirty="0"/>
              <a:t>. за кг и 6 </a:t>
            </a:r>
            <a:r>
              <a:rPr lang="tt-RU" sz="2800" i="1" dirty="0"/>
              <a:t>кг</a:t>
            </a:r>
            <a:r>
              <a:rPr lang="tt-RU" sz="2800" dirty="0"/>
              <a:t> яблок по цене </a:t>
            </a:r>
            <a:r>
              <a:rPr lang="tt-RU" sz="2800" b="1" i="1" dirty="0"/>
              <a:t>у</a:t>
            </a:r>
            <a:r>
              <a:rPr lang="tt-RU" sz="2800" dirty="0"/>
              <a:t> </a:t>
            </a:r>
            <a:r>
              <a:rPr lang="tt-RU" sz="2800" i="1" dirty="0"/>
              <a:t>руб</a:t>
            </a:r>
            <a:r>
              <a:rPr lang="tt-RU" sz="2800" dirty="0"/>
              <a:t>. за кг. Стоимост</a:t>
            </a:r>
            <a:r>
              <a:rPr lang="ru-RU" sz="2800" dirty="0"/>
              <a:t>ь</a:t>
            </a:r>
            <a:r>
              <a:rPr lang="tt-RU" sz="2800" dirty="0"/>
              <a:t> покупки составили</a:t>
            </a:r>
            <a:r>
              <a:rPr lang="ru-RU" sz="2800" dirty="0"/>
              <a:t>:</a:t>
            </a:r>
          </a:p>
          <a:p>
            <a:r>
              <a:rPr lang="ru-RU" sz="2800" dirty="0"/>
              <a:t> 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а) </a:t>
            </a:r>
            <a:r>
              <a:rPr lang="ru-RU" sz="2800" dirty="0"/>
              <a:t>(11х+11у) </a:t>
            </a:r>
            <a:r>
              <a:rPr lang="ru-RU" sz="2800" i="1" dirty="0"/>
              <a:t>руб</a:t>
            </a:r>
            <a:r>
              <a:rPr lang="ru-RU" sz="2800" dirty="0"/>
              <a:t>.;    </a:t>
            </a:r>
            <a:r>
              <a:rPr lang="ru-RU" sz="2800" b="1" dirty="0">
                <a:solidFill>
                  <a:srgbClr val="FF0000"/>
                </a:solidFill>
              </a:rPr>
              <a:t>б) </a:t>
            </a:r>
            <a:r>
              <a:rPr lang="ru-RU" sz="2800" dirty="0"/>
              <a:t>(5х+6у) </a:t>
            </a:r>
            <a:r>
              <a:rPr lang="ru-RU" sz="2800" i="1" dirty="0"/>
              <a:t>руб</a:t>
            </a:r>
            <a:r>
              <a:rPr lang="ru-RU" sz="2800" dirty="0"/>
              <a:t>.;   </a:t>
            </a:r>
            <a:r>
              <a:rPr lang="ru-RU" sz="2800" b="1" dirty="0">
                <a:solidFill>
                  <a:srgbClr val="FF0000"/>
                </a:solidFill>
              </a:rPr>
              <a:t>в)</a:t>
            </a:r>
            <a:r>
              <a:rPr lang="ru-RU" sz="2800" dirty="0"/>
              <a:t>(6х+5у) </a:t>
            </a:r>
            <a:r>
              <a:rPr lang="ru-RU" sz="2800" i="1" dirty="0"/>
              <a:t>руб</a:t>
            </a:r>
            <a:r>
              <a:rPr lang="ru-RU" sz="2800" dirty="0"/>
              <a:t>.;     </a:t>
            </a:r>
            <a:r>
              <a:rPr lang="ru-RU" sz="2800" b="1" dirty="0">
                <a:solidFill>
                  <a:srgbClr val="FF0000"/>
                </a:solidFill>
              </a:rPr>
              <a:t>г) </a:t>
            </a:r>
            <a:r>
              <a:rPr lang="ru-RU" sz="2800" dirty="0"/>
              <a:t>другой ответ.</a:t>
            </a:r>
          </a:p>
          <a:p>
            <a:r>
              <a:rPr lang="ru-RU" sz="2800" dirty="0"/>
              <a:t> </a:t>
            </a:r>
          </a:p>
          <a:p>
            <a:pPr marL="514350" indent="-514350">
              <a:buFont typeface="+mj-lt"/>
              <a:buAutoNum type="arabicParenR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1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5085184"/>
            <a:ext cx="30963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9592" y="1196752"/>
            <a:ext cx="734481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solidFill>
                  <a:srgbClr val="FF0000"/>
                </a:solidFill>
              </a:rPr>
              <a:t>1) </a:t>
            </a:r>
            <a:r>
              <a:rPr lang="tt-RU" sz="3200" dirty="0" smtClean="0"/>
              <a:t>Числа  </a:t>
            </a:r>
            <a:r>
              <a:rPr lang="en-US" sz="3200" dirty="0"/>
              <a:t>p</a:t>
            </a:r>
            <a:r>
              <a:rPr lang="tt-RU" sz="3200" dirty="0"/>
              <a:t> и  </a:t>
            </a:r>
            <a:r>
              <a:rPr lang="en-US" sz="3200" dirty="0"/>
              <a:t>d</a:t>
            </a:r>
            <a:r>
              <a:rPr lang="tt-RU" sz="3200" dirty="0"/>
              <a:t> связаны </a:t>
            </a:r>
            <a:r>
              <a:rPr lang="tt-RU" sz="3200" dirty="0" smtClean="0"/>
              <a:t>формулой</a:t>
            </a:r>
          </a:p>
          <a:p>
            <a:r>
              <a:rPr lang="tt-RU" sz="3200" dirty="0"/>
              <a:t> </a:t>
            </a:r>
            <a:r>
              <a:rPr lang="tt-RU" sz="3200" dirty="0" smtClean="0"/>
              <a:t>                    </a:t>
            </a:r>
            <a:r>
              <a:rPr lang="en-US" sz="3200" dirty="0" smtClean="0"/>
              <a:t>p=</a:t>
            </a:r>
            <a:r>
              <a:rPr lang="tt-RU" sz="3200" dirty="0" smtClean="0"/>
              <a:t> 3</a:t>
            </a:r>
            <a:r>
              <a:rPr lang="en-US" sz="3200" dirty="0" smtClean="0"/>
              <a:t>d + 16</a:t>
            </a:r>
            <a:r>
              <a:rPr lang="ru-RU" sz="3200" dirty="0" smtClean="0"/>
              <a:t>.</a:t>
            </a:r>
            <a:r>
              <a:rPr lang="tt-RU" sz="3200" dirty="0" smtClean="0"/>
              <a:t> </a:t>
            </a:r>
            <a:r>
              <a:rPr lang="ru-RU" sz="3200" dirty="0" smtClean="0"/>
              <a:t> </a:t>
            </a:r>
          </a:p>
          <a:p>
            <a:r>
              <a:rPr lang="tt-RU" sz="3200" dirty="0" smtClean="0"/>
              <a:t> </a:t>
            </a:r>
            <a:r>
              <a:rPr lang="tt-RU" sz="3200" dirty="0"/>
              <a:t>Если р = 1240, чему равен </a:t>
            </a:r>
            <a:r>
              <a:rPr lang="en-US" sz="3200" dirty="0"/>
              <a:t>d </a:t>
            </a:r>
            <a:r>
              <a:rPr lang="ru-RU" sz="3200" dirty="0" smtClean="0"/>
              <a:t>?</a:t>
            </a:r>
            <a:endParaRPr lang="ru-RU" sz="3200" dirty="0"/>
          </a:p>
          <a:p>
            <a:r>
              <a:rPr lang="ru-RU" sz="3200" dirty="0"/>
              <a:t> </a:t>
            </a:r>
            <a:endParaRPr lang="ru-RU" sz="3200" dirty="0" smtClean="0"/>
          </a:p>
          <a:p>
            <a:r>
              <a:rPr lang="ru-RU" sz="3200" b="1" dirty="0" smtClean="0">
                <a:solidFill>
                  <a:srgbClr val="FF0000"/>
                </a:solidFill>
              </a:rPr>
              <a:t>2) </a:t>
            </a:r>
            <a:r>
              <a:rPr lang="ru-RU" sz="3200" dirty="0"/>
              <a:t>Ширина спортивной площадки – 16 м, а длина на 5 м больше ширины. Найдите площадь спортивной площадки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                 </a:t>
            </a:r>
            <a:r>
              <a:rPr lang="en-US" sz="3200" dirty="0" smtClean="0"/>
              <a:t>          </a:t>
            </a:r>
            <a:r>
              <a:rPr lang="ru-RU" sz="3200" dirty="0" smtClean="0"/>
              <a:t> </a:t>
            </a:r>
            <a:r>
              <a:rPr lang="en-US" sz="3200" dirty="0" smtClean="0"/>
              <a:t>  </a:t>
            </a:r>
            <a:r>
              <a:rPr lang="ru-RU" sz="3200" dirty="0" smtClean="0"/>
              <a:t> </a:t>
            </a:r>
            <a:r>
              <a:rPr lang="en-US" sz="3200" dirty="0" smtClean="0"/>
              <a:t>S=</a:t>
            </a:r>
            <a:r>
              <a:rPr lang="en-US" sz="3200" dirty="0" err="1" smtClean="0"/>
              <a:t>ab</a:t>
            </a:r>
            <a:endParaRPr lang="ru-RU" sz="3200" dirty="0"/>
          </a:p>
          <a:p>
            <a:endParaRPr lang="ru-RU" sz="3200" dirty="0"/>
          </a:p>
          <a:p>
            <a:r>
              <a:rPr lang="ru-RU" sz="2800" dirty="0"/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Лазарева Ирина\Desktop\Sample Pictures\совё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59" y="4519431"/>
            <a:ext cx="1465298" cy="2067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2916" y="409355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1) </a:t>
            </a:r>
            <a:r>
              <a:rPr lang="ru-RU" sz="3200" dirty="0" smtClean="0"/>
              <a:t>Объем </a:t>
            </a:r>
            <a:r>
              <a:rPr lang="ru-RU" sz="3200" dirty="0"/>
              <a:t>прямоугольного параллелепипеда равен 360 см</a:t>
            </a:r>
            <a:r>
              <a:rPr lang="ru-RU" sz="3200" baseline="30000" dirty="0"/>
              <a:t>2</a:t>
            </a:r>
            <a:r>
              <a:rPr lang="ru-RU" sz="3200" dirty="0" smtClean="0"/>
              <a:t>,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</a:t>
            </a:r>
            <a:r>
              <a:rPr lang="ru-RU" sz="3200" dirty="0"/>
              <a:t>длина – 10 см, ширина – 9 см.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Найдите </a:t>
            </a:r>
            <a:r>
              <a:rPr lang="ru-RU" sz="3200" dirty="0"/>
              <a:t>высоту.</a:t>
            </a:r>
          </a:p>
          <a:p>
            <a:pPr marL="3657600" lvl="7" indent="-457200">
              <a:buFont typeface="+mj-lt"/>
              <a:buAutoNum type="alphaLcParenR"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0" lvl="7" indent="-457200">
              <a:buFont typeface="+mj-lt"/>
              <a:buAutoNum type="alphaLcParenR"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ru-RU" sz="3200" dirty="0"/>
              <a:t>Некоторое число больше своей половины на 18. Чему равно это число?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lphaLcParenR"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Куб 1"/>
          <p:cNvSpPr/>
          <p:nvPr/>
        </p:nvSpPr>
        <p:spPr>
          <a:xfrm>
            <a:off x="4970690" y="2069367"/>
            <a:ext cx="3312368" cy="129671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16444" y="247937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V=</a:t>
            </a:r>
            <a:r>
              <a:rPr lang="en-US" sz="4000" b="1" dirty="0" err="1" smtClean="0">
                <a:solidFill>
                  <a:schemeClr val="accent1">
                    <a:lumMod val="50000"/>
                  </a:schemeClr>
                </a:solidFill>
              </a:rPr>
              <a:t>abc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5298" y="4509120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>
            <a:off x="5301622" y="4509120"/>
            <a:ext cx="0" cy="72008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516444" y="4582869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половина</a:t>
            </a:r>
            <a:endParaRPr lang="ru-RU" sz="3600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5040037" y="2582843"/>
            <a:ext cx="523167" cy="5832648"/>
          </a:xfrm>
          <a:prstGeom prst="rightBrace">
            <a:avLst>
              <a:gd name="adj1" fmla="val 36039"/>
              <a:gd name="adj2" fmla="val 50770"/>
            </a:avLst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06480" y="5661248"/>
            <a:ext cx="4040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число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2385296" y="4496116"/>
            <a:ext cx="303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 столько  число больше   половины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3" y="692696"/>
                <a:ext cx="6950135" cy="5874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Вычислите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ru-RU" sz="2800" b="0" i="0" smtClean="0">
                            <a:latin typeface="Cambria Math"/>
                            <a:cs typeface="Arial" pitchFamily="34" charset="0"/>
                          </a:rPr>
                          <m:t> 6</m:t>
                        </m:r>
                        <m:f>
                          <m:fPr>
                            <m:ctrlPr>
                              <a:rPr lang="ru-RU" sz="280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2800" b="0" i="1" smtClean="0">
                                <a:latin typeface="Cambria Math"/>
                                <a:cs typeface="Arial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2800" b="0" i="1" smtClean="0"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 −5</m:t>
                        </m:r>
                        <m:f>
                          <m:fPr>
                            <m:ctrlPr>
                              <a:rPr lang="ru-RU" sz="2800" b="0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fPr>
                          <m:num>
                            <m:r>
                              <a:rPr lang="ru-RU" sz="2800" b="0" i="1" smtClean="0">
                                <a:latin typeface="Cambria Math"/>
                                <a:cs typeface="Arial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2800" b="0" i="1" smtClean="0">
                                <a:latin typeface="Cambria Math"/>
                                <a:cs typeface="Arial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ru-RU" sz="2800" b="0" i="1" smtClean="0">
                        <a:latin typeface="Cambria Math"/>
                        <a:cs typeface="Arial" pitchFamily="34" charset="0"/>
                      </a:rPr>
                      <m:t>+(3</m:t>
                    </m:r>
                    <m:f>
                      <m:fPr>
                        <m:ctrlP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a:rPr lang="ru-RU" sz="2800" b="0" i="1" smtClean="0">
                        <a:latin typeface="Cambria Math"/>
                        <a:cs typeface="Arial" pitchFamily="34" charset="0"/>
                      </a:rPr>
                      <m:t>+2</m:t>
                    </m:r>
                    <m:f>
                      <m:fPr>
                        <m:ctrlP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5</m:t>
                        </m:r>
                      </m:den>
                    </m:f>
                    <m:r>
                      <a:rPr lang="ru-RU" sz="2800" b="0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pPr marL="2800350" lvl="5" indent="-514350">
                  <a:buFont typeface="+mj-lt"/>
                  <a:buAutoNum type="alphaLcParenR"/>
                </a:pPr>
                <a:endParaRPr lang="ru-RU" sz="2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Найдите корень уравнения:</a:t>
                </a: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        </a:t>
                </a: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(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- 124 )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2 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  <m:r>
                      <a:rPr lang="ru-RU" sz="2800" b="0" i="1" smtClean="0">
                        <a:latin typeface="Cambria Math"/>
                        <a:cs typeface="Arial" pitchFamily="34" charset="0"/>
                      </a:rPr>
                      <m:t>+3</m:t>
                    </m:r>
                    <m:f>
                      <m:fPr>
                        <m:ctrlP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8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ru-RU" sz="2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ru-RU" sz="2800" dirty="0"/>
                  <a:t>В книге три главы. Первая содержит 234 стр., вторая глава на 15 стр. больше, чем первая, а третья </a:t>
                </a:r>
                <a:r>
                  <a:rPr lang="ru-RU" sz="2800" dirty="0" smtClean="0"/>
                  <a:t>составляет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800" dirty="0" smtClean="0"/>
                  <a:t>  </a:t>
                </a:r>
                <a:r>
                  <a:rPr lang="ru-RU" sz="2800" dirty="0"/>
                  <a:t>часть от первой главы. Сколько всего страниц в книге?</a:t>
                </a:r>
              </a:p>
              <a:p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3" y="692696"/>
                <a:ext cx="6950135" cy="5874044"/>
              </a:xfrm>
              <a:prstGeom prst="rect">
                <a:avLst/>
              </a:prstGeom>
              <a:blipFill rotWithShape="1">
                <a:blip r:embed="rId2"/>
                <a:stretch>
                  <a:fillRect l="-18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332</TotalTime>
  <Words>207</Words>
  <Application>Microsoft Office PowerPoint</Application>
  <PresentationFormat>Экран (4:3)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Итоговое повторение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</dc:title>
  <dc:creator>Лазарева Ирина</dc:creator>
  <cp:lastModifiedBy>Лазарева Ирина</cp:lastModifiedBy>
  <cp:revision>39</cp:revision>
  <dcterms:created xsi:type="dcterms:W3CDTF">2012-05-08T10:17:47Z</dcterms:created>
  <dcterms:modified xsi:type="dcterms:W3CDTF">2014-06-09T13:16:37Z</dcterms:modified>
</cp:coreProperties>
</file>