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6254" y="1988840"/>
            <a:ext cx="3313355" cy="1702160"/>
          </a:xfrm>
        </p:spPr>
        <p:txBody>
          <a:bodyPr/>
          <a:lstStyle/>
          <a:p>
            <a:r>
              <a:rPr lang="ru-RU" dirty="0" smtClean="0"/>
              <a:t>Итоговое повторение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861048"/>
            <a:ext cx="3309803" cy="2232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Математика 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5 класс</a:t>
            </a: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Вариант 6.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Лазарева Ирина\Desktop\Sample Pictures\Г-9\учёная пт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881533" cy="2934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229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В первом автобусе было в 3 раза больше туристов, чем во втором. Когда из первого автобуса пересадили во второй 12 человек, то туристов в автобусах стало поровну.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Сколько туристов было в каждом автобусе первоначально?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859674" cy="200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80" y="3605849"/>
            <a:ext cx="2914017" cy="194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42" y="4795147"/>
            <a:ext cx="1719690" cy="128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руговая стрелка 2"/>
          <p:cNvSpPr/>
          <p:nvPr/>
        </p:nvSpPr>
        <p:spPr>
          <a:xfrm rot="10966597">
            <a:off x="-3528203" y="4792280"/>
            <a:ext cx="10942851" cy="1290977"/>
          </a:xfrm>
          <a:prstGeom prst="circularArrow">
            <a:avLst>
              <a:gd name="adj1" fmla="val 13038"/>
              <a:gd name="adj2" fmla="val 3569717"/>
              <a:gd name="adj3" fmla="val 15285051"/>
              <a:gd name="adj4" fmla="val 10800000"/>
              <a:gd name="adj5" fmla="val 20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531769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человек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355671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3х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чел.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126" y="362760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 чел.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08038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СТАЛО  ПОРОВНУ , значит   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 + 12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3х - 12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-0.02084 L 1.66667E-6 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Расход мёда на 1 пчелиную семью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декабре составила   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г, а в январе на 200 г больше, чем в декабре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Сколько граммов мёда нужно для кормления одной семьи на 2 зимних месяца?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Составьте выражение и найдите его значение, если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850.</a:t>
            </a:r>
          </a:p>
          <a:p>
            <a:endParaRPr lang="ru-RU" sz="28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                                            (</a:t>
            </a:r>
            <a:r>
              <a:rPr lang="en-US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+ 200)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endParaRPr lang="ru-RU" sz="2800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Декабрь                                      Январь</a:t>
            </a:r>
            <a:endParaRPr lang="ru-RU" sz="28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1" y="3845322"/>
            <a:ext cx="2381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190">
            <a:off x="2919908" y="4005064"/>
            <a:ext cx="850925" cy="140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6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15 -0.3294 C -0.15573 -0.33866 -0.14063 -0.34352 -0.12813 -0.34352 C -0.11042 -0.34352 -0.09306 -0.33657 -0.08281 -0.32454 C -0.03976 -0.27778 -0.00729 -0.17454 -0.00729 -0.05208 C -0.00729 -0.05162 -0.00729 -0.04977 -0.00729 -0.0493 C -0.00729 -0.04977 -0.00729 -0.04768 -0.00729 -0.04722 C -0.00729 0.07477 -0.03976 0.18033 -0.08281 0.22755 C -0.09306 0.23681 -0.11042 0.24398 -0.12813 0.24398 C -0.14063 0.24398 -0.15573 0.23889 -0.16615 0.22963 C -0.17622 0.22037 -0.18073 0.20857 -0.18073 0.19445 C -0.18073 0.17801 -0.17327 0.16389 -0.16059 0.15463 C -0.11042 0.11227 0.00017 0.08171 0.13125 0.08171 C 0.13125 0.08241 0.13368 0.08171 0.13368 0.08241 C 0.13368 0.08171 0.13611 0.08171 0.13611 0.08241 C 0.26753 0.08171 0.3809 0.11227 0.43125 0.15463 C 0.44097 0.16389 0.44913 0.17801 0.44913 0.19445 C 0.44913 0.20857 0.44375 0.22037 0.43368 0.22963 C 0.42344 0.23889 0.41111 0.24398 0.39548 0.24398 C 0.37795 0.24398 0.36319 0.23681 0.3533 0.22755 C 0.30764 0.18033 0.275 0.07477 0.275 -0.04768 C 0.275 -0.04722 0.275 -0.04977 0.275 -0.0493 C 0.275 -0.04977 0.275 -0.05208 0.275 -0.05162 C 0.275 -0.17454 0.30764 -0.27778 0.3533 -0.32731 C 0.36319 -0.33657 0.37795 -0.34352 0.39548 -0.34352 C 0.41111 -0.34352 0.42344 -0.33866 0.43368 -0.3294 C 0.44375 -0.32014 0.44913 -0.30602 0.44913 -0.29421 C 0.44913 -0.27778 0.44097 -0.26366 0.43125 -0.25162 C 0.3809 -0.21204 0.26753 -0.18148 0.13611 -0.18148 C 0.13611 -0.18102 0.13611 -0.18148 0.13368 -0.18148 C 0.13368 -0.18102 0.13125 -0.18148 0.13125 -0.18102 C 0.00017 -0.18148 -0.11042 -0.21204 -0.16059 -0.25162 C -0.17327 -0.26366 -0.18073 -0.27778 -0.18073 -0.29421 C -0.18073 -0.30602 -0.17622 -0.32014 -0.16615 -0.3294 Z " pathEditMode="relative" rAng="0" ptsTypes="fffffffffffffffffffffffffffffffff">
                                      <p:cBhvr>
                                        <p:cTn id="3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5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зарева Ирина\Desktop\Sample Pictures\ком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7256"/>
            <a:ext cx="2852856" cy="42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8196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Вычислите: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4096" y="666735"/>
                <a:ext cx="7920880" cy="348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48*135 : 40 - 62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ru-RU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5*(122,64 - 8,624 : 2,8)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ru-RU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4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44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4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11</m:t>
                            </m:r>
                          </m:num>
                          <m:den>
                            <m:r>
                              <a:rPr lang="ru-RU" sz="4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13</m:t>
                            </m:r>
                          </m:den>
                        </m:f>
                        <m:r>
                          <a:rPr lang="ru-RU" sz="4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− 1</m:t>
                        </m:r>
                        <m:box>
                          <m:boxPr>
                            <m:ctrlPr>
                              <a:rPr lang="ru-RU" sz="4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4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4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4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  <m:r>
                              <a:rPr lang="ru-RU" sz="4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 + 4</m:t>
                            </m:r>
                            <m:box>
                              <m:boxPr>
                                <m:ctrlPr>
                                  <a:rPr lang="ru-RU" sz="4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ru-RU" sz="4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4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ru-RU" sz="4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13</m:t>
                                    </m:r>
                                  </m:den>
                                </m:f>
                                <m:r>
                                  <a:rPr lang="ru-RU" sz="44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 − 8</m:t>
                                </m:r>
                                <m:box>
                                  <m:boxPr>
                                    <m:ctrlPr>
                                      <a:rPr lang="ru-RU" sz="4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ru-RU" sz="44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44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ru-RU" sz="4400" b="0" i="1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13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ru-RU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6" y="666735"/>
                <a:ext cx="7920880" cy="3485570"/>
              </a:xfrm>
              <a:prstGeom prst="rect">
                <a:avLst/>
              </a:prstGeom>
              <a:blipFill rotWithShape="1">
                <a:blip r:embed="rId3"/>
                <a:stretch>
                  <a:fillRect l="-2156" t="-2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1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05273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Расположите числа в порядке возрастания: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7,001   ;      7,0009   ;       7,0102   ;        7,0098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Известно, что точка К – середина отрезка М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Найдите координату точки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если М(2,3)  и К(4,6)</a:t>
            </a:r>
          </a:p>
          <a:p>
            <a:pPr marL="342900" indent="-342900">
              <a:buAutoNum type="arabicParenR" startAt="2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М             К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2,3           4,6           ?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87624" y="3789040"/>
            <a:ext cx="6552728" cy="72008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848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Лазарева Ирина\Desktop\Sample Pictures\совё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3830324"/>
            <a:ext cx="1393290" cy="23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7776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1) Назовите число, которое может получиться в остатке при делении числа на 107:</a:t>
            </a:r>
          </a:p>
          <a:p>
            <a:pPr marL="3657600" lvl="7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209</a:t>
            </a:r>
          </a:p>
          <a:p>
            <a:pPr marL="3657600" lvl="7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107</a:t>
            </a:r>
          </a:p>
          <a:p>
            <a:pPr marL="3657600" lvl="7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47</a:t>
            </a:r>
          </a:p>
          <a:p>
            <a:pPr marL="3657600" lvl="7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108</a:t>
            </a:r>
          </a:p>
          <a:p>
            <a:pPr marL="3657600" lvl="7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67</a:t>
            </a:r>
          </a:p>
          <a:p>
            <a:pPr marL="3657600" lvl="7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106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Назовите число,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которое не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может получиться в остатке при делении числа на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286000" lvl="4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9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0" lvl="4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0" lvl="4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7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0" lvl="4" indent="-457200">
              <a:buFont typeface="+mj-lt"/>
              <a:buAutoNum type="alphaLcParenR"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1924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9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81331"/>
            <a:ext cx="2991804" cy="32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980728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Выберите уравнение, для которого число 7 является корнем:</a:t>
            </a:r>
          </a:p>
          <a:p>
            <a:pPr marL="2800350" lvl="5" indent="-514350">
              <a:buFont typeface="+mj-lt"/>
              <a:buAutoNum type="alphaL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490 : х + 70 = 0</a:t>
            </a:r>
          </a:p>
          <a:p>
            <a:pPr marL="2800350" lvl="5" indent="-514350">
              <a:buFont typeface="+mj-lt"/>
              <a:buAutoNum type="alphaL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(21х + 23) : 10 = 27</a:t>
            </a:r>
          </a:p>
          <a:p>
            <a:pPr marL="2800350" lvl="5" indent="-514350">
              <a:buFont typeface="+mj-lt"/>
              <a:buAutoNum type="alphaL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637 : х + 91 = 182</a:t>
            </a:r>
          </a:p>
          <a:p>
            <a:pPr marL="2800350" lvl="5" indent="-514350">
              <a:buFont typeface="+mj-lt"/>
              <a:buAutoNum type="alphaLcParenR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15(х-1) + 310 = 100</a:t>
            </a:r>
          </a:p>
          <a:p>
            <a:pPr marL="2800350" lvl="5" indent="-514350">
              <a:buFont typeface="+mj-lt"/>
              <a:buAutoNum type="alphaLcParenR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2. Найдите корень уравнения: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(2х + 5,04) : 104 = 1,01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5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36" y="1412776"/>
            <a:ext cx="1984307" cy="21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уб 5"/>
          <p:cNvSpPr/>
          <p:nvPr/>
        </p:nvSpPr>
        <p:spPr>
          <a:xfrm>
            <a:off x="4067944" y="4221087"/>
            <a:ext cx="3168352" cy="1580573"/>
          </a:xfrm>
          <a:prstGeom prst="cube">
            <a:avLst>
              <a:gd name="adj" fmla="val 414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836712"/>
                <a:ext cx="7488832" cy="4964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1. Найдите площадь прямоугольника со сторонами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9 см</a:t>
                </a:r>
              </a:p>
              <a:p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2,5 см       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S=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ab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2. Постройте  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∠</m:t>
                    </m:r>
                    <m:r>
                      <a:rPr lang="ru-RU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𝓐𝓑𝓒</m:t>
                    </m:r>
                  </m:oMath>
                </a14:m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𝟏𝟓𝟎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3. Длина классной комнаты 8 м,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ш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ирина 6 м. Классная комната вмещает 168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  <m:r>
                      <a:rPr lang="ru-RU" sz="2400" i="1" smtClean="0">
                        <a:latin typeface="Cambria Math"/>
                        <a:cs typeface="Arial" pitchFamily="34" charset="0"/>
                      </a:rPr>
                      <m:t>в</m:t>
                    </m:r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оздуха. Определите высоту комнаты.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                      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?м</a:t>
                </a:r>
                <a:endPara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abc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 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</a:t>
                </a:r>
              </a:p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8 м                   6 м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36712"/>
                <a:ext cx="7488832" cy="4964949"/>
              </a:xfrm>
              <a:prstGeom prst="rect">
                <a:avLst/>
              </a:prstGeom>
              <a:blipFill rotWithShape="1">
                <a:blip r:embed="rId3"/>
                <a:stretch>
                  <a:fillRect l="-1303" t="-859" r="-2036" b="-1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943160" y="1700808"/>
            <a:ext cx="2988880" cy="864096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36296" y="4221087"/>
            <a:ext cx="0" cy="9361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3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66360" y="4293096"/>
            <a:ext cx="6336704" cy="1008112"/>
          </a:xfrm>
          <a:prstGeom prst="roundRect">
            <a:avLst>
              <a:gd name="adj" fmla="val 33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7456" y="520993"/>
                <a:ext cx="7920880" cy="5924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1.Найдите число,</a:t>
                </a: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если 25% этого</a:t>
                </a: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числа  составляют </a:t>
                </a:r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50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25%=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ru-RU" sz="2800" b="1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ru-RU" sz="28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2. В сахарной свёкле содержится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ru-RU" sz="3200" i="1">
                            <a:latin typeface="Cambria Math"/>
                            <a:cs typeface="Arial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части сахара. Из какого количества свёклы получили 120 ц сахара?</a:t>
                </a:r>
                <a:r>
                  <a:rPr lang="ru-RU" sz="28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  <a:cs typeface="Arial" pitchFamily="34" charset="0"/>
                      </a:rPr>
                      <m:t>                       </m:t>
                    </m:r>
                    <m:f>
                      <m:fPr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части</a:t>
                </a: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endParaRPr lang="ru-RU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    </a:t>
                </a:r>
              </a:p>
              <a:p>
                <a:endParaRPr lang="ru-RU" sz="2000" dirty="0">
                  <a:latin typeface="Arial" pitchFamily="34" charset="0"/>
                  <a:cs typeface="Arial" pitchFamily="34" charset="0"/>
                </a:endParaRPr>
              </a:p>
              <a:p>
                <a:endParaRPr lang="ru-RU" sz="20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                                                </a:t>
                </a:r>
                <a:r>
                  <a:rPr lang="ru-RU" sz="28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ц  сахарной свёклы</a:t>
                </a:r>
                <a:endPara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6" y="520993"/>
                <a:ext cx="7920880" cy="5924507"/>
              </a:xfrm>
              <a:prstGeom prst="rect">
                <a:avLst/>
              </a:prstGeom>
              <a:blipFill rotWithShape="1">
                <a:blip r:embed="rId2"/>
                <a:stretch>
                  <a:fillRect l="-1617" t="-1029" b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4443380" y="841688"/>
            <a:ext cx="1656184" cy="151216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1472" y="1503407"/>
            <a:ext cx="98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50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71472" y="836712"/>
            <a:ext cx="0" cy="1517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2"/>
          </p:cNvCxnSpPr>
          <p:nvPr/>
        </p:nvCxnSpPr>
        <p:spPr>
          <a:xfrm>
            <a:off x="4443380" y="1597772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5580112" y="4797152"/>
            <a:ext cx="182664" cy="100811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62776" y="4293096"/>
            <a:ext cx="2625648" cy="1008112"/>
          </a:xfrm>
          <a:prstGeom prst="roundRect">
            <a:avLst>
              <a:gd name="adj" fmla="val 3329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309212" y="4387679"/>
            <a:ext cx="1532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120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ц</a:t>
            </a:r>
          </a:p>
          <a:p>
            <a:r>
              <a:rPr lang="ru-RU" dirty="0" smtClean="0"/>
              <a:t>   </a:t>
            </a:r>
            <a:r>
              <a:rPr lang="ru-RU" b="1" dirty="0" smtClean="0"/>
              <a:t>сахара</a:t>
            </a:r>
            <a:endParaRPr lang="ru-RU" b="1" dirty="0"/>
          </a:p>
        </p:txBody>
      </p:sp>
      <p:sp>
        <p:nvSpPr>
          <p:cNvPr id="17" name="Правая фигурная скобка 16"/>
          <p:cNvSpPr/>
          <p:nvPr/>
        </p:nvSpPr>
        <p:spPr>
          <a:xfrm rot="5400000">
            <a:off x="4331538" y="1941271"/>
            <a:ext cx="517123" cy="7236999"/>
          </a:xfrm>
          <a:prstGeom prst="rightBrace">
            <a:avLst>
              <a:gd name="adj1" fmla="val 70222"/>
              <a:gd name="adj2" fmla="val 504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63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520" y="599569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Мотоциклист проехал в первый день 4 части всего пути, во второй день – 5 частей, а в третий – 2 части. Сколько литров бензина израсходовал мотоциклист за три дня, если в третий день он израсходовал 8 л бензина?</a:t>
            </a:r>
          </a:p>
          <a:p>
            <a:pPr marL="514350" indent="-514350">
              <a:buAutoNum type="arabicPeriod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17523"/>
              </p:ext>
            </p:extLst>
          </p:nvPr>
        </p:nvGraphicFramePr>
        <p:xfrm>
          <a:off x="753540" y="2800171"/>
          <a:ext cx="7488832" cy="252027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день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день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день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Всего: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 части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частей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части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 литров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96" y="5139247"/>
            <a:ext cx="1710248" cy="133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980728"/>
            <a:ext cx="7560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На выполнение домашнего задания Вова потратил 2 ч 15 мин. Причём русский язык он выполнял 40 мин., математику 40 мин., задание по истории 25 мин, остальное время – английский язык. Сколько минут ушло на выполнение домашнего задания по английскому языку?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час = 60 минут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24129"/>
            <a:ext cx="2718400" cy="27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6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200</TotalTime>
  <Words>564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Итоговое повторение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повторение </dc:title>
  <dc:creator>Лазарева Ирина</dc:creator>
  <cp:lastModifiedBy>Лазарева Ирина</cp:lastModifiedBy>
  <cp:revision>24</cp:revision>
  <dcterms:created xsi:type="dcterms:W3CDTF">2012-05-08T10:17:47Z</dcterms:created>
  <dcterms:modified xsi:type="dcterms:W3CDTF">2014-06-09T13:16:58Z</dcterms:modified>
</cp:coreProperties>
</file>