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254" y="1988840"/>
            <a:ext cx="3313355" cy="17021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Итоговое повторение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861048"/>
            <a:ext cx="3309803" cy="22322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Математика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5 класс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Вариант 3.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азарева Ирина\Desktop\Sample Pictures\Г-9\учёная пт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3040"/>
            <a:ext cx="3881533" cy="293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62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55576" y="1700808"/>
            <a:ext cx="7704856" cy="1068399"/>
          </a:xfrm>
          <a:prstGeom prst="round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3212976"/>
            <a:ext cx="7776864" cy="864096"/>
          </a:xfrm>
          <a:prstGeom prst="roundRect">
            <a:avLst/>
          </a:prstGeom>
          <a:solidFill>
            <a:srgbClr val="00B05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836712"/>
            <a:ext cx="7776864" cy="86409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    Площадь земли, засеянной пшеницей, в 5 раз больше площади, засеянной рожью, а площадь, засеянная овсом, в </a:t>
            </a:r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3 раза </a:t>
            </a:r>
            <a:r>
              <a:rPr lang="ru-RU" sz="32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меньше площади, засеянной пшеницей. Сколько гектаров земли засеяно каждой культурой, если овсом засеяно на 80 га больше, чем рожью?</a:t>
            </a:r>
            <a:endParaRPr lang="ru-RU" sz="3200" dirty="0"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8376" y="-85366"/>
            <a:ext cx="1938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37148"/>
              </p:ext>
            </p:extLst>
          </p:nvPr>
        </p:nvGraphicFramePr>
        <p:xfrm>
          <a:off x="827584" y="4232126"/>
          <a:ext cx="7488831" cy="1850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6277"/>
                <a:gridCol w="2496277"/>
                <a:gridCol w="2496277"/>
              </a:tblGrid>
              <a:tr h="114109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пшеница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рожь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овёс</a:t>
                      </a:r>
                      <a:endParaRPr lang="ru-RU" sz="3600" dirty="0"/>
                    </a:p>
                  </a:txBody>
                  <a:tcPr/>
                </a:tc>
              </a:tr>
              <a:tr h="70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6544" y="537321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542116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97551" y="541520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Х+80</a:t>
            </a:r>
            <a:endParaRPr lang="ru-RU" dirty="0"/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1835697" y="5994436"/>
            <a:ext cx="524593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5085184"/>
            <a:ext cx="3384376" cy="12692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99792" y="522920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5х = 3(х +80)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3" grpId="0"/>
      <p:bldP spid="9" grpId="0"/>
      <p:bldP spid="10" grpId="0"/>
      <p:bldP spid="5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зарева Ирина\Desktop\Sample Pictures\ко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06022"/>
            <a:ext cx="3312368" cy="49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8196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Вычислите: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145" y="685075"/>
                <a:ext cx="8539343" cy="4235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(1 142 600 – 890 778) :74 + 309</a:t>
                </a:r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𝟕𝟎𝟖</m:t>
                    </m:r>
                  </m:oMath>
                </a14:m>
                <a:endParaRPr lang="ru-RU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ru-RU" sz="3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sz="5400" b="1" dirty="0" smtClean="0">
                    <a:solidFill>
                      <a:schemeClr val="tx1"/>
                    </a:solidFill>
                  </a:rPr>
                  <a:t> 8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𝟏𝟓</m:t>
                            </m:r>
                          </m:num>
                          <m:den>
                            <m: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𝟏𝟕</m:t>
                            </m:r>
                          </m:den>
                        </m:f>
                        <m: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box>
                          <m:boxPr>
                            <m:ctrlP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5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5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5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𝟏𝟕</m:t>
                                </m:r>
                              </m:den>
                            </m:f>
                            <m: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+</m:t>
                            </m:r>
                            <m:r>
                              <a:rPr lang="ru-RU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box>
                              <m:boxPr>
                                <m:ctrlPr>
                                  <a:rPr lang="ru-RU" sz="5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ru-RU" sz="5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5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5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𝟏𝟕</m:t>
                                    </m:r>
                                  </m:den>
                                </m:f>
                                <m:r>
                                  <a:rPr lang="ru-RU" sz="5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ru-RU" sz="5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5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ru-RU" sz="5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𝟏𝟕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ru-RU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ru-RU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3) Запишите формулу</a:t>
                </a:r>
              </a:p>
              <a:p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периметра </a:t>
                </a:r>
              </a:p>
              <a:p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прямоугольника  </a:t>
                </a:r>
                <a:endParaRPr lang="ru-RU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5" y="685075"/>
                <a:ext cx="8539343" cy="4235711"/>
              </a:xfrm>
              <a:prstGeom prst="rect">
                <a:avLst/>
              </a:prstGeom>
              <a:blipFill rotWithShape="1">
                <a:blip r:embed="rId3"/>
                <a:stretch>
                  <a:fillRect l="-3640" t="-2158" b="-4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69" y="4787916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301208"/>
            <a:ext cx="3168352" cy="9154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29078" y="550575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8918" y="563189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52" y="546654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092" y="517416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05273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Расположите дроби в порядке убывания: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0,00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96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;      0,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;       0,7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123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    0,0789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Известно, что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 = BC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Найдите координату точки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если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(8,9)  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              C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8,9            9,5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?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87624" y="3789040"/>
            <a:ext cx="6552728" cy="72008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Лазарева Ирина\Desktop\Sample Pictures\совё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014537"/>
            <a:ext cx="1393290" cy="2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1772816"/>
            <a:ext cx="6480720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9857"/>
            <a:ext cx="3318835" cy="35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834776"/>
                <a:ext cx="777686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ru-RU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Составьте буквенное выражение: </a:t>
                </a: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pPr algn="ctr"/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частное от деления</a:t>
                </a: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суммы чисел 4,2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и  2,4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на 5,5</a:t>
                </a: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 найдите его значение при </a:t>
                </a:r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 =</a:t>
                </a:r>
                <a:r>
                  <a:rPr lang="ru-RU" sz="2800" b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4,1</a:t>
                </a:r>
                <a:r>
                  <a:rPr lang="ru-RU" sz="2800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600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2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Найдите разность выражений</a:t>
                </a:r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lvl="2"/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3,8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0,15    и     1,04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2,6.                     </a:t>
                </a:r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4776"/>
                <a:ext cx="7776864" cy="4770537"/>
              </a:xfrm>
              <a:prstGeom prst="rect">
                <a:avLst/>
              </a:prstGeom>
              <a:blipFill rotWithShape="1">
                <a:blip r:embed="rId4"/>
                <a:stretch>
                  <a:fillRect l="-1412" t="-1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07" y="1844824"/>
            <a:ext cx="3963912" cy="42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980728"/>
                <a:ext cx="756084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Выберите уравнение, для которого </a:t>
                </a:r>
                <a:r>
                  <a:rPr lang="ru-RU" sz="28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число 3</a:t>
                </a:r>
                <a:r>
                  <a:rPr lang="en-US" sz="28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является </a:t>
                </a:r>
                <a:r>
                  <a:rPr lang="en-US" sz="28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корнем: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123 -15 х = 80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12 : х + 18 = 32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8 + 5х - х = 20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9 х – 3х = 43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endParaRPr lang="ru-RU" sz="2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2. Найдите корень уравнения:</a:t>
                </a:r>
              </a:p>
              <a:p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       </a:t>
                </a: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(15 </a:t>
                </a: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</m:oMath>
                </a14:m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18 </a:t>
                </a: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216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80728"/>
                <a:ext cx="7560840" cy="4401205"/>
              </a:xfrm>
              <a:prstGeom prst="rect">
                <a:avLst/>
              </a:prstGeom>
              <a:blipFill rotWithShape="1">
                <a:blip r:embed="rId4"/>
                <a:stretch>
                  <a:fillRect l="-1694" t="-1385" b="-2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9565"/>
            <a:ext cx="179329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уб 5"/>
          <p:cNvSpPr/>
          <p:nvPr/>
        </p:nvSpPr>
        <p:spPr>
          <a:xfrm>
            <a:off x="5045367" y="5013176"/>
            <a:ext cx="1614866" cy="1296144"/>
          </a:xfrm>
          <a:prstGeom prst="cube">
            <a:avLst>
              <a:gd name="adj" fmla="val 414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836712"/>
                <a:ext cx="7488832" cy="499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1. Напишите формулу для вычисления площади квадрата со стороной 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a.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 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2. Постройте 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∠</m:t>
                    </m:r>
                    <m:r>
                      <a:rPr lang="ru-RU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𝓒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𝑭𝑺</m:t>
                    </m:r>
                  </m:oMath>
                </a14:m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𝟏𝟎𝟎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 проведите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биссектрису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𝓕𝓔</m:t>
                    </m:r>
                  </m:oMath>
                </a14:m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5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3. Найдите объём куба, если</a:t>
                </a: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площадь его грани 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</a:t>
                </a:r>
                <a:endPara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2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ааа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 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S = a</a:t>
                </a:r>
                <a:r>
                  <a:rPr lang="ru-RU" sz="24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= 25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488832" cy="4992585"/>
              </a:xfrm>
              <a:prstGeom prst="rect">
                <a:avLst/>
              </a:prstGeom>
              <a:blipFill rotWithShape="1">
                <a:blip r:embed="rId3"/>
                <a:stretch>
                  <a:fillRect l="-1303" t="-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969728" y="1329154"/>
            <a:ext cx="900648" cy="864096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Параллелограмм 1"/>
          <p:cNvSpPr/>
          <p:nvPr/>
        </p:nvSpPr>
        <p:spPr>
          <a:xfrm>
            <a:off x="4969728" y="5013176"/>
            <a:ext cx="1690505" cy="504056"/>
          </a:xfrm>
          <a:prstGeom prst="parallelogram">
            <a:avLst>
              <a:gd name="adj" fmla="val 99396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485" y="709228"/>
            <a:ext cx="850483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1.В классе 20 учеников, 75% из них изучают английский язык. Сколько учеников изучают английский язык?</a:t>
            </a:r>
          </a:p>
          <a:p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Найдите периметр бассейна квадратной формы.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 85 см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см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28131"/>
              </p:ext>
            </p:extLst>
          </p:nvPr>
        </p:nvGraphicFramePr>
        <p:xfrm>
          <a:off x="1115616" y="2204864"/>
          <a:ext cx="6646167" cy="127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5389"/>
                <a:gridCol w="2215389"/>
                <a:gridCol w="2215389"/>
              </a:tblGrid>
              <a:tr h="6372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100 %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1 %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75 %</a:t>
                      </a:r>
                      <a:endParaRPr lang="ru-RU" sz="2400" b="1" dirty="0"/>
                    </a:p>
                  </a:txBody>
                  <a:tcPr/>
                </a:tc>
              </a:tr>
              <a:tr h="6372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 учеников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 учеников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12466"/>
            <a:ext cx="2012826" cy="154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5142394"/>
            <a:ext cx="1301677" cy="106464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520" y="599569"/>
            <a:ext cx="8174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Для приготовления бутылочного стекла берут 25 частей песка, 9 частей соды и 5 частей извести. Сколько килограммов соды требуется, чтобы изготовить 390 кг стекла?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64956"/>
              </p:ext>
            </p:extLst>
          </p:nvPr>
        </p:nvGraphicFramePr>
        <p:xfrm>
          <a:off x="395534" y="3390816"/>
          <a:ext cx="8568956" cy="27469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42239"/>
                <a:gridCol w="2142239"/>
                <a:gridCol w="2142239"/>
                <a:gridCol w="2142239"/>
              </a:tblGrid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песок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сода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известь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Всего (стекло)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 частей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 частей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 частей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? кг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390 кг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9649" y="764704"/>
                <a:ext cx="7776864" cy="234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</a:t>
                </a:r>
                <a:r>
                  <a:rPr lang="ru-RU" sz="3200" dirty="0" smtClean="0"/>
                  <a:t>И</a:t>
                </a:r>
                <a14:m>
                  <m:oMath xmlns:m="http://schemas.openxmlformats.org/officeDocument/2006/math">
                    <m:r>
                      <a:rPr lang="ru-RU" sz="4000" b="0" i="0" smtClean="0">
                        <a:latin typeface="Cambria Math"/>
                      </a:rPr>
                      <m:t>з сливок получили 14 кг масла</m:t>
                    </m:r>
                  </m:oMath>
                </a14:m>
                <a:r>
                  <a:rPr lang="ru-RU" sz="4000" dirty="0" smtClean="0"/>
                  <a:t>, </a:t>
                </a:r>
              </a:p>
              <a:p>
                <a:r>
                  <a:rPr lang="ru-RU" sz="4000" dirty="0" smtClean="0"/>
                  <a:t>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3200" dirty="0" smtClean="0"/>
                  <a:t> массы сливок. Сколько килограммов взято сливок?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9" y="764704"/>
                <a:ext cx="7776864" cy="2348207"/>
              </a:xfrm>
              <a:prstGeom prst="rect">
                <a:avLst/>
              </a:prstGeom>
              <a:blipFill rotWithShape="1">
                <a:blip r:embed="rId2"/>
                <a:stretch>
                  <a:fillRect l="-2824" r="-3922" b="-7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27413"/>
              </p:ext>
            </p:extLst>
          </p:nvPr>
        </p:nvGraphicFramePr>
        <p:xfrm>
          <a:off x="746431" y="3933056"/>
          <a:ext cx="755752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  <a:gridCol w="377876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1840977" y="4082354"/>
            <a:ext cx="467567" cy="2690223"/>
          </a:xfrm>
          <a:prstGeom prst="rightBrace">
            <a:avLst>
              <a:gd name="adj1" fmla="val 62397"/>
              <a:gd name="adj2" fmla="val 46901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4420793" y="-26143"/>
            <a:ext cx="302413" cy="7344816"/>
          </a:xfrm>
          <a:prstGeom prst="rightBrace">
            <a:avLst>
              <a:gd name="adj1" fmla="val 62397"/>
              <a:gd name="adj2" fmla="val 46901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29649" y="5661249"/>
                <a:ext cx="6036141" cy="97853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Масло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cap="all" spc="0" smtClean="0">
                            <a:ln w="0"/>
                            <a:gradFill flip="none">
                              <a:gsLst>
                                <a:gs pos="0">
                                  <a:schemeClr val="accent1">
                                    <a:tint val="75000"/>
                                    <a:shade val="75000"/>
                                    <a:satMod val="170000"/>
                                  </a:schemeClr>
                                </a:gs>
                                <a:gs pos="49000">
                                  <a:schemeClr val="accent1">
                                    <a:tint val="88000"/>
                                    <a:shade val="65000"/>
                                    <a:satMod val="172000"/>
                                  </a:schemeClr>
                                </a:gs>
                                <a:gs pos="50000">
                                  <a:schemeClr val="accent1">
                                    <a:shade val="65000"/>
                                    <a:satMod val="130000"/>
                                  </a:schemeClr>
                                </a:gs>
                                <a:gs pos="92000">
                                  <a:schemeClr val="accent1">
                                    <a:shade val="50000"/>
                                    <a:satMod val="120000"/>
                                  </a:schemeClr>
                                </a:gs>
                                <a:gs pos="100000">
                                  <a:schemeClr val="accent1">
                                    <a:shade val="48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cap="all" spc="0" smtClean="0">
                            <a:ln w="0"/>
                            <a:gradFill flip="none">
                              <a:gsLst>
                                <a:gs pos="0">
                                  <a:schemeClr val="accent1">
                                    <a:tint val="75000"/>
                                    <a:shade val="75000"/>
                                    <a:satMod val="170000"/>
                                  </a:schemeClr>
                                </a:gs>
                                <a:gs pos="49000">
                                  <a:schemeClr val="accent1">
                                    <a:tint val="88000"/>
                                    <a:shade val="65000"/>
                                    <a:satMod val="172000"/>
                                  </a:schemeClr>
                                </a:gs>
                                <a:gs pos="50000">
                                  <a:schemeClr val="accent1">
                                    <a:shade val="65000"/>
                                    <a:satMod val="130000"/>
                                  </a:schemeClr>
                                </a:gs>
                                <a:gs pos="92000">
                                  <a:schemeClr val="accent1">
                                    <a:shade val="50000"/>
                                    <a:satMod val="120000"/>
                                  </a:schemeClr>
                                </a:gs>
                                <a:gs pos="100000">
                                  <a:schemeClr val="accent1">
                                    <a:shade val="48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4000" b="1" i="1" cap="all" spc="0" smtClean="0">
                            <a:ln w="0"/>
                            <a:gradFill flip="none">
                              <a:gsLst>
                                <a:gs pos="0">
                                  <a:schemeClr val="accent1">
                                    <a:tint val="75000"/>
                                    <a:shade val="75000"/>
                                    <a:satMod val="170000"/>
                                  </a:schemeClr>
                                </a:gs>
                                <a:gs pos="49000">
                                  <a:schemeClr val="accent1">
                                    <a:tint val="88000"/>
                                    <a:shade val="65000"/>
                                    <a:satMod val="172000"/>
                                  </a:schemeClr>
                                </a:gs>
                                <a:gs pos="50000">
                                  <a:schemeClr val="accent1">
                                    <a:shade val="65000"/>
                                    <a:satMod val="130000"/>
                                  </a:schemeClr>
                                </a:gs>
                                <a:gs pos="92000">
                                  <a:schemeClr val="accent1">
                                    <a:shade val="50000"/>
                                    <a:satMod val="120000"/>
                                  </a:schemeClr>
                                </a:gs>
                                <a:gs pos="100000">
                                  <a:schemeClr val="accent1">
                                    <a:shade val="48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ru-RU" sz="4000" b="1" i="1" cap="all" spc="0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</a:rPr>
                      <m:t>  от сливок</m:t>
                    </m:r>
                  </m:oMath>
                </a14:m>
                <a:endParaRPr lang="ru-RU" sz="40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9" y="5661249"/>
                <a:ext cx="6036141" cy="978538"/>
              </a:xfrm>
              <a:prstGeom prst="rect">
                <a:avLst/>
              </a:prstGeom>
              <a:blipFill rotWithShape="1">
                <a:blip r:embed="rId3"/>
                <a:stretch>
                  <a:fillRect l="-3535" b="-36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784784" y="2748423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 сливок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6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1101</TotalTime>
  <Words>477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Итоговое повторение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</dc:title>
  <dc:creator>Лазарева Ирина</dc:creator>
  <cp:lastModifiedBy>Лазарева Ирина</cp:lastModifiedBy>
  <cp:revision>42</cp:revision>
  <dcterms:created xsi:type="dcterms:W3CDTF">2012-05-08T10:17:47Z</dcterms:created>
  <dcterms:modified xsi:type="dcterms:W3CDTF">2014-06-09T13:17:23Z</dcterms:modified>
</cp:coreProperties>
</file>