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3" r:id="rId9"/>
    <p:sldId id="266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rublepost.ru/images/2011/12/22/15857/Prodam-Kater_3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36254" y="1988840"/>
            <a:ext cx="3313355" cy="1702160"/>
          </a:xfrm>
        </p:spPr>
        <p:txBody>
          <a:bodyPr/>
          <a:lstStyle/>
          <a:p>
            <a:r>
              <a:rPr lang="ru-RU" dirty="0" smtClean="0"/>
              <a:t>Итоговое повторение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861048"/>
            <a:ext cx="3309803" cy="22322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Математика </a:t>
            </a: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5 класс</a:t>
            </a:r>
          </a:p>
          <a:p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Вариант 2.</a:t>
            </a:r>
            <a:endParaRPr lang="ru-RU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Лазарева Ирина\Desktop\Sample Pictures\Г-9\учёная птиц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881533" cy="2934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28000" endPos="28000" dist="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22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692696"/>
            <a:ext cx="77768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Скорость течения реки  2,25 км/ч.</a:t>
            </a:r>
          </a:p>
          <a:p>
            <a:r>
              <a:rPr lang="ru-RU" sz="28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Собственная скорость катера 15,75 км/ч. </a:t>
            </a:r>
          </a:p>
          <a:p>
            <a:r>
              <a:rPr lang="ru-RU" sz="2800" dirty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Сколько километров прошёл катер, если </a:t>
            </a:r>
          </a:p>
          <a:p>
            <a:r>
              <a:rPr lang="ru-RU" sz="2800" dirty="0">
                <a:latin typeface="Calibri" pitchFamily="34" charset="0"/>
                <a:ea typeface="Batang" pitchFamily="18" charset="-127"/>
                <a:cs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по течению он шёл 3 часа 30 минут,</a:t>
            </a:r>
          </a:p>
          <a:p>
            <a:r>
              <a:rPr lang="ru-RU" sz="2800" dirty="0" smtClean="0">
                <a:latin typeface="Calibri" pitchFamily="34" charset="0"/>
                <a:ea typeface="Batang" pitchFamily="18" charset="-127"/>
                <a:cs typeface="Calibri" pitchFamily="34" charset="0"/>
              </a:rPr>
              <a:t> а против течения 2 часа? </a:t>
            </a:r>
            <a:endParaRPr lang="ru-RU" sz="2800" dirty="0">
              <a:latin typeface="Calibri" pitchFamily="34" charset="0"/>
              <a:ea typeface="Batang" pitchFamily="18" charset="-127"/>
              <a:cs typeface="Calibri" pitchFamily="34" charset="0"/>
            </a:endParaRPr>
          </a:p>
        </p:txBody>
      </p:sp>
      <p:pic>
        <p:nvPicPr>
          <p:cNvPr id="5122" name="Picture 2" descr="Картинка 78 из 15243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18" y="4509119"/>
            <a:ext cx="2980019" cy="223082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2939465"/>
                <a:ext cx="5965224" cy="4579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   </a:t>
                </a:r>
                <a:r>
                  <a:rPr lang="ru-RU" sz="2400" b="1" dirty="0" smtClean="0">
                    <a:solidFill>
                      <a:srgbClr val="FF0000"/>
                    </a:solidFill>
                  </a:rPr>
                  <a:t>ПОДСКАЗКИ: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ru-RU" sz="4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по теч.</m:t>
                          </m:r>
                        </m:sub>
                      </m:sSub>
                      <m:r>
                        <a:rPr lang="ru-RU" sz="4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ru-RU" sz="4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собст.</m:t>
                          </m:r>
                        </m:sub>
                      </m:sSub>
                      <m:r>
                        <a:rPr lang="ru-RU" sz="4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ru-RU" sz="4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теч.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ru-RU" sz="40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п</m:t>
                          </m:r>
                          <m:r>
                            <a:rPr lang="ru-RU" sz="4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р.</m:t>
                          </m:r>
                          <m:r>
                            <a:rPr lang="ru-RU" sz="40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 теч</m:t>
                          </m:r>
                          <m:r>
                            <a:rPr lang="ru-RU" sz="4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ru-RU" sz="40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ru-RU" sz="40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ru-RU" sz="40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собст</m:t>
                          </m:r>
                          <m:r>
                            <a:rPr lang="ru-RU" sz="4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ru-RU" sz="4000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ru-RU" sz="40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ru-RU" sz="40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ru-RU" sz="4000" b="1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теч</m:t>
                          </m:r>
                          <m:r>
                            <a:rPr lang="ru-RU" sz="4000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</m:oMath>
                  </m:oMathPara>
                </a14:m>
                <a:endParaRPr lang="ru-RU" sz="3200" b="1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ru-RU" sz="32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 </a:t>
                </a:r>
                <a:endParaRPr lang="en-US" sz="3200" b="1" dirty="0" smtClean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r>
                  <a:rPr lang="en-US" sz="3200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en-US" sz="32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  <a:r>
                  <a:rPr lang="ru-RU" sz="32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3ч 30мин = 3,5 ч</a:t>
                </a:r>
              </a:p>
              <a:p>
                <a:r>
                  <a:rPr lang="ru-RU" sz="3200" b="1" dirty="0">
                    <a:solidFill>
                      <a:schemeClr val="bg2">
                        <a:lumMod val="25000"/>
                      </a:schemeClr>
                    </a:solidFill>
                  </a:rPr>
                  <a:t> </a:t>
                </a:r>
                <a:r>
                  <a:rPr lang="ru-RU" sz="3200" b="1" dirty="0" smtClean="0">
                    <a:solidFill>
                      <a:schemeClr val="bg2">
                        <a:lumMod val="25000"/>
                      </a:schemeClr>
                    </a:solidFill>
                  </a:rPr>
                  <a:t> 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S = </a:t>
                </a:r>
                <a:r>
                  <a:rPr lang="en-US" sz="6600" b="1" i="1" dirty="0" err="1" smtClean="0">
                    <a:solidFill>
                      <a:srgbClr val="FF0000"/>
                    </a:solidFill>
                    <a:latin typeface="Angsana New" pitchFamily="18" charset="-34"/>
                    <a:cs typeface="Angsana New" pitchFamily="18" charset="-34"/>
                  </a:rPr>
                  <a:t>vt</a:t>
                </a:r>
                <a:r>
                  <a:rPr lang="en-US" sz="6600" b="1" i="1" dirty="0" smtClean="0">
                    <a:solidFill>
                      <a:srgbClr val="FF0000"/>
                    </a:solidFill>
                    <a:latin typeface="Angsana New" pitchFamily="18" charset="-34"/>
                    <a:cs typeface="Angsana New" pitchFamily="18" charset="-34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     </a:t>
                </a:r>
                <a:endParaRPr lang="ru-RU" sz="3200" b="1" dirty="0">
                  <a:solidFill>
                    <a:srgbClr val="FF0000"/>
                  </a:solidFill>
                </a:endParaRPr>
              </a:p>
              <a:p>
                <a:endParaRPr lang="ru-RU" dirty="0"/>
              </a:p>
              <a:p>
                <a:endParaRPr lang="ru-RU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939465"/>
                <a:ext cx="5965224" cy="4579523"/>
              </a:xfrm>
              <a:prstGeom prst="rect">
                <a:avLst/>
              </a:prstGeom>
              <a:blipFill rotWithShape="1">
                <a:blip r:embed="rId4"/>
                <a:stretch>
                  <a:fillRect t="-1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5428376" y="-85366"/>
            <a:ext cx="1938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781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зарева Ирина\Desktop\Sample Pictures\ком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7256"/>
            <a:ext cx="2852856" cy="422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8196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Вычислите:</a:t>
            </a:r>
            <a:endParaRPr lang="ru-RU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4096" y="666735"/>
                <a:ext cx="7920880" cy="4308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ru-RU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3754 – ( 2157 + 4844 : 173)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ru-RU" sz="3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ru-RU" sz="5400" b="1" dirty="0" smtClean="0">
                    <a:solidFill>
                      <a:srgbClr val="00B05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5400" b="1" i="1" smtClean="0">
                        <a:solidFill>
                          <a:srgbClr val="00B050"/>
                        </a:solidFill>
                        <a:latin typeface="Cambria Math"/>
                      </a:rPr>
                      <m:t>𝟏</m:t>
                    </m:r>
                    <m:box>
                      <m:boxPr>
                        <m:ctrlPr>
                          <a:rPr lang="ru-RU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ru-RU" sz="5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sz="5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ru-RU" sz="5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𝟕</m:t>
                            </m:r>
                          </m:den>
                        </m:f>
                        <m:r>
                          <a:rPr lang="ru-RU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 + </m:t>
                        </m:r>
                        <m:r>
                          <a:rPr lang="ru-RU" sz="54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</m:t>
                        </m:r>
                        <m:box>
                          <m:boxPr>
                            <m:ctrlPr>
                              <a:rPr lang="ru-RU" sz="5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ru-RU" sz="54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54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ru-RU" sz="54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𝟕</m:t>
                                </m:r>
                              </m:den>
                            </m:f>
                            <m:r>
                              <a:rPr lang="ru-RU" sz="5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− </m:t>
                            </m:r>
                            <m:r>
                              <a:rPr lang="ru-RU" sz="54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𝟒</m:t>
                            </m:r>
                            <m:box>
                              <m:boxPr>
                                <m:ctrlPr>
                                  <a:rPr lang="ru-RU" sz="54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ru-RU" sz="5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5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5400" b="1" i="1" smtClean="0">
                                        <a:solidFill>
                                          <a:srgbClr val="00B050"/>
                                        </a:solidFill>
                                        <a:latin typeface="Cambria Math"/>
                                      </a:rPr>
                                      <m:t>𝟕</m:t>
                                    </m:r>
                                  </m:den>
                                </m:f>
                                <m:r>
                                  <a:rPr lang="ru-RU" sz="54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 +</m:t>
                                </m:r>
                                <m:r>
                                  <a:rPr lang="ru-RU" sz="5400" b="1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</m:box>
                          </m:e>
                        </m:box>
                      </m:e>
                    </m:box>
                  </m:oMath>
                </a14:m>
                <a:endParaRPr lang="ru-RU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ru-RU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ru-RU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Найдите 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 : d</a:t>
                </a:r>
                <a:r>
                  <a:rPr lang="ru-RU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 если</a:t>
                </a:r>
              </a:p>
              <a:p>
                <a:r>
                  <a:rPr lang="ru-RU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 = 2</a:t>
                </a:r>
                <a:r>
                  <a:rPr lang="ru-RU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04</a:t>
                </a:r>
                <a:r>
                  <a:rPr lang="ru-RU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: 0,3;</a:t>
                </a:r>
              </a:p>
              <a:p>
                <a:r>
                  <a:rPr lang="ru-RU" sz="3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ru-RU" sz="36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0,17</a:t>
                </a:r>
                <a14:m>
                  <m:oMath xmlns:m="http://schemas.openxmlformats.org/officeDocument/2006/math">
                    <m:r>
                      <a:rPr lang="ru-RU" sz="36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  <m:r>
                      <a:rPr lang="ru-RU" sz="36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200</m:t>
                    </m:r>
                  </m:oMath>
                </a14:m>
                <a:endPara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96" y="666735"/>
                <a:ext cx="7920880" cy="4308231"/>
              </a:xfrm>
              <a:prstGeom prst="rect">
                <a:avLst/>
              </a:prstGeom>
              <a:blipFill rotWithShape="1">
                <a:blip r:embed="rId3"/>
                <a:stretch>
                  <a:fillRect l="-3926" t="-2122" b="-26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59" y="443711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14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052736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Расположите дроби в порядке убывания: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0,007   ;      0,7   ;       0,0007</a:t>
            </a:r>
          </a:p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 startAt="2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Известно, что точка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середина отрезка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EK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Найдите координату точки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если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4,7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  и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8,5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 startAt="2"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К      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              E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4,7            ?              8,5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                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arenR" startAt="2"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1187624" y="3789040"/>
            <a:ext cx="6552728" cy="72008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03848" y="371703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940152" y="371703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572000" y="3717032"/>
            <a:ext cx="0" cy="216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Лазарева Ирина\Desktop\Sample Pictures\совён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014537"/>
            <a:ext cx="1393290" cy="238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азарева Ирина\Desktop\Sample Pictures\карандаш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597" y="2060848"/>
            <a:ext cx="3318835" cy="359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3568" y="836712"/>
                <a:ext cx="7776864" cy="521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arenR"/>
                </a:pP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Упростите выражение</a:t>
                </a:r>
              </a:p>
              <a:p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5a + 12,7 – ( 3,1a + 1,9a ) - 6</a:t>
                </a:r>
                <a:endParaRPr lang="ru-RU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и найдите его значение при 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m =</a:t>
                </a: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1</m:t>
                        </m:r>
                      </m:num>
                      <m:den>
                        <m:r>
                          <a:rPr lang="ru-RU" sz="4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ru-RU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endPara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Выбери верное равенство:</a:t>
                </a:r>
              </a:p>
              <a:p>
                <a:pPr marL="1371600" lvl="2" indent="-457200">
                  <a:buFont typeface="+mj-lt"/>
                  <a:buAutoNum type="alphaLcParenR"/>
                </a:pP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532 = 1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  <m:r>
                      <a:rPr lang="ru-RU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51+22</m:t>
                    </m:r>
                  </m:oMath>
                </a14:m>
                <a:endParaRPr lang="ru-RU" sz="2800" b="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 marL="1371600" lvl="2" indent="-457200">
                  <a:buFont typeface="+mj-lt"/>
                  <a:buAutoNum type="alphaLcParenR"/>
                </a:pP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532 = 1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0</m:t>
                    </m:r>
                    <m:r>
                      <a:rPr lang="ru-RU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×51+22</m:t>
                    </m:r>
                  </m:oMath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 marL="1371600" lvl="2" indent="-457200">
                  <a:buFont typeface="+mj-lt"/>
                  <a:buAutoNum type="alphaLcParenR"/>
                </a:pPr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532 = 1</a:t>
                </a:r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×51+</m:t>
                    </m:r>
                    <m:r>
                      <a:rPr lang="ru-RU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1</m:t>
                    </m:r>
                    <m:r>
                      <a:rPr lang="ru-RU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2</m:t>
                    </m:r>
                  </m:oMath>
                </a14:m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 marL="1371600" lvl="2" indent="-457200">
                  <a:buFont typeface="+mj-lt"/>
                  <a:buAutoNum type="alphaLcParenR"/>
                </a:pPr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532 = 1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×51+22</m:t>
                    </m:r>
                  </m:oMath>
                </a14:m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0</a:t>
                </a:r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pPr lvl="2"/>
                <a:r>
                  <a:rPr lang="ru-RU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                   </a:t>
                </a:r>
                <a:endParaRPr lang="ru-RU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457200" indent="-457200">
                  <a:buFont typeface="+mj-lt"/>
                  <a:buAutoNum type="alphaLcParenR"/>
                </a:pPr>
                <a:endParaRPr lang="ru-RU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836712"/>
                <a:ext cx="7776864" cy="5211940"/>
              </a:xfrm>
              <a:prstGeom prst="rect">
                <a:avLst/>
              </a:prstGeom>
              <a:blipFill rotWithShape="1">
                <a:blip r:embed="rId3"/>
                <a:stretch>
                  <a:fillRect l="-1567" t="-11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09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азарева Ирина\Desktop\Sample Pictures\карандаш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181331"/>
            <a:ext cx="2991804" cy="324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584" y="980728"/>
                <a:ext cx="756084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Выберите уравнение, для которого число 0</a:t>
                </a:r>
                <a:r>
                  <a:rPr lang="en-US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b="1" u="sng" dirty="0" smtClean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не является</a:t>
                </a:r>
                <a:r>
                  <a:rPr lang="ru-RU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smtClean="0">
                    <a:solidFill>
                      <a:schemeClr val="accent5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корнем:</a:t>
                </a:r>
              </a:p>
              <a:p>
                <a:pPr marL="2800350" lvl="5" indent="-514350">
                  <a:buFont typeface="+mj-lt"/>
                  <a:buAutoNum type="alphaLcParenR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3 х + 7 = 13 - 6</a:t>
                </a:r>
              </a:p>
              <a:p>
                <a:pPr marL="2800350" lvl="5" indent="-514350">
                  <a:buFont typeface="+mj-lt"/>
                  <a:buAutoNum type="alphaLcParenR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5(х + 11) = 55</a:t>
                </a:r>
              </a:p>
              <a:p>
                <a:pPr marL="2800350" lvl="5" indent="-514350">
                  <a:buFont typeface="+mj-lt"/>
                  <a:buAutoNum type="alphaLcParenR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2 - х = 10 - 8</a:t>
                </a:r>
              </a:p>
              <a:p>
                <a:pPr marL="2800350" lvl="5" indent="-514350">
                  <a:buFont typeface="+mj-lt"/>
                  <a:buAutoNum type="alphaLcParenR"/>
                </a:pP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4 х + 5 = 20</a:t>
                </a:r>
              </a:p>
              <a:p>
                <a:pPr marL="2800350" lvl="5" indent="-514350">
                  <a:buFont typeface="+mj-lt"/>
                  <a:buAutoNum type="alphaLcParenR"/>
                </a:pPr>
                <a:endParaRPr lang="ru-RU" sz="28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2. Найдите корень уравнения:</a:t>
                </a:r>
              </a:p>
              <a:p>
                <a:r>
                  <a:rPr lang="ru-RU" sz="28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dirty="0" smtClean="0">
                    <a:latin typeface="Arial" pitchFamily="34" charset="0"/>
                    <a:cs typeface="Arial" pitchFamily="34" charset="0"/>
                  </a:rPr>
                  <a:t>        </a:t>
                </a:r>
              </a:p>
              <a:p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( 0,32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– 0,15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) </a:t>
                </a:r>
                <a14:m>
                  <m:oMath xmlns:m="http://schemas.openxmlformats.org/officeDocument/2006/math">
                    <m:r>
                      <a:rPr lang="ru-RU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ru-RU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10,2 = 8,67</a:t>
                </a:r>
                <a:endParaRPr lang="ru-RU" sz="28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980728"/>
                <a:ext cx="7560840" cy="4401205"/>
              </a:xfrm>
              <a:prstGeom prst="rect">
                <a:avLst/>
              </a:prstGeom>
              <a:blipFill rotWithShape="1">
                <a:blip r:embed="rId3"/>
                <a:stretch>
                  <a:fillRect l="-1694" t="-1385" b="-2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65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Лазарева Ирина\Desktop\Sample Pictures\карандаш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39565"/>
            <a:ext cx="179329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Куб 5"/>
          <p:cNvSpPr/>
          <p:nvPr/>
        </p:nvSpPr>
        <p:spPr>
          <a:xfrm>
            <a:off x="5045366" y="5013176"/>
            <a:ext cx="2327123" cy="1112520"/>
          </a:xfrm>
          <a:prstGeom prst="cube">
            <a:avLst>
              <a:gd name="adj" fmla="val 4146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5576" y="836712"/>
                <a:ext cx="7488832" cy="564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1. Напишите формулу для вычисления периметра квадрата со стороной </a:t>
                </a:r>
                <a:r>
                  <a:rPr lang="en-US" sz="2400" i="1" dirty="0" smtClean="0">
                    <a:latin typeface="Arial" pitchFamily="34" charset="0"/>
                    <a:cs typeface="Arial" pitchFamily="34" charset="0"/>
                  </a:rPr>
                  <a:t>a.</a:t>
                </a:r>
                <a:endParaRPr lang="ru-RU" sz="2400" dirty="0" smtClean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                                                        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</a:t>
                </a:r>
                <a:endParaRPr lang="ru-RU" sz="2400" dirty="0" smtClean="0">
                  <a:latin typeface="Arial" pitchFamily="34" charset="0"/>
                  <a:cs typeface="Arial" pitchFamily="34" charset="0"/>
                </a:endParaRPr>
              </a:p>
              <a:p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2. Постройте  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∠</m:t>
                    </m:r>
                    <m:r>
                      <a:rPr lang="ru-RU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𝓒</m:t>
                    </m:r>
                    <m:r>
                      <a:rPr lang="en-US" sz="2800" b="1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𝑭𝑺</m:t>
                    </m:r>
                  </m:oMath>
                </a14:m>
                <a:r>
                  <a:rPr lang="ru-RU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  <m:r>
                          <a:rPr lang="ru-RU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e>
                      <m:sup>
                        <m:r>
                          <a:rPr lang="ru-RU" sz="28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2800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и проведите</a:t>
                </a:r>
                <a:r>
                  <a:rPr lang="en-US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ru-RU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биссектрису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𝓕𝓔</m:t>
                    </m:r>
                  </m:oMath>
                </a14:m>
                <a:r>
                  <a:rPr lang="ru-RU" sz="28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</a:p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ru-RU" sz="500" b="1" dirty="0" smtClean="0">
                  <a:solidFill>
                    <a:schemeClr val="accent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3. Найдите объём прямоугольного  </a:t>
                </a:r>
              </a:p>
              <a:p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параллелепипеда, если</a:t>
                </a:r>
              </a:p>
              <a:p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площадь основания 43,5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дм</m:t>
                        </m:r>
                      </m:e>
                      <m:sup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, а высота 5,2м.</a:t>
                </a: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Ответ дайте в кубических дециметрах.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</a:t>
                </a: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                                                                          </a:t>
                </a:r>
                <a:endParaRPr lang="en-US" sz="2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      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V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abc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=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Sc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                      </a:t>
                </a:r>
                <a:r>
                  <a:rPr lang="ru-RU" sz="2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                            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       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S =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ab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       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   5,2 </a:t>
                </a:r>
                <a:r>
                  <a:rPr lang="ru-RU" sz="2400" dirty="0" err="1" smtClean="0">
                    <a:latin typeface="Arial" pitchFamily="34" charset="0"/>
                    <a:cs typeface="Arial" pitchFamily="34" charset="0"/>
                  </a:rPr>
                  <a:t>дм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</a:t>
                </a:r>
              </a:p>
              <a:p>
                <a:r>
                  <a:rPr lang="ru-RU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2400" dirty="0" smtClean="0">
                    <a:latin typeface="Arial" pitchFamily="34" charset="0"/>
                    <a:cs typeface="Arial" pitchFamily="34" charset="0"/>
                  </a:rPr>
                  <a:t>                                               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36712"/>
                <a:ext cx="7488832" cy="5642057"/>
              </a:xfrm>
              <a:prstGeom prst="rect">
                <a:avLst/>
              </a:prstGeom>
              <a:blipFill rotWithShape="1">
                <a:blip r:embed="rId3"/>
                <a:stretch>
                  <a:fillRect l="-1303" t="-756" r="-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969728" y="1329154"/>
            <a:ext cx="900648" cy="864096"/>
          </a:xfrm>
          <a:prstGeom prst="rect">
            <a:avLst/>
          </a:prstGeom>
          <a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" name="Параллелограмм 1"/>
          <p:cNvSpPr/>
          <p:nvPr/>
        </p:nvSpPr>
        <p:spPr>
          <a:xfrm>
            <a:off x="5045365" y="5013176"/>
            <a:ext cx="2327123" cy="432048"/>
          </a:xfrm>
          <a:prstGeom prst="parallelogram">
            <a:avLst>
              <a:gd name="adj" fmla="val 98113"/>
            </a:avLst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4599607" y="3524596"/>
            <a:ext cx="3092334" cy="2693324"/>
          </a:xfrm>
          <a:custGeom>
            <a:avLst/>
            <a:gdLst>
              <a:gd name="connsiteX0" fmla="*/ 232756 w 3092334"/>
              <a:gd name="connsiteY0" fmla="*/ 0 h 2693324"/>
              <a:gd name="connsiteX1" fmla="*/ 3059083 w 3092334"/>
              <a:gd name="connsiteY1" fmla="*/ 615142 h 2693324"/>
              <a:gd name="connsiteX2" fmla="*/ 3092334 w 3092334"/>
              <a:gd name="connsiteY2" fmla="*/ 2693324 h 2693324"/>
              <a:gd name="connsiteX3" fmla="*/ 0 w 3092334"/>
              <a:gd name="connsiteY3" fmla="*/ 1562793 h 2693324"/>
              <a:gd name="connsiteX4" fmla="*/ 232756 w 3092334"/>
              <a:gd name="connsiteY4" fmla="*/ 0 h 269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2334" h="2693324">
                <a:moveTo>
                  <a:pt x="232756" y="0"/>
                </a:moveTo>
                <a:lnTo>
                  <a:pt x="3059083" y="615142"/>
                </a:lnTo>
                <a:lnTo>
                  <a:pt x="3092334" y="2693324"/>
                </a:lnTo>
                <a:lnTo>
                  <a:pt x="0" y="1562793"/>
                </a:lnTo>
                <a:lnTo>
                  <a:pt x="232756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39166" y="692696"/>
            <a:ext cx="8504833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1.Найдите 120%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от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15.</a:t>
            </a:r>
          </a:p>
          <a:p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Найдите периметр четырёхугольника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4дм 3 см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3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</a:t>
            </a:r>
          </a:p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 см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</a:t>
            </a:r>
          </a:p>
          <a:p>
            <a:r>
              <a:rPr lang="ru-RU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5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дм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 см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</a:t>
            </a: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935846"/>
              </p:ext>
            </p:extLst>
          </p:nvPr>
        </p:nvGraphicFramePr>
        <p:xfrm>
          <a:off x="899592" y="1293267"/>
          <a:ext cx="6646167" cy="1274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15389"/>
                <a:gridCol w="2215389"/>
                <a:gridCol w="2215389"/>
              </a:tblGrid>
              <a:tr h="63722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100 %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 1 %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120 %</a:t>
                      </a:r>
                      <a:endParaRPr lang="ru-RU" sz="2400" b="1" dirty="0"/>
                    </a:p>
                  </a:txBody>
                  <a:tcPr/>
                </a:tc>
              </a:tr>
              <a:tr h="6372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число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15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?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50" y="4186573"/>
            <a:ext cx="3164954" cy="2434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86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0" y="476672"/>
            <a:ext cx="1939652" cy="133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520" y="599569"/>
            <a:ext cx="817494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  </a:t>
            </a: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         Турист в первый день пути прошёл 2  части пути , а во второй оставшиеся 3 части. Сколько километров прошёл турист во второй день, если весь путь составил 30 км? 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749085"/>
              </p:ext>
            </p:extLst>
          </p:nvPr>
        </p:nvGraphicFramePr>
        <p:xfrm>
          <a:off x="788526" y="3861048"/>
          <a:ext cx="7418859" cy="2520279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72953"/>
                <a:gridCol w="2472953"/>
                <a:gridCol w="2472953"/>
              </a:tblGrid>
              <a:tr h="84009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1 день</a:t>
                      </a:r>
                      <a:endParaRPr lang="ru-RU" sz="32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 день</a:t>
                      </a:r>
                      <a:endParaRPr lang="ru-RU" sz="32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Всего:</a:t>
                      </a:r>
                      <a:endParaRPr lang="ru-RU" sz="3200" b="1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4009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2 части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3 части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840093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4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bg1"/>
                          </a:solidFill>
                        </a:rPr>
                        <a:t>30 км</a:t>
                      </a:r>
                      <a:endParaRPr lang="ru-RU" sz="3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860032" y="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7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0032" y="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ЗАДАЧА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9649" y="764704"/>
                <a:ext cx="7776864" cy="2441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     </a:t>
                </a:r>
                <a:r>
                  <a:rPr lang="ru-RU" sz="3200" dirty="0" smtClean="0"/>
                  <a:t>Озимой пшеницей засеяли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40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ru-RU" sz="4000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r>
                  <a:rPr lang="ru-RU" sz="3200" dirty="0" smtClean="0"/>
                  <a:t> всей площади поля. Сколько гектаров земли засеяли озимой пшеницей, если площадь поля 140 га?</a:t>
                </a:r>
                <a:endParaRPr lang="ru-RU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49" y="764704"/>
                <a:ext cx="7776864" cy="2441053"/>
              </a:xfrm>
              <a:prstGeom prst="rect">
                <a:avLst/>
              </a:prstGeom>
              <a:blipFill rotWithShape="1">
                <a:blip r:embed="rId2"/>
                <a:stretch>
                  <a:fillRect l="-2039" r="-2510" b="-6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73783"/>
              </p:ext>
            </p:extLst>
          </p:nvPr>
        </p:nvGraphicFramePr>
        <p:xfrm>
          <a:off x="746431" y="3933056"/>
          <a:ext cx="7557529" cy="10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647"/>
                <a:gridCol w="1079647"/>
                <a:gridCol w="1079647"/>
                <a:gridCol w="1079647"/>
                <a:gridCol w="1079647"/>
                <a:gridCol w="1079647"/>
                <a:gridCol w="1079647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 rot="5400000">
            <a:off x="2039493" y="3883837"/>
            <a:ext cx="467567" cy="3087256"/>
          </a:xfrm>
          <a:prstGeom prst="rightBrace">
            <a:avLst>
              <a:gd name="adj1" fmla="val 62397"/>
              <a:gd name="adj2" fmla="val 46901"/>
            </a:avLst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4420793" y="-26143"/>
            <a:ext cx="302413" cy="7344816"/>
          </a:xfrm>
          <a:prstGeom prst="rightBrace">
            <a:avLst>
              <a:gd name="adj1" fmla="val 62397"/>
              <a:gd name="adj2" fmla="val 46901"/>
            </a:avLst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319512" y="5702504"/>
            <a:ext cx="24529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засеяли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32580"/>
            <a:ext cx="2298551" cy="171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im6-tub-ru.yandex.net/i?id=430318739-70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452" y="2654471"/>
            <a:ext cx="14287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4104E-6 L -1.03629 0.0191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3" y="9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1038</TotalTime>
  <Words>498</Words>
  <Application>Microsoft Office PowerPoint</Application>
  <PresentationFormat>Экран (4:3)</PresentationFormat>
  <Paragraphs>106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Остин</vt:lpstr>
      <vt:lpstr>Итоговое повторение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повторение </dc:title>
  <dc:creator>Лазарева Ирина</dc:creator>
  <cp:lastModifiedBy>Лазарева Ирина</cp:lastModifiedBy>
  <cp:revision>35</cp:revision>
  <dcterms:created xsi:type="dcterms:W3CDTF">2012-05-08T10:17:47Z</dcterms:created>
  <dcterms:modified xsi:type="dcterms:W3CDTF">2014-06-09T13:17:42Z</dcterms:modified>
</cp:coreProperties>
</file>