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8" r:id="rId2"/>
    <p:sldId id="281" r:id="rId3"/>
    <p:sldId id="261" r:id="rId4"/>
    <p:sldId id="260" r:id="rId5"/>
    <p:sldId id="262" r:id="rId6"/>
    <p:sldId id="263" r:id="rId7"/>
    <p:sldId id="280" r:id="rId8"/>
    <p:sldId id="264" r:id="rId9"/>
    <p:sldId id="274" r:id="rId10"/>
    <p:sldId id="265" r:id="rId11"/>
    <p:sldId id="277" r:id="rId12"/>
    <p:sldId id="279" r:id="rId13"/>
    <p:sldId id="273" r:id="rId14"/>
    <p:sldId id="275" r:id="rId15"/>
    <p:sldId id="266" r:id="rId16"/>
    <p:sldId id="267" r:id="rId17"/>
    <p:sldId id="268" r:id="rId18"/>
    <p:sldId id="269" r:id="rId19"/>
    <p:sldId id="271" r:id="rId20"/>
    <p:sldId id="256" r:id="rId21"/>
    <p:sldId id="257" r:id="rId22"/>
    <p:sldId id="259" r:id="rId23"/>
    <p:sldId id="276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2" autoAdjust="0"/>
    <p:restoredTop sz="94660"/>
  </p:normalViewPr>
  <p:slideViewPr>
    <p:cSldViewPr>
      <p:cViewPr varScale="1">
        <p:scale>
          <a:sx n="68" d="100"/>
          <a:sy n="68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74748D-6B09-4C27-9791-C89EF73D69D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48;&#1085;&#1092;&#1086;\&#1045;&#1076;&#1059;&#1088;&#1074;&#1057;&#1048;&#1085;\&#1044;&#1086;&#1073;&#1088;&#1086;&#1077;%20&#1059;&#1090;&#1088;&#1086;%20-%20&#1041;&#1077;&#1079;&#1086;&#1087;&#1072;&#1089;&#1085;&#1086;&#1089;&#1090;&#1100;%20&#1101;&#1083;&#1077;&#1082;&#1090;&#1088;&#1086;&#1085;&#1085;&#1086;&#1081;%20&#1087;&#1086;&#1095;&#1090;&#1099;%20(09.10.2014)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meste-rf.tv/broadcastRelease/77305.d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48;&#1085;&#1092;&#1086;\&#1045;&#1076;&#1059;&#1088;&#1074;&#1057;&#1048;&#1085;\30%20&#1086;&#1082;&#1090;&#1103;&#1073;&#1088;&#1103;%20-%20&#1045;&#1076;&#1080;&#1085;&#1099;&#1081;%20&#1091;&#1088;&#1086;&#1082;%20&#1073;&#1077;&#1079;&#1086;&#1087;&#1072;&#1089;&#1085;&#1086;&#1089;&#1090;&#1080;%20&#1074;%20&#1089;&#1077;&#1090;&#1080;%20&#1048;&#1085;&#1090;&#1077;&#1088;&#1085;&#1077;&#1090;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dndex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Единый урок безопасности в сети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Мошенники могут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Заставить жертву ввести свои данные на поддельном сайте.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Подобрать пароль жертвы, если он не сложный.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Восстановить пароль жертвы с помощью «секретного вопроса» или введённого ящика электронной почты.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Перехватить пароль жертвы при передаче его по незащищённым каналам связи.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X1gWCp2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50687" y="1600200"/>
            <a:ext cx="6477576" cy="44958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Мошенники могут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Заставить жертву ввести свои данные на поддельном сайте.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Подобрать пароль жертвы, если он не сложный.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Восстановить пароль жертвы с помощью «секретного вопроса» или введённого ящика электронной почты.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Перехватить пароль жертвы при передаче его по незащищённым каналам связи.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Фишинговые</a:t>
            </a:r>
            <a:r>
              <a:rPr lang="ru-RU" dirty="0" smtClean="0"/>
              <a:t> сайты</a:t>
            </a:r>
            <a:endParaRPr lang="ru-RU" dirty="0"/>
          </a:p>
        </p:txBody>
      </p:sp>
      <p:pic>
        <p:nvPicPr>
          <p:cNvPr id="4" name="Содержимое 3" descr="uRrubeGvN4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121379" cy="399939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Видео-ролик</a:t>
            </a:r>
            <a:r>
              <a:rPr lang="ru-RU" dirty="0" smtClean="0"/>
              <a:t> </a:t>
            </a:r>
            <a:r>
              <a:rPr lang="ru-RU" dirty="0" smtClean="0"/>
              <a:t>ссылка:</a:t>
            </a:r>
            <a:r>
              <a:rPr lang="en-US" dirty="0" smtClean="0"/>
              <a:t>https://www.youtube.com/watch?v=M915RrygHQE</a:t>
            </a:r>
            <a:endParaRPr lang="ru-RU" dirty="0"/>
          </a:p>
        </p:txBody>
      </p:sp>
      <p:pic>
        <p:nvPicPr>
          <p:cNvPr id="4" name="Доброе Утро - Безопасность электронной почты (09.10.2014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20699"/>
            <a:ext cx="6973803" cy="522995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Задание </a:t>
            </a:r>
            <a:r>
              <a:rPr lang="ru-RU" sz="4800" b="1" dirty="0" smtClean="0"/>
              <a:t>«Пароль» 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Пароль </a:t>
            </a:r>
            <a:r>
              <a:rPr lang="ru-RU" dirty="0"/>
              <a:t>называется </a:t>
            </a:r>
            <a:r>
              <a:rPr lang="ru-RU" dirty="0" err="1"/>
              <a:t>криптостойким</a:t>
            </a:r>
            <a:r>
              <a:rPr lang="ru-RU" dirty="0"/>
              <a:t>, если выполнены 4 критерия:</a:t>
            </a:r>
            <a:endParaRPr lang="ru-RU" sz="3600" dirty="0"/>
          </a:p>
          <a:p>
            <a:pPr lvl="2"/>
            <a:r>
              <a:rPr lang="ru-RU" dirty="0"/>
              <a:t>Пароль содержит строчные латинские буквы</a:t>
            </a:r>
            <a:endParaRPr lang="ru-RU" sz="2800" dirty="0"/>
          </a:p>
          <a:p>
            <a:pPr lvl="2"/>
            <a:r>
              <a:rPr lang="ru-RU" dirty="0"/>
              <a:t>Пароль содержит заглавные латинские буквы</a:t>
            </a:r>
            <a:endParaRPr lang="ru-RU" sz="2800" dirty="0"/>
          </a:p>
          <a:p>
            <a:pPr lvl="2"/>
            <a:r>
              <a:rPr lang="ru-RU" dirty="0"/>
              <a:t>Пароль содержит цифры</a:t>
            </a:r>
            <a:endParaRPr lang="ru-RU" sz="2800" dirty="0"/>
          </a:p>
          <a:p>
            <a:pPr lvl="2"/>
            <a:r>
              <a:rPr lang="ru-RU" dirty="0"/>
              <a:t>Длина пароля не менее 8 символов</a:t>
            </a:r>
            <a:endParaRPr lang="ru-RU" sz="2800" dirty="0"/>
          </a:p>
          <a:p>
            <a:pPr>
              <a:buNone/>
            </a:pPr>
            <a:r>
              <a:rPr lang="ru-RU" dirty="0"/>
              <a:t>Требуется по данным паролям определить, сколько критериев </a:t>
            </a:r>
            <a:r>
              <a:rPr lang="ru-RU" dirty="0" err="1"/>
              <a:t>криптостойкости</a:t>
            </a:r>
            <a:r>
              <a:rPr lang="ru-RU" dirty="0"/>
              <a:t> выполнено:</a:t>
            </a:r>
            <a:endParaRPr lang="ru-RU" sz="3600" dirty="0"/>
          </a:p>
          <a:p>
            <a:pPr>
              <a:buNone/>
            </a:pPr>
            <a:r>
              <a:rPr lang="ru-RU" dirty="0"/>
              <a:t> </a:t>
            </a:r>
            <a:endParaRPr lang="ru-RU" sz="3600" dirty="0"/>
          </a:p>
          <a:p>
            <a:pPr>
              <a:buNone/>
            </a:pPr>
            <a:r>
              <a:rPr lang="ru-RU" dirty="0"/>
              <a:t>а)     1aA    </a:t>
            </a:r>
            <a:endParaRPr lang="ru-RU" sz="3600" dirty="0"/>
          </a:p>
          <a:p>
            <a:pPr>
              <a:buNone/>
            </a:pPr>
            <a:r>
              <a:rPr lang="ru-RU" dirty="0"/>
              <a:t>б)     AaBbCc12         </a:t>
            </a:r>
            <a:endParaRPr lang="ru-RU" sz="3600" dirty="0"/>
          </a:p>
          <a:p>
            <a:pPr>
              <a:buNone/>
            </a:pPr>
            <a:r>
              <a:rPr lang="ru-RU" dirty="0"/>
              <a:t>в)     </a:t>
            </a:r>
            <a:r>
              <a:rPr lang="ru-RU" dirty="0" err="1"/>
              <a:t>AAAaaaAAA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Платёжные мошенничества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289625" cy="419308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Слишком выгодные покупки. Рекомендации как не попасться на уловку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Не доверяйте объявлениям о подозрительно дешёвых товарах.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Перед покупкой поищите в интернете отзывы об </a:t>
            </a:r>
            <a:r>
              <a:rPr lang="ru-RU" dirty="0" err="1" smtClean="0"/>
              <a:t>интернет-магазине</a:t>
            </a:r>
            <a:r>
              <a:rPr lang="ru-RU" dirty="0" smtClean="0"/>
              <a:t> или частном продавце, который предлагает товар. Если информации нет или её недостаточно, откажитесь от </a:t>
            </a:r>
            <a:r>
              <a:rPr lang="ru-RU" dirty="0" err="1" smtClean="0"/>
              <a:t>опокупки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4625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Выпрашивание</a:t>
            </a:r>
            <a:r>
              <a:rPr lang="ru-RU" dirty="0" smtClean="0"/>
              <a:t> денег со взломанных </a:t>
            </a:r>
            <a:r>
              <a:rPr lang="ru-RU" dirty="0" err="1" smtClean="0"/>
              <a:t>аккаунтов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Фальшивые </a:t>
            </a:r>
            <a:r>
              <a:rPr lang="ru-RU" dirty="0" err="1" smtClean="0"/>
              <a:t>смс</a:t>
            </a:r>
            <a:r>
              <a:rPr lang="ru-RU" dirty="0" smtClean="0"/>
              <a:t> от «знакомых»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2648" y="2029544"/>
            <a:ext cx="81534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Всегда лучше перезвонить знакомому и уточнить, правда ли он сейчас нуждается в деньгах.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Если возможности позвонить нет, можно задать какой-нибудь проверочный вопрос, ответ на который может знать только знакомый.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Бесплатное скачивание файлов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Угроза!</a:t>
            </a:r>
          </a:p>
          <a:p>
            <a:pPr algn="ctr">
              <a:buNone/>
            </a:pPr>
            <a:endParaRPr lang="ru-RU" sz="66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Платная </a:t>
            </a:r>
            <a:r>
              <a:rPr lang="ru-RU" sz="4400" b="1" dirty="0" err="1" smtClean="0">
                <a:solidFill>
                  <a:srgbClr val="FF0000"/>
                </a:solidFill>
              </a:rPr>
              <a:t>смс</a:t>
            </a:r>
            <a:r>
              <a:rPr lang="ru-RU" sz="4400" b="1" dirty="0" smtClean="0">
                <a:solidFill>
                  <a:srgbClr val="FF0000"/>
                </a:solidFill>
              </a:rPr>
              <a:t> подписка на номер мобильного телефона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708920"/>
            <a:ext cx="1008112" cy="18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Единый урок безопасности в сети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Цель: Предотвращение возможных негативных последствий использования Интернета.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Ознакомление с возможными угрозами сети Интернет.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Приобретение навыка выявления мошеннических манипуляций над пользователем.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Выработка тактики безопасного поведения пользователя в сети.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4770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Внимание! Конкурс!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1547664" y="692696"/>
            <a:ext cx="1296144" cy="129614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876256" y="3861048"/>
            <a:ext cx="1296144" cy="129614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сетевичок.рф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На сайте http: </a:t>
            </a:r>
            <a:r>
              <a:rPr lang="ru-RU" b="1" dirty="0" err="1"/>
              <a:t>сетевичок.рф</a:t>
            </a:r>
            <a:r>
              <a:rPr lang="ru-RU" dirty="0"/>
              <a:t> объявлен online-конкурс по </a:t>
            </a:r>
            <a:r>
              <a:rPr lang="ru-RU" dirty="0" err="1"/>
              <a:t>кибербезопасности</a:t>
            </a:r>
            <a:r>
              <a:rPr lang="ru-RU" dirty="0"/>
              <a:t> среди подростков, целью которого является формирование у молодого поколения следующих компетенций:</a:t>
            </a:r>
          </a:p>
          <a:p>
            <a:r>
              <a:rPr lang="ru-RU" dirty="0"/>
              <a:t>техническая компетенция (защита компьютера и </a:t>
            </a:r>
            <a:r>
              <a:rPr lang="ru-RU" dirty="0" err="1"/>
              <a:t>гаджетов</a:t>
            </a:r>
            <a:r>
              <a:rPr lang="ru-RU" dirty="0"/>
              <a:t>, каналов связи, программного обеспечения);</a:t>
            </a:r>
          </a:p>
          <a:p>
            <a:r>
              <a:rPr lang="ru-RU" dirty="0"/>
              <a:t>информационная компетенция (защита от информационного перегруза, оценка достоверности источников информации и новостей, поиск информации в сети);</a:t>
            </a:r>
          </a:p>
          <a:p>
            <a:r>
              <a:rPr lang="ru-RU" dirty="0"/>
              <a:t>коммуникативная компетенция (защита от </a:t>
            </a:r>
            <a:r>
              <a:rPr lang="ru-RU" dirty="0" err="1"/>
              <a:t>булинга</a:t>
            </a:r>
            <a:r>
              <a:rPr lang="ru-RU" dirty="0"/>
              <a:t>, навыки позитивного общения в сети, </a:t>
            </a:r>
            <a:r>
              <a:rPr lang="ru-RU" dirty="0" err="1"/>
              <a:t>киберкультура</a:t>
            </a:r>
            <a:r>
              <a:rPr lang="ru-RU" dirty="0"/>
              <a:t>);</a:t>
            </a:r>
          </a:p>
          <a:p>
            <a:r>
              <a:rPr lang="ru-RU" dirty="0"/>
              <a:t>коммерческая компетенция (защита своих прав потребителя). </a:t>
            </a:r>
          </a:p>
          <a:p>
            <a:pPr>
              <a:buNone/>
            </a:pPr>
            <a:r>
              <a:rPr lang="ru-RU" dirty="0"/>
              <a:t>Старт </a:t>
            </a:r>
            <a:r>
              <a:rPr lang="ru-RU" dirty="0" err="1"/>
              <a:t>квеста</a:t>
            </a:r>
            <a:r>
              <a:rPr lang="ru-RU" dirty="0"/>
              <a:t> - </a:t>
            </a:r>
            <a:r>
              <a:rPr lang="ru-RU" b="1" dirty="0">
                <a:solidFill>
                  <a:srgbClr val="FF0000"/>
                </a:solidFill>
              </a:rPr>
              <a:t>30 октября</a:t>
            </a:r>
            <a:r>
              <a:rPr lang="ru-RU" dirty="0"/>
              <a:t>! Спешите зарегистрироваться и принять участие!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сетевичок.рф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Задачи </a:t>
            </a:r>
            <a:r>
              <a:rPr lang="ru-RU" dirty="0" err="1"/>
              <a:t>квеста</a:t>
            </a:r>
            <a:r>
              <a:rPr lang="ru-RU" dirty="0"/>
              <a:t> - это викторины с имитацией ситуаций в интернете, игры, кроссворды, виртуальные путешествия по миру, </a:t>
            </a:r>
            <a:r>
              <a:rPr lang="ru-RU" dirty="0" err="1"/>
              <a:t>вебинары</a:t>
            </a:r>
            <a:r>
              <a:rPr lang="ru-RU" dirty="0"/>
              <a:t>, лекции, конкурсы фото и рисунков, конкурс эссе о сайтах с позитивным </a:t>
            </a:r>
            <a:r>
              <a:rPr lang="ru-RU" dirty="0" err="1"/>
              <a:t>контентом</a:t>
            </a:r>
            <a:r>
              <a:rPr lang="ru-RU" dirty="0"/>
              <a:t> и многое другое.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КВЕСТ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1900"/>
          <a:stretch>
            <a:fillRect/>
          </a:stretch>
        </p:blipFill>
        <p:spPr bwMode="auto">
          <a:xfrm>
            <a:off x="387317" y="1556792"/>
            <a:ext cx="857717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iqGsorg25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443744" cy="482724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Видеоролик ссылка: </a:t>
            </a:r>
            <a:r>
              <a:rPr lang="en-US" dirty="0" smtClean="0"/>
              <a:t> </a:t>
            </a:r>
            <a:r>
              <a:rPr lang="en-US" u="sng" dirty="0" smtClean="0">
                <a:hlinkClick r:id="rId3" tooltip="http://vmeste-rf.tv/broadcastRelease/77305.do"/>
              </a:rPr>
              <a:t>http://vmeste-rf.tv/broadcastRelease/77305.do</a:t>
            </a:r>
            <a:endParaRPr lang="ru-RU" dirty="0"/>
          </a:p>
        </p:txBody>
      </p:sp>
      <p:pic>
        <p:nvPicPr>
          <p:cNvPr id="4" name="30 октября - Единый урок безопасности в сети Интернет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628800"/>
            <a:ext cx="6480719" cy="48605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вирусы</a:t>
            </a:r>
            <a:endParaRPr lang="ru-RU" dirty="0"/>
          </a:p>
        </p:txBody>
      </p:sp>
      <p:pic>
        <p:nvPicPr>
          <p:cNvPr id="4" name="Содержимое 3" descr="t4jai4n0lF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79475" y="1633537"/>
            <a:ext cx="7620000" cy="44291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Рекомендации: защита от вирусов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Используйте антивирусное программное обеспечение с обновленными базами сигнатур.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Внимательно проверяйте доменное имя сайта (например,</a:t>
            </a:r>
            <a:r>
              <a:rPr lang="en-US" sz="3200" dirty="0" smtClean="0"/>
              <a:t> www</a:t>
            </a:r>
            <a:r>
              <a:rPr lang="ru-RU" sz="3200" dirty="0" smtClean="0"/>
              <a:t>.</a:t>
            </a:r>
            <a:r>
              <a:rPr lang="en-US" sz="3200" dirty="0" smtClean="0"/>
              <a:t>yandex.ru)</a:t>
            </a:r>
            <a:r>
              <a:rPr lang="ru-RU" sz="3200" dirty="0" smtClean="0"/>
              <a:t>, так как злоумышленники часто используют похожие имена сайтов, чтобы ввести жертву в заблуждение (например, </a:t>
            </a:r>
            <a:r>
              <a:rPr lang="en-US" sz="3200" dirty="0" smtClean="0">
                <a:hlinkClick r:id="rId2"/>
              </a:rPr>
              <a:t>www.yadndex.ru</a:t>
            </a:r>
            <a:r>
              <a:rPr lang="ru-RU" sz="3200" dirty="0" smtClean="0"/>
              <a:t>).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Обращайте внимание на предупреждения браузера или  поисковой машины о том, что сайт может угрожать безопасности компьютера.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Не подключайте к своему компьютеру непроверенные съёмные носители.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Мошеннические письма</a:t>
            </a:r>
            <a:endParaRPr lang="ru-RU" dirty="0"/>
          </a:p>
        </p:txBody>
      </p:sp>
      <p:pic>
        <p:nvPicPr>
          <p:cNvPr id="4" name="Содержимое 3" descr="a9mAWKqXwc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452829" cy="489654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Внимательно прочитайте текст письма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Выделите в нём моменты, указывающие на то, что это спам.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Перечислите факты, указанные в письме, которые кажутся вам недостоверными, подозрительными.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Рекомендации: защита от мошенников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Внимательно изучите письмо. Проверьте достоверность описанных фактов. Если в письме предлагается большая выгода за незначительное вознаграждение, скорее всего, оно мошенническое.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Игнорируйте такие письма.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Получение доступа к </a:t>
            </a:r>
            <a:r>
              <a:rPr lang="ru-RU" dirty="0" err="1" smtClean="0"/>
              <a:t>аккаунтам</a:t>
            </a:r>
            <a:r>
              <a:rPr lang="ru-RU" dirty="0" smtClean="0"/>
              <a:t> в социальных сетях</a:t>
            </a:r>
            <a:endParaRPr lang="ru-RU" dirty="0"/>
          </a:p>
        </p:txBody>
      </p:sp>
      <p:pic>
        <p:nvPicPr>
          <p:cNvPr id="4" name="Содержимое 3" descr="KuyZ8RWSDD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92835" y="1600200"/>
            <a:ext cx="7193280" cy="44958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224</TotalTime>
  <Words>576</Words>
  <Application>Microsoft Office PowerPoint</Application>
  <PresentationFormat>Экран (4:3)</PresentationFormat>
  <Paragraphs>72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Обычная</vt:lpstr>
      <vt:lpstr>Единый урок безопасности в сети Интернет</vt:lpstr>
      <vt:lpstr>Единый урок безопасности в сети Интернет</vt:lpstr>
      <vt:lpstr>Видеоролик ссылка:  http://vmeste-rf.tv/broadcastRelease/77305.do</vt:lpstr>
      <vt:lpstr>Компьютерные вирусы</vt:lpstr>
      <vt:lpstr>Рекомендации: защита от вирусов</vt:lpstr>
      <vt:lpstr>Мошеннические письма</vt:lpstr>
      <vt:lpstr>Задание</vt:lpstr>
      <vt:lpstr>Рекомендации: защита от мошенников</vt:lpstr>
      <vt:lpstr>Получение доступа к аккаунтам в социальных сетях</vt:lpstr>
      <vt:lpstr>Мошенники могут :</vt:lpstr>
      <vt:lpstr>Слайд 11</vt:lpstr>
      <vt:lpstr>Мошенники могут :</vt:lpstr>
      <vt:lpstr>Фишинговые сайты</vt:lpstr>
      <vt:lpstr>Видео-ролик ссылка:https://www.youtube.com/watch?v=M915RrygHQE</vt:lpstr>
      <vt:lpstr>  Задание «Пароль»   </vt:lpstr>
      <vt:lpstr>Платёжные мошенничества</vt:lpstr>
      <vt:lpstr>Слишком выгодные покупки. Рекомендации как не попасться на уловку</vt:lpstr>
      <vt:lpstr>Выпрашивание денег со взломанных аккаунтов. Фальшивые смс от «знакомых»</vt:lpstr>
      <vt:lpstr>Бесплатное скачивание файлов</vt:lpstr>
      <vt:lpstr>Внимание! Конкурс!</vt:lpstr>
      <vt:lpstr>сетевичок.рф</vt:lpstr>
      <vt:lpstr>сетевичок.рф</vt:lpstr>
      <vt:lpstr>КВЕСТ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 Конкурс!</dc:title>
  <dc:creator>Юлия Конобеева</dc:creator>
  <cp:lastModifiedBy>Юлия Конобеева</cp:lastModifiedBy>
  <cp:revision>20</cp:revision>
  <dcterms:created xsi:type="dcterms:W3CDTF">2014-10-27T08:50:02Z</dcterms:created>
  <dcterms:modified xsi:type="dcterms:W3CDTF">2014-11-02T08:52:05Z</dcterms:modified>
</cp:coreProperties>
</file>