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2" r:id="rId5"/>
    <p:sldId id="259" r:id="rId6"/>
    <p:sldId id="261" r:id="rId7"/>
    <p:sldId id="258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74" d="100"/>
          <a:sy n="74" d="100"/>
        </p:scale>
        <p:origin x="-4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6DC61-CE40-4C65-B5BD-D1A0C3FDB6A7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813AB-864A-47F5-83C8-B569806858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832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D9136-5CC5-4EA8-B35C-F865B21FCDC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E004E-EB0E-4D10-BE79-748445D04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679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BEDAA-EDA7-4BA7-91EE-1264CE86435F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A754-C3FD-4699-B1BE-F1B85409D1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835696" y="3717032"/>
            <a:ext cx="5941168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60000" lnSpcReduction="200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Кодирование и операции </a:t>
            </a:r>
            <a:r>
              <a:rPr lang="ru-RU" sz="6000" dirty="0">
                <a:solidFill>
                  <a:schemeClr val="accent4">
                    <a:lumMod val="50000"/>
                  </a:schemeClr>
                </a:solidFill>
              </a:rPr>
              <a:t>над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числами </a:t>
            </a:r>
            <a:r>
              <a:rPr lang="ru-RU" sz="6000" dirty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разных </a:t>
            </a:r>
            <a:r>
              <a:rPr lang="ru-RU" sz="6000" dirty="0">
                <a:solidFill>
                  <a:schemeClr val="accent4">
                    <a:lumMod val="50000"/>
                  </a:schemeClr>
                </a:solidFill>
              </a:rPr>
              <a:t>системах </a:t>
            </a:r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счисления.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Выноска-облако 1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134909"/>
              <a:gd name="adj2" fmla="val 42484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А1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19" name="Круглая лента лицом вверх 1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Примечание.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4355976" y="2060848"/>
            <a:ext cx="4801840" cy="1008112"/>
          </a:xfrm>
          <a:prstGeom prst="cloudCallout">
            <a:avLst>
              <a:gd name="adj1" fmla="val -117679"/>
              <a:gd name="adj2" fmla="val -55838"/>
            </a:avLst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/>
            <a:r>
              <a:rPr lang="ru-RU" sz="2400" b="1" dirty="0" smtClean="0">
                <a:solidFill>
                  <a:srgbClr val="FFC000"/>
                </a:solidFill>
              </a:rPr>
              <a:t>Вначале </a:t>
            </a:r>
            <a:r>
              <a:rPr lang="ru-RU" sz="2400" b="1" dirty="0">
                <a:solidFill>
                  <a:srgbClr val="FFC000"/>
                </a:solidFill>
              </a:rPr>
              <a:t>не хватило – дополнили нулями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92696"/>
            <a:ext cx="8229600" cy="61653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800" dirty="0" smtClean="0"/>
              <a:t>Переведём число: 10101101101</a:t>
            </a:r>
            <a:r>
              <a:rPr lang="ru-RU" sz="2800" baseline="-25000" dirty="0" smtClean="0"/>
              <a:t>2 </a:t>
            </a:r>
            <a:r>
              <a:rPr lang="ru-RU" sz="2800" dirty="0" smtClean="0"/>
              <a:t>в восьмеричную и шестнадцатиричную системы.</a:t>
            </a:r>
            <a:endParaRPr lang="ru-RU" sz="2800" dirty="0"/>
          </a:p>
          <a:p>
            <a:pPr lvl="0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ru-RU" sz="2800" dirty="0" smtClean="0"/>
              <a:t>101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/>
              <a:t>0110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/>
              <a:t>1101</a:t>
            </a:r>
            <a:r>
              <a:rPr lang="ru-RU" sz="2800" baseline="-25000" dirty="0" smtClean="0"/>
              <a:t>2 </a:t>
            </a:r>
            <a:r>
              <a:rPr lang="ru-RU" sz="2800" dirty="0" smtClean="0"/>
              <a:t>- разделим число по 4 разряда справа налево точками.</a:t>
            </a:r>
          </a:p>
          <a:p>
            <a:pPr lvl="0"/>
            <a:endParaRPr lang="ru-RU" sz="2800" dirty="0"/>
          </a:p>
          <a:p>
            <a:pPr lvl="0"/>
            <a:endParaRPr lang="ru-RU" sz="2800" dirty="0" smtClean="0"/>
          </a:p>
          <a:p>
            <a:pPr lvl="0"/>
            <a:endParaRPr lang="ru-RU" sz="2800" dirty="0"/>
          </a:p>
          <a:p>
            <a:pPr lvl="0"/>
            <a:r>
              <a:rPr lang="ru-RU" sz="2800" dirty="0" smtClean="0"/>
              <a:t>Затем переводим двоичные числа по таблице</a:t>
            </a:r>
          </a:p>
          <a:p>
            <a:pPr lvl="0"/>
            <a:r>
              <a:rPr lang="ru-RU" sz="2800" dirty="0" smtClean="0"/>
              <a:t>Получаем </a:t>
            </a:r>
            <a:r>
              <a:rPr lang="ru-RU" sz="2800" dirty="0" err="1" smtClean="0"/>
              <a:t>шестнадцатиричное</a:t>
            </a:r>
            <a:r>
              <a:rPr lang="ru-RU" sz="2800" dirty="0" smtClean="0"/>
              <a:t> число </a:t>
            </a:r>
            <a:r>
              <a:rPr lang="ru-RU" sz="2800" b="1" dirty="0" smtClean="0">
                <a:solidFill>
                  <a:schemeClr val="bg2"/>
                </a:solidFill>
              </a:rPr>
              <a:t>56</a:t>
            </a:r>
            <a:r>
              <a:rPr lang="en-US" sz="2800" b="1" dirty="0" smtClean="0">
                <a:solidFill>
                  <a:schemeClr val="bg2"/>
                </a:solidFill>
              </a:rPr>
              <a:t>D</a:t>
            </a:r>
            <a:r>
              <a:rPr lang="en-US" sz="2800" b="1" baseline="-25000" dirty="0" smtClean="0">
                <a:solidFill>
                  <a:schemeClr val="bg2"/>
                </a:solidFill>
              </a:rPr>
              <a:t>16</a:t>
            </a:r>
          </a:p>
          <a:p>
            <a:pPr lvl="0"/>
            <a:r>
              <a:rPr lang="ru-RU" sz="2800" dirty="0" smtClean="0">
                <a:solidFill>
                  <a:schemeClr val="bg2"/>
                </a:solidFill>
              </a:rPr>
              <a:t>Для восьмеричной системы отделяем по 3 разряда:</a:t>
            </a:r>
          </a:p>
          <a:p>
            <a:pPr lvl="0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ru-RU" sz="2800" dirty="0" smtClean="0"/>
              <a:t>10</a:t>
            </a:r>
            <a:r>
              <a:rPr lang="ru-RU" sz="2800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/>
              <a:t>101</a:t>
            </a:r>
            <a:r>
              <a:rPr lang="ru-RU" sz="2800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/>
              <a:t>101</a:t>
            </a:r>
            <a:r>
              <a:rPr lang="ru-RU" sz="2800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/>
              <a:t>101</a:t>
            </a:r>
            <a:r>
              <a:rPr lang="ru-RU" sz="2800" baseline="-25000" dirty="0" smtClean="0"/>
              <a:t>2</a:t>
            </a:r>
          </a:p>
          <a:p>
            <a:pPr marL="3222625" lvl="0"/>
            <a:r>
              <a:rPr lang="ru-RU" sz="2800" dirty="0" smtClean="0">
                <a:solidFill>
                  <a:schemeClr val="bg2"/>
                </a:solidFill>
              </a:rPr>
              <a:t>Получим восьмеричное </a:t>
            </a:r>
          </a:p>
          <a:p>
            <a:pPr marL="3222625" lvl="0"/>
            <a:r>
              <a:rPr lang="ru-RU" sz="2800" dirty="0" smtClean="0">
                <a:solidFill>
                  <a:schemeClr val="bg2"/>
                </a:solidFill>
              </a:rPr>
              <a:t>число</a:t>
            </a:r>
            <a:r>
              <a:rPr lang="ru-RU" sz="2800" b="1" dirty="0" smtClean="0">
                <a:solidFill>
                  <a:schemeClr val="bg2"/>
                </a:solidFill>
              </a:rPr>
              <a:t> 2555</a:t>
            </a:r>
            <a:r>
              <a:rPr lang="ru-RU" sz="2800" b="1" baseline="-25000" dirty="0" smtClean="0">
                <a:solidFill>
                  <a:schemeClr val="bg2"/>
                </a:solidFill>
              </a:rPr>
              <a:t>8</a:t>
            </a:r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endParaRPr lang="ru-RU" sz="2800" baseline="-25000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379466"/>
              </p:ext>
            </p:extLst>
          </p:nvPr>
        </p:nvGraphicFramePr>
        <p:xfrm>
          <a:off x="971736" y="2500691"/>
          <a:ext cx="294374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525"/>
                <a:gridCol w="1008112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800" b="1" dirty="0" smtClean="0"/>
                        <a:t>101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800" b="1" dirty="0" smtClean="0"/>
                        <a:t>110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1101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D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1" name="Выноска-облако 10"/>
          <p:cNvSpPr/>
          <p:nvPr/>
        </p:nvSpPr>
        <p:spPr>
          <a:xfrm>
            <a:off x="4355976" y="3068960"/>
            <a:ext cx="4788024" cy="589753"/>
          </a:xfrm>
          <a:prstGeom prst="cloudCallout">
            <a:avLst>
              <a:gd name="adj1" fmla="val -115261"/>
              <a:gd name="adj2" fmla="val -70924"/>
            </a:avLst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/>
            <a:r>
              <a:rPr lang="ru-RU" sz="2400" b="1" dirty="0" smtClean="0">
                <a:solidFill>
                  <a:srgbClr val="FFC000"/>
                </a:solidFill>
              </a:rPr>
              <a:t>«Незначащие» нули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4355976" y="3068960"/>
            <a:ext cx="4788024" cy="589753"/>
          </a:xfrm>
          <a:prstGeom prst="cloudCallout">
            <a:avLst>
              <a:gd name="adj1" fmla="val -94345"/>
              <a:gd name="adj2" fmla="val -70924"/>
            </a:avLst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/>
            <a:r>
              <a:rPr lang="ru-RU" sz="2400" b="1" dirty="0" smtClean="0">
                <a:solidFill>
                  <a:srgbClr val="FFC000"/>
                </a:solidFill>
              </a:rPr>
              <a:t>«Незначащие» нули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3099507"/>
              </p:ext>
            </p:extLst>
          </p:nvPr>
        </p:nvGraphicFramePr>
        <p:xfrm>
          <a:off x="992313" y="5474920"/>
          <a:ext cx="3168351" cy="1122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7"/>
                <a:gridCol w="792088"/>
                <a:gridCol w="792088"/>
                <a:gridCol w="792088"/>
              </a:tblGrid>
              <a:tr h="604272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ru-RU" sz="2800" b="1" dirty="0" smtClean="0"/>
                        <a:t>10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101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101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101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6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Вопросы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400" dirty="0" smtClean="0"/>
              <a:t>Сколько «значащих» и «незначащих» нулей в двоичной записи числа </a:t>
            </a:r>
            <a:r>
              <a:rPr lang="ru-RU" sz="2400" b="1" dirty="0" smtClean="0"/>
              <a:t>237</a:t>
            </a:r>
            <a:r>
              <a:rPr lang="ru-RU" sz="2400" b="1" baseline="-25000" dirty="0" smtClean="0"/>
              <a:t>8</a:t>
            </a:r>
            <a:r>
              <a:rPr lang="ru-RU" sz="2400" b="1" dirty="0" smtClean="0"/>
              <a:t>?</a:t>
            </a:r>
          </a:p>
          <a:p>
            <a:pPr lvl="0"/>
            <a:r>
              <a:rPr lang="ru-RU" sz="2400" b="1" dirty="0" smtClean="0"/>
              <a:t>237</a:t>
            </a:r>
            <a:r>
              <a:rPr lang="ru-RU" sz="2400" b="1" baseline="-25000" dirty="0" smtClean="0"/>
              <a:t>8 </a:t>
            </a:r>
            <a:r>
              <a:rPr lang="ru-RU" sz="2400" b="1" dirty="0" smtClean="0"/>
              <a:t>=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ru-RU" sz="2400" b="1" dirty="0" smtClean="0"/>
              <a:t>10.011.111 – два «значащих», один незначащий.</a:t>
            </a:r>
            <a:endParaRPr lang="ru-RU" sz="2400" dirty="0"/>
          </a:p>
          <a:p>
            <a:pPr lvl="0"/>
            <a:r>
              <a:rPr lang="ru-RU" sz="2400" dirty="0" smtClean="0"/>
              <a:t>Как </a:t>
            </a:r>
            <a:r>
              <a:rPr lang="ru-RU" sz="2400" dirty="0" smtClean="0"/>
              <a:t>определить по сколько знаков отделять при переводе из двоичной системы в восьмеричную, шестнадцатиричную?</a:t>
            </a:r>
          </a:p>
          <a:p>
            <a:pPr lvl="0"/>
            <a:r>
              <a:rPr lang="ru-RU" sz="2400" b="1" dirty="0" smtClean="0"/>
              <a:t>8=2</a:t>
            </a:r>
            <a:r>
              <a:rPr lang="ru-RU" sz="2400" b="1" baseline="30000" dirty="0" smtClean="0"/>
              <a:t>3 </a:t>
            </a:r>
            <a:r>
              <a:rPr lang="ru-RU" sz="2400" b="1" dirty="0" smtClean="0"/>
              <a:t>по 3 знака, 16=2</a:t>
            </a:r>
            <a:r>
              <a:rPr lang="ru-RU" sz="2400" b="1" baseline="30000" dirty="0" smtClean="0"/>
              <a:t>4</a:t>
            </a:r>
            <a:r>
              <a:rPr lang="ru-RU" sz="2400" b="1" dirty="0"/>
              <a:t> по 4 знака </a:t>
            </a:r>
            <a:endParaRPr lang="ru-RU" sz="2400" b="1" dirty="0" smtClean="0"/>
          </a:p>
          <a:p>
            <a:pPr lvl="0"/>
            <a:r>
              <a:rPr lang="ru-RU" sz="2400" dirty="0" smtClean="0"/>
              <a:t>По </a:t>
            </a:r>
            <a:r>
              <a:rPr lang="ru-RU" sz="2400" dirty="0" smtClean="0"/>
              <a:t>сколько знаков нужно отделять в 4-ричной системе?</a:t>
            </a:r>
          </a:p>
          <a:p>
            <a:pPr lvl="0"/>
            <a:r>
              <a:rPr lang="ru-RU" sz="2400" b="1" dirty="0" smtClean="0"/>
              <a:t>4=2</a:t>
            </a:r>
            <a:r>
              <a:rPr lang="ru-RU" sz="2400" b="1" baseline="30000" dirty="0" smtClean="0"/>
              <a:t>2 </a:t>
            </a:r>
            <a:r>
              <a:rPr lang="ru-RU" sz="2400" b="1" dirty="0" smtClean="0"/>
              <a:t>по 2 знака</a:t>
            </a:r>
          </a:p>
          <a:p>
            <a:pPr lvl="0"/>
            <a:r>
              <a:rPr lang="ru-RU" sz="2400" dirty="0" smtClean="0"/>
              <a:t>Сколько </a:t>
            </a:r>
            <a:r>
              <a:rPr lang="ru-RU" sz="2400" dirty="0" smtClean="0"/>
              <a:t>разрядов имеет число </a:t>
            </a:r>
            <a:r>
              <a:rPr lang="ru-RU" sz="2400" b="1" dirty="0" smtClean="0"/>
              <a:t>3456</a:t>
            </a:r>
            <a:r>
              <a:rPr lang="ru-RU" sz="2400" b="1" baseline="-25000" dirty="0" smtClean="0"/>
              <a:t>10  </a:t>
            </a:r>
            <a:r>
              <a:rPr lang="ru-RU" sz="2400" dirty="0" smtClean="0"/>
              <a:t>в восьмеричной, двоичной, шестнадцатиричной системах?</a:t>
            </a:r>
          </a:p>
          <a:p>
            <a:pPr lvl="0"/>
            <a:r>
              <a:rPr lang="ru-RU" sz="2400" b="1" dirty="0" smtClean="0"/>
              <a:t>3456</a:t>
            </a:r>
            <a:r>
              <a:rPr lang="ru-RU" sz="2400" b="1" baseline="-25000" dirty="0" smtClean="0"/>
              <a:t>10 </a:t>
            </a:r>
            <a:r>
              <a:rPr lang="ru-RU" sz="2400" b="1" dirty="0" smtClean="0"/>
              <a:t>= 6600</a:t>
            </a:r>
            <a:r>
              <a:rPr lang="ru-RU" sz="2400" b="1" baseline="-25000" dirty="0" smtClean="0"/>
              <a:t>8</a:t>
            </a:r>
            <a:r>
              <a:rPr lang="en-US" sz="2400" b="1" baseline="-25000" dirty="0" smtClean="0"/>
              <a:t> </a:t>
            </a:r>
            <a:r>
              <a:rPr lang="ru-RU" sz="2400" b="1" dirty="0" smtClean="0"/>
              <a:t>=</a:t>
            </a:r>
            <a:r>
              <a:rPr lang="en-US" sz="2400" b="1" dirty="0" smtClean="0"/>
              <a:t> D80</a:t>
            </a:r>
            <a:r>
              <a:rPr lang="en-US" sz="2400" b="1" baseline="-25000" dirty="0" smtClean="0"/>
              <a:t>16</a:t>
            </a:r>
            <a:r>
              <a:rPr lang="en-US" sz="2400" b="1" dirty="0" smtClean="0"/>
              <a:t> =110110000000</a:t>
            </a:r>
            <a:r>
              <a:rPr lang="en-US" sz="2400" b="1" baseline="-25000" dirty="0" smtClean="0"/>
              <a:t>2</a:t>
            </a:r>
            <a:r>
              <a:rPr lang="ru-RU" sz="2400" b="1" dirty="0" smtClean="0"/>
              <a:t> , соответственно 4, 3 и 12 разрядов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pPr lvl="0"/>
            <a:r>
              <a:rPr lang="ru-RU" sz="2400" dirty="0" smtClean="0"/>
              <a:t>Для каких систем счисления справедливо равенство 10*10=100?</a:t>
            </a:r>
            <a:endParaRPr lang="ru-RU" sz="2400" dirty="0" smtClean="0"/>
          </a:p>
          <a:p>
            <a:pPr lvl="0"/>
            <a:r>
              <a:rPr lang="ru-RU" sz="2400" b="1" dirty="0" smtClean="0"/>
              <a:t>Для десятичной и двоичной.</a:t>
            </a:r>
            <a:endParaRPr lang="ru-RU" sz="2400" baseline="-25000" dirty="0" smtClean="0"/>
          </a:p>
          <a:p>
            <a:pPr lvl="0"/>
            <a:endParaRPr lang="ru-RU" sz="2400" baseline="-25000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800" baseline="30000" dirty="0" smtClean="0"/>
          </a:p>
          <a:p>
            <a:pPr lvl="0"/>
            <a:endParaRPr lang="ru-RU" sz="2800" dirty="0" smtClean="0"/>
          </a:p>
          <a:p>
            <a:pPr lvl="0"/>
            <a:endParaRPr lang="ru-RU" sz="2800" baseline="-25000" dirty="0" smtClean="0"/>
          </a:p>
        </p:txBody>
      </p:sp>
    </p:spTree>
    <p:extLst>
      <p:ext uri="{BB962C8B-B14F-4D97-AF65-F5344CB8AC3E}">
        <p14:creationId xmlns="" xmlns:p14="http://schemas.microsoft.com/office/powerpoint/2010/main" val="183754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62068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914400" y="620688"/>
            <a:ext cx="8229600" cy="6237312"/>
          </a:xfrm>
        </p:spPr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Сколько единиц в двоичной записи десятичного числа 206?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Решение: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Нарисуем таблицу.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Делим число 206 на 2 с остатком,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остаток записываем внизу,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целую часть правее,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None/>
            </a:pPr>
            <a:endParaRPr lang="ru-RU" sz="2800" dirty="0"/>
          </a:p>
          <a:p>
            <a:pPr>
              <a:spcBef>
                <a:spcPts val="0"/>
              </a:spcBef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затем выписываем полученный результат справа налево – это число 206 в двоичной системе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206</a:t>
            </a:r>
            <a:r>
              <a:rPr lang="ru-RU" sz="2800" baseline="-25000" dirty="0" smtClean="0"/>
              <a:t>10</a:t>
            </a:r>
            <a:r>
              <a:rPr lang="ru-RU" sz="2800" dirty="0" smtClean="0"/>
              <a:t> = </a:t>
            </a:r>
            <a:r>
              <a:rPr lang="ru-RU" sz="2800" dirty="0" smtClean="0">
                <a:solidFill>
                  <a:srgbClr val="C00000"/>
                </a:solidFill>
              </a:rPr>
              <a:t>11</a:t>
            </a:r>
            <a:r>
              <a:rPr lang="ru-RU" sz="2800" dirty="0" smtClean="0"/>
              <a:t>00</a:t>
            </a:r>
            <a:r>
              <a:rPr lang="ru-RU" sz="2800" dirty="0" smtClean="0">
                <a:solidFill>
                  <a:srgbClr val="C00000"/>
                </a:solidFill>
              </a:rPr>
              <a:t>111</a:t>
            </a:r>
            <a:r>
              <a:rPr lang="ru-RU" sz="2800" dirty="0" smtClean="0"/>
              <a:t>0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– пять единиц.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Ответ: </a:t>
            </a:r>
            <a:r>
              <a:rPr lang="ru-RU" sz="2800" dirty="0" smtClean="0">
                <a:solidFill>
                  <a:srgbClr val="C00000"/>
                </a:solidFill>
              </a:rPr>
              <a:t>5</a:t>
            </a:r>
          </a:p>
          <a:p>
            <a:pPr>
              <a:spcBef>
                <a:spcPts val="0"/>
              </a:spcBef>
              <a:buNone/>
            </a:pPr>
            <a:endParaRPr lang="ru-RU" sz="2800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68098729"/>
              </p:ext>
            </p:extLst>
          </p:nvPr>
        </p:nvGraphicFramePr>
        <p:xfrm>
          <a:off x="971601" y="3453624"/>
          <a:ext cx="590465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082"/>
                <a:gridCol w="738082"/>
                <a:gridCol w="738082"/>
                <a:gridCol w="738082"/>
                <a:gridCol w="738082"/>
                <a:gridCol w="738082"/>
                <a:gridCol w="738082"/>
                <a:gridCol w="7380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206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103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51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25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12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1" name="Стрелка углом 10"/>
          <p:cNvSpPr/>
          <p:nvPr/>
        </p:nvSpPr>
        <p:spPr>
          <a:xfrm flipH="1" flipV="1">
            <a:off x="1221021" y="4149080"/>
            <a:ext cx="5184576" cy="648072"/>
          </a:xfrm>
          <a:prstGeom prst="bentArrow">
            <a:avLst>
              <a:gd name="adj1" fmla="val 10150"/>
              <a:gd name="adj2" fmla="val 14551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носка-облако 18"/>
          <p:cNvSpPr/>
          <p:nvPr/>
        </p:nvSpPr>
        <p:spPr>
          <a:xfrm>
            <a:off x="5787135" y="2300862"/>
            <a:ext cx="3293858" cy="1080120"/>
          </a:xfrm>
          <a:prstGeom prst="cloudCallout">
            <a:avLst>
              <a:gd name="adj1" fmla="val -71889"/>
              <a:gd name="adj2" fmla="val 70057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lum bright="7000"/>
            </a:blip>
            <a:tile tx="0" ty="0" sx="100000" sy="100000" flip="none" algn="tl"/>
          </a:blipFill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Целая часть от деления на 2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20" name="Выноска-облако 19"/>
          <p:cNvSpPr/>
          <p:nvPr/>
        </p:nvSpPr>
        <p:spPr>
          <a:xfrm>
            <a:off x="5760640" y="5889500"/>
            <a:ext cx="3419872" cy="923876"/>
          </a:xfrm>
          <a:prstGeom prst="cloudCallout">
            <a:avLst>
              <a:gd name="adj1" fmla="val -93342"/>
              <a:gd name="adj2" fmla="val -236476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lum bright="5000"/>
            </a:blip>
            <a:tile tx="0" ty="0" sx="100000" sy="100000" flip="none" algn="tl"/>
          </a:blipFill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Остаток от деления на 2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chemeClr val="bg2"/>
                </a:solidFill>
              </a:rPr>
              <a:t>*Примечание: данная схема справедлива для перевода из десятичной системы в систему с ЛЮБЫМ основанием, только делить надо будет не на 2, а на основание </a:t>
            </a:r>
            <a:r>
              <a:rPr lang="ru-RU" sz="2800" dirty="0" smtClean="0">
                <a:solidFill>
                  <a:schemeClr val="bg2"/>
                </a:solidFill>
              </a:rPr>
              <a:t>системы, например </a:t>
            </a:r>
            <a:r>
              <a:rPr lang="ru-RU" sz="2800" dirty="0">
                <a:solidFill>
                  <a:schemeClr val="bg2"/>
                </a:solidFill>
              </a:rPr>
              <a:t>в восьмеричной системе делим на 8, а возможные остатки не 0 и 1, а 0, 1, 2, 3, 4, 5, 6, </a:t>
            </a:r>
            <a:r>
              <a:rPr lang="ru-RU" sz="2800" dirty="0" smtClean="0">
                <a:solidFill>
                  <a:schemeClr val="bg2"/>
                </a:solidFill>
              </a:rPr>
              <a:t>7</a:t>
            </a:r>
            <a:endParaRPr lang="ru-RU" sz="280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2800" dirty="0" smtClean="0"/>
              <a:t>Выписываем полученный результат справа налево – это число 206 в восьмеричной системе.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r>
              <a:rPr lang="ru-RU" sz="2800" dirty="0" smtClean="0"/>
              <a:t>206</a:t>
            </a:r>
            <a:r>
              <a:rPr lang="ru-RU" sz="2800" baseline="-25000" dirty="0" smtClean="0"/>
              <a:t>10</a:t>
            </a:r>
            <a:r>
              <a:rPr lang="ru-RU" sz="2800" dirty="0" smtClean="0"/>
              <a:t> = </a:t>
            </a:r>
            <a:r>
              <a:rPr lang="ru-RU" sz="2800" dirty="0" smtClean="0">
                <a:solidFill>
                  <a:schemeClr val="bg2"/>
                </a:solidFill>
              </a:rPr>
              <a:t>316</a:t>
            </a:r>
            <a:r>
              <a:rPr lang="ru-RU" sz="2800" baseline="-25000" dirty="0" smtClean="0"/>
              <a:t>8</a:t>
            </a:r>
            <a:r>
              <a:rPr lang="ru-RU" sz="2800" dirty="0" smtClean="0"/>
              <a:t> </a:t>
            </a:r>
          </a:p>
          <a:p>
            <a:pPr>
              <a:spcBef>
                <a:spcPts val="0"/>
              </a:spcBef>
              <a:buFont typeface="Arial" pitchFamily="34" charset="0"/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7050853"/>
              </p:ext>
            </p:extLst>
          </p:nvPr>
        </p:nvGraphicFramePr>
        <p:xfrm>
          <a:off x="2794726" y="3556849"/>
          <a:ext cx="221424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082"/>
                <a:gridCol w="738082"/>
                <a:gridCol w="7380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206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25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Стрелка углом 8"/>
          <p:cNvSpPr/>
          <p:nvPr/>
        </p:nvSpPr>
        <p:spPr>
          <a:xfrm flipH="1" flipV="1">
            <a:off x="2915816" y="4221088"/>
            <a:ext cx="1565857" cy="648072"/>
          </a:xfrm>
          <a:prstGeom prst="bentArrow">
            <a:avLst>
              <a:gd name="adj1" fmla="val 10150"/>
              <a:gd name="adj2" fmla="val 14551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5611259" y="3221534"/>
            <a:ext cx="3346896" cy="990363"/>
          </a:xfrm>
          <a:prstGeom prst="cloudCallout">
            <a:avLst>
              <a:gd name="adj1" fmla="val -77668"/>
              <a:gd name="adj2" fmla="val 8778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lum bright="7000"/>
            </a:blip>
            <a:tile tx="0" ty="0" sx="100000" sy="100000" flip="none" algn="tl"/>
          </a:blipFill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Целая часть от деления на 8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5909004" y="5845370"/>
            <a:ext cx="3024336" cy="994420"/>
          </a:xfrm>
          <a:prstGeom prst="cloudCallout">
            <a:avLst>
              <a:gd name="adj1" fmla="val -114573"/>
              <a:gd name="adj2" fmla="val -189744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lum bright="5000"/>
            </a:blip>
            <a:tile tx="0" ty="0" sx="100000" sy="100000" flip="none" algn="tl"/>
          </a:blipFill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Остаток от деления на 8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46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069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Таблица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2"/>
                </a:solidFill>
              </a:rPr>
              <a:t>Таким образом можно составить таблицу соответствия между основными системами: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chemeClr val="bg2"/>
              </a:solidFill>
            </a:endParaRPr>
          </a:p>
          <a:p>
            <a:pPr marL="2960688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Примечания к таблице.</a:t>
            </a:r>
          </a:p>
          <a:p>
            <a:pPr marL="2960688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*В позиционных системах счисления, как только у нас заканчиваются цифры для записи младшего разряда числа, так мы добавляем +1 к более старшему разряду. </a:t>
            </a:r>
          </a:p>
          <a:p>
            <a:pPr marL="2960688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**В двоичной системе есть понятие «незначащий» и «значащий» нуль: если левее это нуля нет ни одной единицы, то он «незначащий». </a:t>
            </a:r>
          </a:p>
          <a:p>
            <a:pPr marL="2960688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00</a:t>
            </a:r>
            <a:r>
              <a:rPr lang="ru-RU" sz="2000" b="1" dirty="0" smtClean="0">
                <a:solidFill>
                  <a:schemeClr val="tx2"/>
                </a:solidFill>
              </a:rPr>
              <a:t>1</a:t>
            </a:r>
            <a:r>
              <a:rPr lang="ru-RU" sz="2000" b="1" dirty="0" smtClean="0">
                <a:solidFill>
                  <a:srgbClr val="00B050"/>
                </a:solidFill>
              </a:rPr>
              <a:t>0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 10</a:t>
            </a:r>
            <a:r>
              <a:rPr lang="ru-RU" sz="2000" b="1" baseline="-25000" dirty="0" smtClean="0"/>
              <a:t>2</a:t>
            </a:r>
            <a:r>
              <a:rPr lang="en-US" sz="2000" b="1" dirty="0"/>
              <a:t> </a:t>
            </a:r>
            <a:endParaRPr lang="ru-RU" sz="2000" b="1" dirty="0" smtClean="0"/>
          </a:p>
          <a:p>
            <a:pPr marL="2960688" indent="0">
              <a:spcBef>
                <a:spcPts val="0"/>
              </a:spcBef>
              <a:buNone/>
            </a:pPr>
            <a:r>
              <a:rPr lang="ru-RU" sz="2000" b="1" dirty="0" smtClean="0"/>
              <a:t>Красным отмечены «незначащие», зелёным – «значащие» нули.</a:t>
            </a:r>
          </a:p>
          <a:p>
            <a:pPr marL="2960688" indent="0">
              <a:spcBef>
                <a:spcPts val="0"/>
              </a:spcBef>
              <a:buNone/>
            </a:pPr>
            <a:r>
              <a:rPr lang="ru-RU" sz="2000" b="1" dirty="0" smtClean="0"/>
              <a:t>***Любые вычислительные алгоритмы(сложение, умножение столбиком, деление уголком) справедливы для любой позиционной системы счисления.</a:t>
            </a:r>
          </a:p>
          <a:p>
            <a:pPr marL="2960688" indent="0">
              <a:spcBef>
                <a:spcPts val="0"/>
              </a:spcBef>
              <a:buNone/>
            </a:pP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268753"/>
              </p:ext>
            </p:extLst>
          </p:nvPr>
        </p:nvGraphicFramePr>
        <p:xfrm>
          <a:off x="971601" y="1533217"/>
          <a:ext cx="2808312" cy="525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648072"/>
                <a:gridCol w="720080"/>
              </a:tblGrid>
              <a:tr h="275965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776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520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456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736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3448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160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872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584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023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02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02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02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02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Выноска-облако 13"/>
          <p:cNvSpPr/>
          <p:nvPr/>
        </p:nvSpPr>
        <p:spPr>
          <a:xfrm>
            <a:off x="4571999" y="1484784"/>
            <a:ext cx="4569069" cy="576064"/>
          </a:xfrm>
          <a:prstGeom prst="cloudCallout">
            <a:avLst>
              <a:gd name="adj1" fmla="val -64923"/>
              <a:gd name="adj2" fmla="val -6119"/>
            </a:avLst>
          </a:prstGeom>
          <a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Основание системы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9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1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8"/>
          <p:cNvSpPr txBox="1">
            <a:spLocks/>
          </p:cNvSpPr>
          <p:nvPr/>
        </p:nvSpPr>
        <p:spPr>
          <a:xfrm>
            <a:off x="914400" y="692696"/>
            <a:ext cx="8229600" cy="5904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800" dirty="0" smtClean="0"/>
              <a:t>Сколько верных неравенств среди перечисленных?</a:t>
            </a:r>
          </a:p>
          <a:p>
            <a:pPr marL="342900" lvl="0" indent="-342900"/>
            <a:r>
              <a:rPr lang="ru-RU" sz="2800" dirty="0" smtClean="0"/>
              <a:t>а</a:t>
            </a:r>
            <a:r>
              <a:rPr lang="en-US" sz="2800" dirty="0" smtClean="0"/>
              <a:t>) 10101010</a:t>
            </a:r>
            <a:r>
              <a:rPr lang="en-US" sz="2800" b="1" baseline="-25000" dirty="0" smtClean="0"/>
              <a:t>2</a:t>
            </a:r>
            <a:r>
              <a:rPr lang="en-US" sz="2800" dirty="0" smtClean="0"/>
              <a:t> &gt; 252</a:t>
            </a:r>
            <a:r>
              <a:rPr lang="en-US" sz="2800" b="1" baseline="-25000" dirty="0" smtClean="0"/>
              <a:t>10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marL="342900" lvl="0" indent="-342900"/>
            <a:r>
              <a:rPr lang="ru-RU" sz="2800" dirty="0" smtClean="0"/>
              <a:t>б</a:t>
            </a:r>
            <a:r>
              <a:rPr lang="en-US" sz="2800" dirty="0" smtClean="0"/>
              <a:t>) 10101010</a:t>
            </a:r>
            <a:r>
              <a:rPr lang="en-US" sz="2800" b="1" baseline="-25000" dirty="0" smtClean="0"/>
              <a:t>2</a:t>
            </a:r>
            <a:r>
              <a:rPr lang="en-US" sz="2800" dirty="0" smtClean="0"/>
              <a:t> &gt; 9F</a:t>
            </a:r>
            <a:r>
              <a:rPr lang="en-US" sz="2800" b="1" baseline="-25000" dirty="0" smtClean="0"/>
              <a:t>16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marL="342900" lvl="0" indent="-342900"/>
            <a:r>
              <a:rPr lang="ru-RU" sz="2800" dirty="0" smtClean="0"/>
              <a:t>в) </a:t>
            </a:r>
            <a:r>
              <a:rPr lang="en-US" sz="2800" dirty="0" smtClean="0"/>
              <a:t>10101010</a:t>
            </a:r>
            <a:r>
              <a:rPr lang="en-US" sz="2800" b="1" baseline="-25000" dirty="0" smtClean="0"/>
              <a:t>2</a:t>
            </a:r>
            <a:r>
              <a:rPr lang="en-US" sz="2800" dirty="0" smtClean="0"/>
              <a:t> &gt; 252</a:t>
            </a:r>
            <a:r>
              <a:rPr lang="en-US" sz="2800" b="1" baseline="-25000" dirty="0" smtClean="0"/>
              <a:t>8</a:t>
            </a:r>
            <a:endParaRPr lang="ru-RU" sz="2800" b="1" baseline="-25000" dirty="0" smtClean="0"/>
          </a:p>
          <a:p>
            <a:pPr marL="342900" lvl="0" indent="-342900"/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Решение: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0"/>
            <a:r>
              <a:rPr lang="ru-RU" sz="2800" noProof="0" dirty="0" smtClean="0"/>
              <a:t>Чтобы сравнить числа переведём их в одинаковые системы счисления.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0"/>
            <a:r>
              <a:rPr lang="ru-RU" sz="2800" dirty="0"/>
              <a:t>а</a:t>
            </a:r>
            <a:r>
              <a:rPr lang="en-US" sz="2800" dirty="0" smtClean="0"/>
              <a:t>)</a:t>
            </a:r>
            <a:r>
              <a:rPr lang="ru-RU" sz="2800" dirty="0" smtClean="0"/>
              <a:t>Переведём первое число в десятичную систему, для этого нарисуем таблицу:</a:t>
            </a:r>
            <a:endParaRPr kumimoji="0" lang="ru-RU" sz="2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</a:pPr>
            <a:endParaRPr lang="ru-RU" sz="3200" dirty="0" smtClean="0"/>
          </a:p>
          <a:p>
            <a:pPr lvl="0">
              <a:spcBef>
                <a:spcPct val="20000"/>
              </a:spcBef>
            </a:pPr>
            <a:endParaRPr kumimoji="0" lang="ru-RU" sz="2800" b="0" i="0" u="none" strike="noStrike" kern="1200" cap="none" spc="0" normalizeH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  <a:p>
            <a:pPr>
              <a:spcBef>
                <a:spcPct val="20000"/>
              </a:spcBef>
            </a:pPr>
            <a:r>
              <a:rPr lang="ru-RU" sz="2800" dirty="0" smtClean="0"/>
              <a:t>Над числом подписаны номера разрядов справа налево, начиная с нуля. Старший разряд равен 7.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74043340"/>
              </p:ext>
            </p:extLst>
          </p:nvPr>
        </p:nvGraphicFramePr>
        <p:xfrm>
          <a:off x="1133364" y="4797152"/>
          <a:ext cx="612068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85"/>
                <a:gridCol w="765085"/>
                <a:gridCol w="765085"/>
                <a:gridCol w="765085"/>
                <a:gridCol w="765085"/>
                <a:gridCol w="765085"/>
                <a:gridCol w="765085"/>
                <a:gridCol w="765085"/>
              </a:tblGrid>
              <a:tr h="3277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432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92696"/>
            <a:ext cx="8229600" cy="6165304"/>
          </a:xfrm>
          <a:prstGeom prst="rect">
            <a:avLst/>
          </a:prstGeom>
        </p:spPr>
        <p:txBody>
          <a:bodyPr/>
          <a:lstStyle/>
          <a:p>
            <a:pPr marL="342900" lvl="0" indent="-342900"/>
            <a:endParaRPr lang="ru-RU" sz="3200" dirty="0" smtClean="0"/>
          </a:p>
          <a:p>
            <a:pPr lvl="0"/>
            <a:endParaRPr kumimoji="0" lang="ru-RU" sz="2800" b="0" i="0" u="none" strike="noStrike" kern="1200" cap="none" spc="0" normalizeH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  <a:p>
            <a:pPr lvl="0"/>
            <a:r>
              <a:rPr lang="ru-RU" sz="2800" dirty="0" smtClean="0">
                <a:solidFill>
                  <a:schemeClr val="bg2"/>
                </a:solidFill>
              </a:rPr>
              <a:t>Чтобы перевести это число в десятичную систему, нужно найти сумму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значений разрядов</a:t>
            </a:r>
            <a:r>
              <a:rPr lang="ru-RU" sz="2800" dirty="0" smtClean="0"/>
              <a:t>, умноженных на </a:t>
            </a:r>
            <a:r>
              <a:rPr lang="ru-RU" sz="2800" dirty="0" smtClean="0">
                <a:solidFill>
                  <a:srgbClr val="0070C0"/>
                </a:solidFill>
              </a:rPr>
              <a:t>основание системы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в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степени номера разряда</a:t>
            </a:r>
            <a:r>
              <a:rPr lang="ru-RU" sz="2800" dirty="0" smtClean="0"/>
              <a:t>:</a:t>
            </a:r>
            <a:endParaRPr lang="ru-RU" sz="2800" dirty="0" smtClean="0">
              <a:solidFill>
                <a:srgbClr val="C00000"/>
              </a:solidFill>
            </a:endParaRPr>
          </a:p>
          <a:p>
            <a:pPr lvl="0"/>
            <a:endParaRPr kumimoji="0" lang="ru-RU" sz="2800" b="0" i="0" u="none" strike="noStrike" kern="1200" cap="none" spc="0" normalizeH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0"/>
            <a:r>
              <a:rPr kumimoji="0" lang="ru-RU" sz="4800" b="1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1</a:t>
            </a:r>
            <a:r>
              <a:rPr kumimoji="0" lang="ru-RU" sz="48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ru-RU" sz="4800" b="1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r>
              <a:rPr kumimoji="0" lang="ru-RU" sz="4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7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+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r>
              <a:rPr kumimoji="0" lang="ru-RU" sz="2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6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+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1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r>
              <a:rPr kumimoji="0" lang="ru-RU" sz="2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5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+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r>
              <a:rPr kumimoji="0" lang="ru-RU" sz="2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4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+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1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r>
              <a:rPr kumimoji="0" lang="ru-RU" sz="2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+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r>
              <a:rPr kumimoji="0" lang="ru-RU" sz="2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+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1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r>
              <a:rPr kumimoji="0" lang="ru-RU" sz="2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1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+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2</a:t>
            </a:r>
            <a:r>
              <a:rPr kumimoji="0" lang="ru-RU" sz="2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0 </a:t>
            </a:r>
            <a:r>
              <a:rPr lang="ru-RU" sz="2800" dirty="0" smtClean="0"/>
              <a:t>= </a:t>
            </a:r>
          </a:p>
          <a:p>
            <a:pPr lvl="0"/>
            <a:endParaRPr lang="ru-RU" sz="2800" dirty="0"/>
          </a:p>
          <a:p>
            <a:pPr lvl="0"/>
            <a:endParaRPr lang="ru-RU" sz="2800" dirty="0" smtClean="0"/>
          </a:p>
          <a:p>
            <a:pPr lvl="0"/>
            <a:endParaRPr lang="ru-RU" sz="2800" dirty="0"/>
          </a:p>
          <a:p>
            <a:pPr lvl="0"/>
            <a:r>
              <a:rPr lang="ru-RU" sz="2800" dirty="0" smtClean="0"/>
              <a:t>128+0+32+0+8+0+2+0=170</a:t>
            </a:r>
            <a:r>
              <a:rPr lang="ru-RU" sz="2800" b="1" baseline="-25000" dirty="0" smtClean="0">
                <a:solidFill>
                  <a:srgbClr val="002060"/>
                </a:solidFill>
              </a:rPr>
              <a:t>10</a:t>
            </a:r>
            <a:endParaRPr lang="ru-RU" sz="2800" dirty="0"/>
          </a:p>
          <a:p>
            <a:pPr marL="342900" indent="-342900"/>
            <a:r>
              <a:rPr lang="ru-RU" sz="2800" dirty="0" smtClean="0"/>
              <a:t>170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10</a:t>
            </a:r>
            <a:r>
              <a:rPr lang="en-US" sz="2800" dirty="0" smtClean="0"/>
              <a:t>&gt;252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10 </a:t>
            </a:r>
            <a:r>
              <a:rPr lang="ru-RU" sz="2800" b="1" dirty="0" smtClean="0"/>
              <a:t>НЕВЕРНО! Пункт а) не подходит.</a:t>
            </a:r>
          </a:p>
          <a:p>
            <a:pPr marL="342900" lvl="0" indent="-342900"/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9378019"/>
              </p:ext>
            </p:extLst>
          </p:nvPr>
        </p:nvGraphicFramePr>
        <p:xfrm>
          <a:off x="929478" y="666359"/>
          <a:ext cx="612068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85"/>
                <a:gridCol w="765085"/>
                <a:gridCol w="765085"/>
                <a:gridCol w="765085"/>
                <a:gridCol w="765085"/>
                <a:gridCol w="765085"/>
                <a:gridCol w="765085"/>
                <a:gridCol w="765085"/>
              </a:tblGrid>
              <a:tr h="3277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432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Выноска-облако 9"/>
          <p:cNvSpPr/>
          <p:nvPr/>
        </p:nvSpPr>
        <p:spPr>
          <a:xfrm>
            <a:off x="3635896" y="2924100"/>
            <a:ext cx="3430600" cy="868264"/>
          </a:xfrm>
          <a:prstGeom prst="cloudCallout">
            <a:avLst>
              <a:gd name="adj1" fmla="val -92307"/>
              <a:gd name="adj2" fmla="val 63547"/>
            </a:avLst>
          </a:prstGeom>
          <a:blipFill>
            <a:blip r:embed="rId2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lum/>
            </a:blip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Номер разряда справа налево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3347864" y="4769768"/>
            <a:ext cx="2627784" cy="963488"/>
          </a:xfrm>
          <a:prstGeom prst="cloudCallout">
            <a:avLst>
              <a:gd name="adj1" fmla="val -104078"/>
              <a:gd name="adj2" fmla="val -94479"/>
            </a:avLst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Основание системы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982849" y="4774998"/>
            <a:ext cx="2304256" cy="936104"/>
          </a:xfrm>
          <a:prstGeom prst="cloudCallout">
            <a:avLst>
              <a:gd name="adj1" fmla="val -34172"/>
              <a:gd name="adj2" fmla="val -98519"/>
            </a:avLst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Значение разряда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04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/>
          <p:cNvSpPr txBox="1">
            <a:spLocks/>
          </p:cNvSpPr>
          <p:nvPr/>
        </p:nvSpPr>
        <p:spPr>
          <a:xfrm>
            <a:off x="914400" y="692696"/>
            <a:ext cx="8229600" cy="61653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800" dirty="0" smtClean="0"/>
              <a:t>б) По такому же алгоритму можно перевести число из любой системы счисления в десятичную. Сделаем это для </a:t>
            </a:r>
            <a:r>
              <a:rPr lang="ru-RU" sz="2800" dirty="0" err="1" smtClean="0"/>
              <a:t>шестнадцатиричного</a:t>
            </a:r>
            <a:r>
              <a:rPr lang="ru-RU" sz="2800" dirty="0" smtClean="0"/>
              <a:t> числа </a:t>
            </a:r>
            <a:r>
              <a:rPr lang="en-US" sz="2800" dirty="0"/>
              <a:t>9F</a:t>
            </a:r>
            <a:r>
              <a:rPr lang="en-US" sz="2800" b="1" baseline="-25000" dirty="0">
                <a:solidFill>
                  <a:srgbClr val="002060"/>
                </a:solidFill>
              </a:rPr>
              <a:t>16</a:t>
            </a:r>
            <a:endParaRPr lang="ru-RU" sz="2800" dirty="0" smtClean="0"/>
          </a:p>
          <a:p>
            <a:pPr marL="1800225" lvl="0"/>
            <a:r>
              <a:rPr lang="ru-RU" sz="2800" dirty="0" smtClean="0">
                <a:solidFill>
                  <a:schemeClr val="bg2"/>
                </a:solidFill>
              </a:rPr>
              <a:t>Чтобы перевести это число в десятичную систему, нужно найти сумму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значений разрядов</a:t>
            </a:r>
            <a:r>
              <a:rPr lang="ru-RU" sz="2800" dirty="0" smtClean="0"/>
              <a:t>, умноженных на </a:t>
            </a:r>
            <a:r>
              <a:rPr lang="ru-RU" sz="2800" dirty="0" smtClean="0">
                <a:solidFill>
                  <a:srgbClr val="0070C0"/>
                </a:solidFill>
              </a:rPr>
              <a:t>основание системы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в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степени номера разряда</a:t>
            </a:r>
            <a:r>
              <a:rPr lang="ru-RU" sz="2800" dirty="0" smtClean="0"/>
              <a:t>:</a:t>
            </a:r>
            <a:endParaRPr lang="ru-RU" sz="2800" dirty="0" smtClean="0">
              <a:solidFill>
                <a:srgbClr val="C00000"/>
              </a:solidFill>
            </a:endParaRPr>
          </a:p>
          <a:p>
            <a:pPr lvl="0"/>
            <a:endParaRPr kumimoji="0" lang="ru-RU" sz="2800" b="0" i="0" u="none" strike="noStrike" kern="1200" cap="none" spc="0" normalizeH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0"/>
            <a:r>
              <a:rPr kumimoji="0" lang="en-US" sz="4800" b="1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9</a:t>
            </a:r>
            <a:r>
              <a:rPr kumimoji="0" lang="ru-RU" sz="48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en-US" sz="4800" b="1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16</a:t>
            </a:r>
            <a:r>
              <a:rPr kumimoji="0" lang="en-US" sz="4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1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+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F</a:t>
            </a:r>
            <a:r>
              <a:rPr kumimoji="0" lang="ru-RU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*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16</a:t>
            </a:r>
            <a:r>
              <a:rPr kumimoji="0" lang="en-US" sz="2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0</a:t>
            </a:r>
            <a:r>
              <a:rPr kumimoji="0" lang="ru-RU" sz="2800" b="1" i="0" u="none" strike="noStrike" kern="1200" cap="none" spc="0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lang="ru-RU" sz="2800" dirty="0" smtClean="0"/>
              <a:t>= </a:t>
            </a:r>
            <a:r>
              <a:rPr lang="en-US" sz="2800" dirty="0" smtClean="0"/>
              <a:t>9*16+15*1=159</a:t>
            </a:r>
            <a:r>
              <a:rPr lang="en-US" sz="2800" b="1" baseline="-25000" dirty="0" smtClean="0"/>
              <a:t>10</a:t>
            </a:r>
            <a:endParaRPr lang="ru-RU" sz="2800" b="1" baseline="-25000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/>
            <a:endParaRPr lang="ru-RU" sz="2800" dirty="0"/>
          </a:p>
          <a:p>
            <a:pPr marL="342900"/>
            <a:r>
              <a:rPr lang="ru-RU" sz="2800" dirty="0" smtClean="0"/>
              <a:t>170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10</a:t>
            </a:r>
            <a:r>
              <a:rPr lang="en-US" sz="2800" dirty="0" smtClean="0"/>
              <a:t>&gt;159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10 </a:t>
            </a:r>
            <a:r>
              <a:rPr lang="ru-RU" sz="2800" b="1" dirty="0" smtClean="0"/>
              <a:t>ВЕРНО! Пункт </a:t>
            </a:r>
            <a:r>
              <a:rPr lang="ru-RU" sz="2800" b="1" dirty="0"/>
              <a:t>б</a:t>
            </a:r>
            <a:r>
              <a:rPr lang="ru-RU" sz="2800" b="1" dirty="0" smtClean="0"/>
              <a:t>) подходит.</a:t>
            </a:r>
          </a:p>
          <a:p>
            <a:pPr marL="342900" lvl="0"/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62744664"/>
              </p:ext>
            </p:extLst>
          </p:nvPr>
        </p:nvGraphicFramePr>
        <p:xfrm>
          <a:off x="1115616" y="2132856"/>
          <a:ext cx="153017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85"/>
                <a:gridCol w="765085"/>
              </a:tblGrid>
              <a:tr h="32776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6432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ru-RU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0" name="Выноска-облако 19"/>
          <p:cNvSpPr/>
          <p:nvPr/>
        </p:nvSpPr>
        <p:spPr>
          <a:xfrm>
            <a:off x="5713400" y="3676115"/>
            <a:ext cx="3430600" cy="868264"/>
          </a:xfrm>
          <a:prstGeom prst="cloudCallout">
            <a:avLst>
              <a:gd name="adj1" fmla="val -146039"/>
              <a:gd name="adj2" fmla="val 21756"/>
            </a:avLst>
          </a:prstGeom>
          <a:blipFill>
            <a:blip r:embed="rId2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lum/>
            </a:blip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Номер разряда справа налево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21" name="Выноска-облако 20"/>
          <p:cNvSpPr/>
          <p:nvPr/>
        </p:nvSpPr>
        <p:spPr>
          <a:xfrm>
            <a:off x="3347864" y="4854825"/>
            <a:ext cx="2627784" cy="963488"/>
          </a:xfrm>
          <a:prstGeom prst="cloudCallout">
            <a:avLst>
              <a:gd name="adj1" fmla="val -90822"/>
              <a:gd name="adj2" fmla="val -59831"/>
            </a:avLst>
          </a:prstGeom>
          <a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Основание системы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22" name="Выноска-облако 21"/>
          <p:cNvSpPr/>
          <p:nvPr/>
        </p:nvSpPr>
        <p:spPr>
          <a:xfrm>
            <a:off x="944961" y="4941168"/>
            <a:ext cx="2304256" cy="936104"/>
          </a:xfrm>
          <a:prstGeom prst="cloudCallout">
            <a:avLst>
              <a:gd name="adj1" fmla="val -34802"/>
              <a:gd name="adj2" fmla="val -67509"/>
            </a:avLst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Значение разряда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92696"/>
            <a:ext cx="8229600" cy="61653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800" dirty="0" smtClean="0"/>
              <a:t>в) В случае с восьмеричной и шестнадцатиричной, любой системы основанием которой является целая степень двойки, возможен быстрый перевод в двоичную систему и обратно:</a:t>
            </a:r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Каждый разряд числа </a:t>
            </a:r>
            <a:r>
              <a:rPr lang="en-US" sz="2800" dirty="0"/>
              <a:t>9F</a:t>
            </a:r>
            <a:r>
              <a:rPr lang="en-US" sz="2800" b="1" baseline="-25000" dirty="0"/>
              <a:t>16</a:t>
            </a:r>
            <a:r>
              <a:rPr lang="en-US" sz="2800" dirty="0"/>
              <a:t> </a:t>
            </a:r>
            <a:r>
              <a:rPr lang="ru-RU" sz="2800" dirty="0" smtClean="0"/>
              <a:t>переводится в соответствующее ему в двоичной системе число. При этом в каждом двоичном числе должно быть 4 разряда. Если разрядов в соответствующем двоичном числе не хватает, то мы дополняем двоичное число слева «незначащими» нулями до </a:t>
            </a:r>
          </a:p>
          <a:p>
            <a:r>
              <a:rPr lang="ru-RU" sz="2800" dirty="0" smtClean="0"/>
              <a:t>4-х разрядов.</a:t>
            </a:r>
            <a:endParaRPr lang="ru-RU" sz="2800" dirty="0"/>
          </a:p>
          <a:p>
            <a:pPr marL="2147888" lvl="0"/>
            <a:r>
              <a:rPr lang="en-US" sz="2800" dirty="0" smtClean="0"/>
              <a:t>9F</a:t>
            </a:r>
            <a:r>
              <a:rPr lang="en-US" sz="2800" b="1" baseline="-25000" dirty="0" smtClean="0"/>
              <a:t>16</a:t>
            </a:r>
            <a:r>
              <a:rPr lang="ru-RU" sz="2800" b="1" baseline="-25000" dirty="0" smtClean="0"/>
              <a:t> </a:t>
            </a:r>
            <a:r>
              <a:rPr lang="ru-RU" sz="2800" b="1" dirty="0" smtClean="0"/>
              <a:t>=</a:t>
            </a:r>
            <a:r>
              <a:rPr lang="ru-RU" sz="2800" b="1" baseline="-25000" dirty="0" smtClean="0"/>
              <a:t> </a:t>
            </a:r>
            <a:r>
              <a:rPr lang="ru-RU" sz="2800" b="1" dirty="0" smtClean="0"/>
              <a:t>10011111</a:t>
            </a:r>
            <a:r>
              <a:rPr lang="ru-RU" sz="2800" b="1" baseline="-25000" dirty="0" smtClean="0"/>
              <a:t>2 </a:t>
            </a:r>
            <a:r>
              <a:rPr lang="ru-RU" sz="2800" b="1" dirty="0" smtClean="0"/>
              <a:t>=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7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6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5</a:t>
            </a:r>
            <a:r>
              <a:rPr lang="ru-RU" sz="2800" b="1" dirty="0" smtClean="0"/>
              <a:t>+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0</a:t>
            </a:r>
            <a:r>
              <a:rPr lang="ru-RU" sz="2800" b="1" dirty="0" smtClean="0"/>
              <a:t>=128+0+0</a:t>
            </a:r>
          </a:p>
          <a:p>
            <a:pPr marL="2147888" lvl="0"/>
            <a:r>
              <a:rPr lang="ru-RU" sz="2800" b="1" dirty="0" smtClean="0"/>
              <a:t>+16+8+4+2+1=159</a:t>
            </a:r>
            <a:r>
              <a:rPr lang="ru-RU" sz="2800" b="1" baseline="-25000" dirty="0" smtClean="0"/>
              <a:t>10 </a:t>
            </a:r>
            <a:r>
              <a:rPr lang="ru-RU" sz="2800" b="1" dirty="0" smtClean="0"/>
              <a:t>– верно!</a:t>
            </a:r>
            <a:endParaRPr kumimoji="0" lang="ru-RU" sz="3200" b="0" i="0" u="none" strike="noStrike" kern="120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6592606"/>
              </p:ext>
            </p:extLst>
          </p:nvPr>
        </p:nvGraphicFramePr>
        <p:xfrm>
          <a:off x="971601" y="5578262"/>
          <a:ext cx="2015860" cy="107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756"/>
                <a:gridCol w="936104"/>
              </a:tblGrid>
              <a:tr h="446758"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61354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1111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841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59046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92696"/>
            <a:ext cx="8229600" cy="6165304"/>
          </a:xfrm>
          <a:prstGeom prst="rect">
            <a:avLst/>
          </a:prstGeom>
        </p:spPr>
        <p:txBody>
          <a:bodyPr/>
          <a:lstStyle/>
          <a:p>
            <a:r>
              <a:rPr lang="ru-RU" sz="2800" b="1" dirty="0" smtClean="0"/>
              <a:t>Для числа </a:t>
            </a:r>
            <a:r>
              <a:rPr lang="en-US" sz="2800" b="1" dirty="0" smtClean="0"/>
              <a:t>252</a:t>
            </a:r>
            <a:r>
              <a:rPr lang="en-US" sz="2800" b="1" baseline="-25000" dirty="0" smtClean="0"/>
              <a:t>8</a:t>
            </a:r>
            <a:r>
              <a:rPr lang="ru-RU" sz="2800" b="1" baseline="-25000" dirty="0" smtClean="0"/>
              <a:t> </a:t>
            </a:r>
            <a:r>
              <a:rPr lang="ru-RU" sz="2800" b="1" dirty="0" smtClean="0"/>
              <a:t>будем действовать так же, но каждому разряду восьмеричной, будет соответствовать 3 разряда двоичной системы.</a:t>
            </a:r>
          </a:p>
          <a:p>
            <a:pPr marL="2336800" lvl="0"/>
            <a:endParaRPr lang="ru-RU" sz="2800" b="1" dirty="0" smtClean="0"/>
          </a:p>
          <a:p>
            <a:pPr marL="2336800" lvl="0"/>
            <a:endParaRPr lang="ru-RU" sz="2800" b="1" dirty="0"/>
          </a:p>
          <a:p>
            <a:pPr marL="2336800" lvl="0"/>
            <a:endParaRPr lang="ru-RU" sz="2800" b="1" dirty="0" smtClean="0"/>
          </a:p>
          <a:p>
            <a:pPr lvl="0"/>
            <a:r>
              <a:rPr lang="en-US" sz="2800" b="1" dirty="0" smtClean="0"/>
              <a:t>252</a:t>
            </a:r>
            <a:r>
              <a:rPr lang="en-US" sz="2800" b="1" baseline="-25000" dirty="0" smtClean="0"/>
              <a:t>8</a:t>
            </a:r>
            <a:r>
              <a:rPr lang="ru-RU" sz="2800" b="1" baseline="-25000" dirty="0" smtClean="0"/>
              <a:t> </a:t>
            </a:r>
            <a:r>
              <a:rPr lang="ru-RU" sz="2800" b="1" dirty="0" smtClean="0"/>
              <a:t>=</a:t>
            </a:r>
            <a:r>
              <a:rPr lang="ru-RU" sz="2800" b="1" baseline="-25000" dirty="0" smtClean="0"/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ru-RU" sz="2800" b="1" dirty="0" smtClean="0"/>
              <a:t>10101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ru-RU" sz="2800" b="1" dirty="0" smtClean="0"/>
              <a:t>10</a:t>
            </a:r>
            <a:r>
              <a:rPr lang="ru-RU" sz="2800" b="1" baseline="-25000" dirty="0" smtClean="0"/>
              <a:t> 2</a:t>
            </a:r>
            <a:r>
              <a:rPr lang="ru-RU" sz="2800" b="1" dirty="0" smtClean="0"/>
              <a:t>=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8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7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6</a:t>
            </a:r>
            <a:r>
              <a:rPr lang="ru-RU" sz="2800" b="1" dirty="0" smtClean="0"/>
              <a:t>+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5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/>
              <a:t>+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0</a:t>
            </a:r>
            <a:r>
              <a:rPr lang="ru-RU" sz="2800" b="1" dirty="0" smtClean="0"/>
              <a:t>=0+128+0+32+0+8+0+2+0=170</a:t>
            </a:r>
            <a:r>
              <a:rPr lang="ru-RU" sz="2800" b="1" baseline="-25000" dirty="0" smtClean="0"/>
              <a:t>10</a:t>
            </a:r>
          </a:p>
          <a:p>
            <a:pPr lvl="0"/>
            <a:endParaRPr lang="ru-RU" sz="2800" b="1" dirty="0" smtClean="0"/>
          </a:p>
          <a:p>
            <a:pPr lvl="0"/>
            <a:r>
              <a:rPr lang="en-US" sz="2800" b="1" dirty="0" smtClean="0"/>
              <a:t>252</a:t>
            </a:r>
            <a:r>
              <a:rPr lang="en-US" sz="2800" b="1" baseline="-25000" dirty="0" smtClean="0"/>
              <a:t>8</a:t>
            </a:r>
            <a:r>
              <a:rPr lang="ru-RU" sz="2800" b="1" baseline="-25000" dirty="0" smtClean="0"/>
              <a:t> =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8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8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+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2800" b="1" dirty="0" smtClean="0"/>
              <a:t>*</a:t>
            </a:r>
            <a:r>
              <a:rPr lang="ru-RU" sz="2800" b="1" dirty="0" smtClean="0">
                <a:solidFill>
                  <a:srgbClr val="0070C0"/>
                </a:solidFill>
              </a:rPr>
              <a:t>8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0</a:t>
            </a:r>
            <a:r>
              <a:rPr lang="ru-RU" sz="2800" b="1" dirty="0" smtClean="0"/>
              <a:t>=128+40+2=170</a:t>
            </a:r>
            <a:r>
              <a:rPr lang="ru-RU" sz="2800" b="1" baseline="-25000" dirty="0" smtClean="0"/>
              <a:t>10 </a:t>
            </a:r>
            <a:r>
              <a:rPr lang="ru-RU" sz="2800" b="1" dirty="0" smtClean="0"/>
              <a:t>совпало!</a:t>
            </a:r>
          </a:p>
          <a:p>
            <a:r>
              <a:rPr lang="ru-RU" sz="2800" b="1" dirty="0" smtClean="0"/>
              <a:t>170</a:t>
            </a:r>
            <a:r>
              <a:rPr lang="ru-RU" sz="2800" b="1" baseline="-25000" dirty="0" smtClean="0"/>
              <a:t>10</a:t>
            </a:r>
            <a:r>
              <a:rPr lang="en-US" sz="2800" b="1" dirty="0" smtClean="0"/>
              <a:t>&gt;</a:t>
            </a:r>
            <a:r>
              <a:rPr lang="ru-RU" sz="2800" b="1" dirty="0" smtClean="0"/>
              <a:t>170</a:t>
            </a:r>
            <a:r>
              <a:rPr lang="ru-RU" sz="2800" b="1" baseline="-25000" dirty="0" smtClean="0"/>
              <a:t>10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– </a:t>
            </a:r>
            <a:r>
              <a:rPr lang="ru-RU" sz="2800" b="1" dirty="0" smtClean="0"/>
              <a:t>НЕВЕРНО</a:t>
            </a:r>
            <a:r>
              <a:rPr lang="ru-RU" sz="2800" b="1" dirty="0"/>
              <a:t>! Пункт </a:t>
            </a:r>
            <a:r>
              <a:rPr lang="ru-RU" sz="2800" b="1" dirty="0" smtClean="0"/>
              <a:t>в) не подходит.</a:t>
            </a:r>
          </a:p>
          <a:p>
            <a:r>
              <a:rPr lang="ru-RU" sz="2800" b="1" dirty="0" smtClean="0"/>
              <a:t>Среди а), б) и в) неравенств только одно верное.</a:t>
            </a:r>
          </a:p>
          <a:p>
            <a:r>
              <a:rPr lang="ru-RU" sz="2800" b="1" dirty="0" smtClean="0"/>
              <a:t>Ответ: 1</a:t>
            </a:r>
            <a:endParaRPr lang="ru-RU" sz="2800" b="1" dirty="0"/>
          </a:p>
          <a:p>
            <a:pPr lvl="0"/>
            <a:endParaRPr lang="ru-RU" sz="2800" b="1" dirty="0" smtClean="0"/>
          </a:p>
          <a:p>
            <a:pPr lvl="0"/>
            <a:endParaRPr lang="ru-RU" sz="2800" b="1" baseline="-25000" dirty="0"/>
          </a:p>
          <a:p>
            <a:pPr lvl="0"/>
            <a:endParaRPr lang="ru-RU" sz="2800" b="1" baseline="-25000" dirty="0" smtClean="0"/>
          </a:p>
          <a:p>
            <a:pPr lvl="0"/>
            <a:endParaRPr lang="ru-RU" sz="2800" b="1" baseline="-25000" dirty="0"/>
          </a:p>
          <a:p>
            <a:pPr lvl="0"/>
            <a:endParaRPr lang="ru-RU" sz="2800" b="1" baseline="-25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4484850"/>
              </p:ext>
            </p:extLst>
          </p:nvPr>
        </p:nvGraphicFramePr>
        <p:xfrm>
          <a:off x="971601" y="2132856"/>
          <a:ext cx="2304255" cy="107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352"/>
                <a:gridCol w="774815"/>
                <a:gridCol w="792088"/>
              </a:tblGrid>
              <a:tr h="446758"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61354"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30213" indent="-430213" algn="r"/>
                      <a:r>
                        <a:rPr lang="ru-RU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2" name="Выноска-облако 11"/>
          <p:cNvSpPr/>
          <p:nvPr/>
        </p:nvSpPr>
        <p:spPr>
          <a:xfrm>
            <a:off x="3491880" y="2016221"/>
            <a:ext cx="5652120" cy="1196755"/>
          </a:xfrm>
          <a:prstGeom prst="cloudCallout">
            <a:avLst>
              <a:gd name="adj1" fmla="val -64007"/>
              <a:gd name="adj2" fmla="val 9121"/>
            </a:avLst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Дополнили до 3-х разрядов «незначащим» нулём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66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rgbClr val="1F1828"/>
      </a:dk1>
      <a:lt1>
        <a:srgbClr val="1F1828"/>
      </a:lt1>
      <a:dk2>
        <a:srgbClr val="1F1828"/>
      </a:dk2>
      <a:lt2>
        <a:srgbClr val="1F182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975</Words>
  <Application>Microsoft Office PowerPoint</Application>
  <PresentationFormat>Экран (4:3)</PresentationFormat>
  <Paragraphs>299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Задача 1.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ГБОУ СОШ 569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Нужный</dc:creator>
  <cp:lastModifiedBy>Admin</cp:lastModifiedBy>
  <cp:revision>82</cp:revision>
  <dcterms:created xsi:type="dcterms:W3CDTF">2014-05-29T08:17:54Z</dcterms:created>
  <dcterms:modified xsi:type="dcterms:W3CDTF">2014-06-30T14:15:43Z</dcterms:modified>
</cp:coreProperties>
</file>