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1" r:id="rId4"/>
    <p:sldMasterId id="2147483652" r:id="rId5"/>
  </p:sldMasterIdLst>
  <p:notesMasterIdLst>
    <p:notesMasterId r:id="rId89"/>
  </p:notesMasterIdLst>
  <p:sldIdLst>
    <p:sldId id="277" r:id="rId6"/>
    <p:sldId id="320" r:id="rId7"/>
    <p:sldId id="312" r:id="rId8"/>
    <p:sldId id="313" r:id="rId9"/>
    <p:sldId id="314" r:id="rId10"/>
    <p:sldId id="315" r:id="rId11"/>
    <p:sldId id="316" r:id="rId12"/>
    <p:sldId id="317" r:id="rId13"/>
    <p:sldId id="318" r:id="rId14"/>
    <p:sldId id="321" r:id="rId15"/>
    <p:sldId id="322" r:id="rId16"/>
    <p:sldId id="323" r:id="rId17"/>
    <p:sldId id="324" r:id="rId18"/>
    <p:sldId id="325" r:id="rId19"/>
    <p:sldId id="327" r:id="rId20"/>
    <p:sldId id="326" r:id="rId21"/>
    <p:sldId id="349" r:id="rId22"/>
    <p:sldId id="350" r:id="rId23"/>
    <p:sldId id="351" r:id="rId24"/>
    <p:sldId id="352" r:id="rId25"/>
    <p:sldId id="353" r:id="rId26"/>
    <p:sldId id="354" r:id="rId27"/>
    <p:sldId id="355" r:id="rId28"/>
    <p:sldId id="356" r:id="rId29"/>
    <p:sldId id="357" r:id="rId30"/>
    <p:sldId id="358" r:id="rId31"/>
    <p:sldId id="359" r:id="rId32"/>
    <p:sldId id="360" r:id="rId33"/>
    <p:sldId id="361" r:id="rId34"/>
    <p:sldId id="362" r:id="rId35"/>
    <p:sldId id="363" r:id="rId36"/>
    <p:sldId id="364" r:id="rId37"/>
    <p:sldId id="365" r:id="rId38"/>
    <p:sldId id="366" r:id="rId39"/>
    <p:sldId id="367" r:id="rId40"/>
    <p:sldId id="368" r:id="rId41"/>
    <p:sldId id="302" r:id="rId42"/>
    <p:sldId id="303" r:id="rId43"/>
    <p:sldId id="304" r:id="rId44"/>
    <p:sldId id="305" r:id="rId45"/>
    <p:sldId id="306" r:id="rId46"/>
    <p:sldId id="307" r:id="rId47"/>
    <p:sldId id="308" r:id="rId48"/>
    <p:sldId id="309" r:id="rId49"/>
    <p:sldId id="310" r:id="rId50"/>
    <p:sldId id="332" r:id="rId51"/>
    <p:sldId id="331" r:id="rId52"/>
    <p:sldId id="333" r:id="rId53"/>
    <p:sldId id="334" r:id="rId54"/>
    <p:sldId id="335" r:id="rId55"/>
    <p:sldId id="336" r:id="rId56"/>
    <p:sldId id="337" r:id="rId57"/>
    <p:sldId id="338" r:id="rId58"/>
    <p:sldId id="278" r:id="rId59"/>
    <p:sldId id="279" r:id="rId60"/>
    <p:sldId id="280" r:id="rId61"/>
    <p:sldId id="281" r:id="rId62"/>
    <p:sldId id="283" r:id="rId63"/>
    <p:sldId id="284" r:id="rId64"/>
    <p:sldId id="285" r:id="rId65"/>
    <p:sldId id="286" r:id="rId66"/>
    <p:sldId id="291" r:id="rId67"/>
    <p:sldId id="292" r:id="rId68"/>
    <p:sldId id="293" r:id="rId69"/>
    <p:sldId id="294" r:id="rId70"/>
    <p:sldId id="295" r:id="rId71"/>
    <p:sldId id="287" r:id="rId72"/>
    <p:sldId id="288" r:id="rId73"/>
    <p:sldId id="296" r:id="rId74"/>
    <p:sldId id="299" r:id="rId75"/>
    <p:sldId id="297" r:id="rId76"/>
    <p:sldId id="298" r:id="rId77"/>
    <p:sldId id="300" r:id="rId78"/>
    <p:sldId id="301" r:id="rId79"/>
    <p:sldId id="339" r:id="rId80"/>
    <p:sldId id="343" r:id="rId81"/>
    <p:sldId id="340" r:id="rId82"/>
    <p:sldId id="341" r:id="rId83"/>
    <p:sldId id="345" r:id="rId84"/>
    <p:sldId id="346" r:id="rId85"/>
    <p:sldId id="342" r:id="rId86"/>
    <p:sldId id="348" r:id="rId87"/>
    <p:sldId id="344" r:id="rId8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Lucida Console" pitchFamily="49" charset="0"/>
        <a:ea typeface="+mn-ea"/>
        <a:cs typeface="+mn-cs"/>
      </a:defRPr>
    </a:lvl1pPr>
    <a:lvl2pPr marL="457200" algn="l" rtl="0" fontAlgn="base">
      <a:spcBef>
        <a:spcPct val="0"/>
      </a:spcBef>
      <a:spcAft>
        <a:spcPct val="0"/>
      </a:spcAft>
      <a:defRPr kern="1200">
        <a:solidFill>
          <a:schemeClr val="tx1"/>
        </a:solidFill>
        <a:latin typeface="Lucida Console" pitchFamily="49" charset="0"/>
        <a:ea typeface="+mn-ea"/>
        <a:cs typeface="+mn-cs"/>
      </a:defRPr>
    </a:lvl2pPr>
    <a:lvl3pPr marL="914400" algn="l" rtl="0" fontAlgn="base">
      <a:spcBef>
        <a:spcPct val="0"/>
      </a:spcBef>
      <a:spcAft>
        <a:spcPct val="0"/>
      </a:spcAft>
      <a:defRPr kern="1200">
        <a:solidFill>
          <a:schemeClr val="tx1"/>
        </a:solidFill>
        <a:latin typeface="Lucida Console" pitchFamily="49" charset="0"/>
        <a:ea typeface="+mn-ea"/>
        <a:cs typeface="+mn-cs"/>
      </a:defRPr>
    </a:lvl3pPr>
    <a:lvl4pPr marL="1371600" algn="l" rtl="0" fontAlgn="base">
      <a:spcBef>
        <a:spcPct val="0"/>
      </a:spcBef>
      <a:spcAft>
        <a:spcPct val="0"/>
      </a:spcAft>
      <a:defRPr kern="1200">
        <a:solidFill>
          <a:schemeClr val="tx1"/>
        </a:solidFill>
        <a:latin typeface="Lucida Console" pitchFamily="49" charset="0"/>
        <a:ea typeface="+mn-ea"/>
        <a:cs typeface="+mn-cs"/>
      </a:defRPr>
    </a:lvl4pPr>
    <a:lvl5pPr marL="1828800" algn="l" rtl="0" fontAlgn="base">
      <a:spcBef>
        <a:spcPct val="0"/>
      </a:spcBef>
      <a:spcAft>
        <a:spcPct val="0"/>
      </a:spcAft>
      <a:defRPr kern="1200">
        <a:solidFill>
          <a:schemeClr val="tx1"/>
        </a:solidFill>
        <a:latin typeface="Lucida Console" pitchFamily="49" charset="0"/>
        <a:ea typeface="+mn-ea"/>
        <a:cs typeface="+mn-cs"/>
      </a:defRPr>
    </a:lvl5pPr>
    <a:lvl6pPr marL="2286000" algn="l" defTabSz="914400" rtl="0" eaLnBrk="1" latinLnBrk="0" hangingPunct="1">
      <a:defRPr kern="1200">
        <a:solidFill>
          <a:schemeClr val="tx1"/>
        </a:solidFill>
        <a:latin typeface="Lucida Console" pitchFamily="49" charset="0"/>
        <a:ea typeface="+mn-ea"/>
        <a:cs typeface="+mn-cs"/>
      </a:defRPr>
    </a:lvl6pPr>
    <a:lvl7pPr marL="2743200" algn="l" defTabSz="914400" rtl="0" eaLnBrk="1" latinLnBrk="0" hangingPunct="1">
      <a:defRPr kern="1200">
        <a:solidFill>
          <a:schemeClr val="tx1"/>
        </a:solidFill>
        <a:latin typeface="Lucida Console" pitchFamily="49" charset="0"/>
        <a:ea typeface="+mn-ea"/>
        <a:cs typeface="+mn-cs"/>
      </a:defRPr>
    </a:lvl7pPr>
    <a:lvl8pPr marL="3200400" algn="l" defTabSz="914400" rtl="0" eaLnBrk="1" latinLnBrk="0" hangingPunct="1">
      <a:defRPr kern="1200">
        <a:solidFill>
          <a:schemeClr val="tx1"/>
        </a:solidFill>
        <a:latin typeface="Lucida Console" pitchFamily="49" charset="0"/>
        <a:ea typeface="+mn-ea"/>
        <a:cs typeface="+mn-cs"/>
      </a:defRPr>
    </a:lvl8pPr>
    <a:lvl9pPr marL="3657600" algn="l" defTabSz="914400" rtl="0" eaLnBrk="1" latinLnBrk="0" hangingPunct="1">
      <a:defRPr kern="1200">
        <a:solidFill>
          <a:schemeClr val="tx1"/>
        </a:solidFill>
        <a:latin typeface="Lucida Console" pitchFamily="4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800000"/>
    <a:srgbClr val="0000CC"/>
    <a:srgbClr val="294937"/>
    <a:srgbClr val="9900CC"/>
    <a:srgbClr val="CC00CC"/>
    <a:srgbClr val="6600CC"/>
    <a:srgbClr val="00FF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212" autoAdjust="0"/>
    <p:restoredTop sz="92058" autoAdjust="0"/>
  </p:normalViewPr>
  <p:slideViewPr>
    <p:cSldViewPr>
      <p:cViewPr varScale="1">
        <p:scale>
          <a:sx n="59" d="100"/>
          <a:sy n="59" d="100"/>
        </p:scale>
        <p:origin x="-648" y="-72"/>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80A4DE0-3E09-4C93-A01E-C924FBDBE049}" type="datetimeFigureOut">
              <a:rPr lang="ru-RU"/>
              <a:pPr>
                <a:defRPr/>
              </a:pPr>
              <a:t>27.05.2014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C3853B0-6794-4A46-8327-C3D5B81843E0}"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Образ слайда 1"/>
          <p:cNvSpPr>
            <a:spLocks noGrp="1" noRot="1" noChangeAspect="1" noTextEdit="1"/>
          </p:cNvSpPr>
          <p:nvPr>
            <p:ph type="sldImg"/>
          </p:nvPr>
        </p:nvSpPr>
        <p:spPr bwMode="auto">
          <a:noFill/>
          <a:ln>
            <a:solidFill>
              <a:srgbClr val="000000"/>
            </a:solidFill>
            <a:miter lim="800000"/>
            <a:headEnd/>
            <a:tailEnd/>
          </a:ln>
        </p:spPr>
      </p:sp>
      <p:sp>
        <p:nvSpPr>
          <p:cNvPr id="9216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9216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E4EC7A-0870-4F8E-9BDF-8113BD488907}" type="slidenum">
              <a:rPr lang="ru-RU" smtClean="0"/>
              <a:pPr/>
              <a:t>69</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Образ слайда 1"/>
          <p:cNvSpPr>
            <a:spLocks noGrp="1" noRot="1" noChangeAspect="1" noTextEdit="1"/>
          </p:cNvSpPr>
          <p:nvPr>
            <p:ph type="sldImg"/>
          </p:nvPr>
        </p:nvSpPr>
        <p:spPr bwMode="auto">
          <a:noFill/>
          <a:ln>
            <a:solidFill>
              <a:srgbClr val="000000"/>
            </a:solidFill>
            <a:miter lim="800000"/>
            <a:headEnd/>
            <a:tailEnd/>
          </a:ln>
        </p:spPr>
      </p:sp>
      <p:sp>
        <p:nvSpPr>
          <p:cNvPr id="9318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9318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B4266B-8622-4F71-A636-4377751A56AC}" type="slidenum">
              <a:rPr lang="ru-RU" smtClean="0"/>
              <a:pPr/>
              <a:t>80</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1B2317A-EB65-4027-8373-E44EB37DBED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CE1998A-16FE-472F-B1C1-135A39A42BB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A4ED4ED-6AF7-46F6-AD5D-D79715309124}"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BFD5DDD3-65E4-4287-A7DB-8B041B866621}"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27"/>
          <p:cNvSpPr>
            <a:spLocks noGrp="1"/>
          </p:cNvSpPr>
          <p:nvPr>
            <p:ph type="dt" sz="half" idx="10"/>
          </p:nvPr>
        </p:nvSpPr>
        <p:spPr/>
        <p:txBody>
          <a:bodyPr/>
          <a:lstStyle>
            <a:lvl1pPr>
              <a:defRPr/>
            </a:lvl1pPr>
          </a:lstStyle>
          <a:p>
            <a:pPr>
              <a:defRPr/>
            </a:pPr>
            <a:endParaRPr lang="ru-RU"/>
          </a:p>
        </p:txBody>
      </p:sp>
      <p:sp>
        <p:nvSpPr>
          <p:cNvPr id="5" name="Нижний колонтитул 16"/>
          <p:cNvSpPr>
            <a:spLocks noGrp="1"/>
          </p:cNvSpPr>
          <p:nvPr>
            <p:ph type="ftr" sz="quarter" idx="11"/>
          </p:nvPr>
        </p:nvSpPr>
        <p:spPr/>
        <p:txBody>
          <a:bodyPr/>
          <a:lstStyle>
            <a:lvl1pPr>
              <a:defRPr/>
            </a:lvl1pPr>
          </a:lstStyle>
          <a:p>
            <a:pPr>
              <a:defRPr/>
            </a:pPr>
            <a:endParaRPr lang="ru-RU"/>
          </a:p>
        </p:txBody>
      </p:sp>
      <p:sp>
        <p:nvSpPr>
          <p:cNvPr id="6" name="Номер слайда 28"/>
          <p:cNvSpPr>
            <a:spLocks noGrp="1"/>
          </p:cNvSpPr>
          <p:nvPr>
            <p:ph type="sldNum" sz="quarter" idx="12"/>
          </p:nvPr>
        </p:nvSpPr>
        <p:spPr/>
        <p:txBody>
          <a:bodyPr/>
          <a:lstStyle>
            <a:lvl1pPr>
              <a:defRPr/>
            </a:lvl1pPr>
          </a:lstStyle>
          <a:p>
            <a:pPr>
              <a:defRPr/>
            </a:pPr>
            <a:fld id="{5E15B301-DE86-468F-BDE7-05CE6198BC67}"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27"/>
          <p:cNvSpPr>
            <a:spLocks noGrp="1"/>
          </p:cNvSpPr>
          <p:nvPr>
            <p:ph type="dt" sz="half" idx="10"/>
          </p:nvPr>
        </p:nvSpPr>
        <p:spPr/>
        <p:txBody>
          <a:bodyPr/>
          <a:lstStyle>
            <a:lvl1pPr>
              <a:defRPr/>
            </a:lvl1pPr>
          </a:lstStyle>
          <a:p>
            <a:pPr>
              <a:defRPr/>
            </a:pPr>
            <a:endParaRPr lang="ru-RU"/>
          </a:p>
        </p:txBody>
      </p:sp>
      <p:sp>
        <p:nvSpPr>
          <p:cNvPr id="5" name="Нижний колонтитул 16"/>
          <p:cNvSpPr>
            <a:spLocks noGrp="1"/>
          </p:cNvSpPr>
          <p:nvPr>
            <p:ph type="ftr" sz="quarter" idx="11"/>
          </p:nvPr>
        </p:nvSpPr>
        <p:spPr/>
        <p:txBody>
          <a:bodyPr/>
          <a:lstStyle>
            <a:lvl1pPr>
              <a:defRPr/>
            </a:lvl1pPr>
          </a:lstStyle>
          <a:p>
            <a:pPr>
              <a:defRPr/>
            </a:pPr>
            <a:endParaRPr lang="ru-RU"/>
          </a:p>
        </p:txBody>
      </p:sp>
      <p:sp>
        <p:nvSpPr>
          <p:cNvPr id="6" name="Номер слайда 28"/>
          <p:cNvSpPr>
            <a:spLocks noGrp="1"/>
          </p:cNvSpPr>
          <p:nvPr>
            <p:ph type="sldNum" sz="quarter" idx="12"/>
          </p:nvPr>
        </p:nvSpPr>
        <p:spPr/>
        <p:txBody>
          <a:bodyPr/>
          <a:lstStyle>
            <a:lvl1pPr>
              <a:defRPr/>
            </a:lvl1pPr>
          </a:lstStyle>
          <a:p>
            <a:pPr>
              <a:defRPr/>
            </a:pPr>
            <a:fld id="{2AAEC875-4741-49C3-85E4-805431B07394}"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27"/>
          <p:cNvSpPr>
            <a:spLocks noGrp="1"/>
          </p:cNvSpPr>
          <p:nvPr>
            <p:ph type="dt" sz="half" idx="10"/>
          </p:nvPr>
        </p:nvSpPr>
        <p:spPr/>
        <p:txBody>
          <a:bodyPr/>
          <a:lstStyle>
            <a:lvl1pPr>
              <a:defRPr/>
            </a:lvl1pPr>
          </a:lstStyle>
          <a:p>
            <a:pPr>
              <a:defRPr/>
            </a:pPr>
            <a:endParaRPr lang="ru-RU"/>
          </a:p>
        </p:txBody>
      </p:sp>
      <p:sp>
        <p:nvSpPr>
          <p:cNvPr id="5" name="Нижний колонтитул 16"/>
          <p:cNvSpPr>
            <a:spLocks noGrp="1"/>
          </p:cNvSpPr>
          <p:nvPr>
            <p:ph type="ftr" sz="quarter" idx="11"/>
          </p:nvPr>
        </p:nvSpPr>
        <p:spPr/>
        <p:txBody>
          <a:bodyPr/>
          <a:lstStyle>
            <a:lvl1pPr>
              <a:defRPr/>
            </a:lvl1pPr>
          </a:lstStyle>
          <a:p>
            <a:pPr>
              <a:defRPr/>
            </a:pPr>
            <a:endParaRPr lang="ru-RU"/>
          </a:p>
        </p:txBody>
      </p:sp>
      <p:sp>
        <p:nvSpPr>
          <p:cNvPr id="6" name="Номер слайда 28"/>
          <p:cNvSpPr>
            <a:spLocks noGrp="1"/>
          </p:cNvSpPr>
          <p:nvPr>
            <p:ph type="sldNum" sz="quarter" idx="12"/>
          </p:nvPr>
        </p:nvSpPr>
        <p:spPr/>
        <p:txBody>
          <a:bodyPr/>
          <a:lstStyle>
            <a:lvl1pPr>
              <a:defRPr/>
            </a:lvl1pPr>
          </a:lstStyle>
          <a:p>
            <a:pPr>
              <a:defRPr/>
            </a:pPr>
            <a:fld id="{899BC67F-7DC1-4A97-96A2-DA10ED11B43D}"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524000"/>
            <a:ext cx="4191000" cy="4598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5025" y="1524000"/>
            <a:ext cx="4191000" cy="4598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27"/>
          <p:cNvSpPr>
            <a:spLocks noGrp="1"/>
          </p:cNvSpPr>
          <p:nvPr>
            <p:ph type="dt" sz="half" idx="10"/>
          </p:nvPr>
        </p:nvSpPr>
        <p:spPr/>
        <p:txBody>
          <a:bodyPr/>
          <a:lstStyle>
            <a:lvl1pPr>
              <a:defRPr/>
            </a:lvl1pPr>
          </a:lstStyle>
          <a:p>
            <a:pPr>
              <a:defRPr/>
            </a:pPr>
            <a:endParaRPr lang="ru-RU"/>
          </a:p>
        </p:txBody>
      </p:sp>
      <p:sp>
        <p:nvSpPr>
          <p:cNvPr id="6" name="Нижний колонтитул 16"/>
          <p:cNvSpPr>
            <a:spLocks noGrp="1"/>
          </p:cNvSpPr>
          <p:nvPr>
            <p:ph type="ftr" sz="quarter" idx="11"/>
          </p:nvPr>
        </p:nvSpPr>
        <p:spPr/>
        <p:txBody>
          <a:bodyPr/>
          <a:lstStyle>
            <a:lvl1pPr>
              <a:defRPr/>
            </a:lvl1pPr>
          </a:lstStyle>
          <a:p>
            <a:pPr>
              <a:defRPr/>
            </a:pPr>
            <a:endParaRPr lang="ru-RU"/>
          </a:p>
        </p:txBody>
      </p:sp>
      <p:sp>
        <p:nvSpPr>
          <p:cNvPr id="7" name="Номер слайда 28"/>
          <p:cNvSpPr>
            <a:spLocks noGrp="1"/>
          </p:cNvSpPr>
          <p:nvPr>
            <p:ph type="sldNum" sz="quarter" idx="12"/>
          </p:nvPr>
        </p:nvSpPr>
        <p:spPr/>
        <p:txBody>
          <a:bodyPr/>
          <a:lstStyle>
            <a:lvl1pPr>
              <a:defRPr/>
            </a:lvl1pPr>
          </a:lstStyle>
          <a:p>
            <a:pPr>
              <a:defRPr/>
            </a:pPr>
            <a:fld id="{135C40EE-1C13-440D-8EA7-5A4AE37AD38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27"/>
          <p:cNvSpPr>
            <a:spLocks noGrp="1"/>
          </p:cNvSpPr>
          <p:nvPr>
            <p:ph type="dt" sz="half" idx="10"/>
          </p:nvPr>
        </p:nvSpPr>
        <p:spPr/>
        <p:txBody>
          <a:bodyPr/>
          <a:lstStyle>
            <a:lvl1pPr>
              <a:defRPr/>
            </a:lvl1pPr>
          </a:lstStyle>
          <a:p>
            <a:pPr>
              <a:defRPr/>
            </a:pPr>
            <a:endParaRPr lang="ru-RU"/>
          </a:p>
        </p:txBody>
      </p:sp>
      <p:sp>
        <p:nvSpPr>
          <p:cNvPr id="8" name="Нижний колонтитул 16"/>
          <p:cNvSpPr>
            <a:spLocks noGrp="1"/>
          </p:cNvSpPr>
          <p:nvPr>
            <p:ph type="ftr" sz="quarter" idx="11"/>
          </p:nvPr>
        </p:nvSpPr>
        <p:spPr/>
        <p:txBody>
          <a:bodyPr/>
          <a:lstStyle>
            <a:lvl1pPr>
              <a:defRPr/>
            </a:lvl1pPr>
          </a:lstStyle>
          <a:p>
            <a:pPr>
              <a:defRPr/>
            </a:pPr>
            <a:endParaRPr lang="ru-RU"/>
          </a:p>
        </p:txBody>
      </p:sp>
      <p:sp>
        <p:nvSpPr>
          <p:cNvPr id="9" name="Номер слайда 28"/>
          <p:cNvSpPr>
            <a:spLocks noGrp="1"/>
          </p:cNvSpPr>
          <p:nvPr>
            <p:ph type="sldNum" sz="quarter" idx="12"/>
          </p:nvPr>
        </p:nvSpPr>
        <p:spPr/>
        <p:txBody>
          <a:bodyPr/>
          <a:lstStyle>
            <a:lvl1pPr>
              <a:defRPr/>
            </a:lvl1pPr>
          </a:lstStyle>
          <a:p>
            <a:pPr>
              <a:defRPr/>
            </a:pPr>
            <a:fld id="{9A5FFFFC-D456-4F26-9EB7-2BD2F8490871}"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7"/>
          <p:cNvSpPr>
            <a:spLocks noGrp="1"/>
          </p:cNvSpPr>
          <p:nvPr>
            <p:ph type="dt" sz="half" idx="10"/>
          </p:nvPr>
        </p:nvSpPr>
        <p:spPr/>
        <p:txBody>
          <a:bodyPr/>
          <a:lstStyle>
            <a:lvl1pPr>
              <a:defRPr/>
            </a:lvl1pPr>
          </a:lstStyle>
          <a:p>
            <a:pPr>
              <a:defRPr/>
            </a:pPr>
            <a:endParaRPr lang="ru-RU"/>
          </a:p>
        </p:txBody>
      </p:sp>
      <p:sp>
        <p:nvSpPr>
          <p:cNvPr id="4" name="Нижний колонтитул 16"/>
          <p:cNvSpPr>
            <a:spLocks noGrp="1"/>
          </p:cNvSpPr>
          <p:nvPr>
            <p:ph type="ftr" sz="quarter" idx="11"/>
          </p:nvPr>
        </p:nvSpPr>
        <p:spPr/>
        <p:txBody>
          <a:bodyPr/>
          <a:lstStyle>
            <a:lvl1pPr>
              <a:defRPr/>
            </a:lvl1pPr>
          </a:lstStyle>
          <a:p>
            <a:pPr>
              <a:defRPr/>
            </a:pPr>
            <a:endParaRPr lang="ru-RU"/>
          </a:p>
        </p:txBody>
      </p:sp>
      <p:sp>
        <p:nvSpPr>
          <p:cNvPr id="5" name="Номер слайда 28"/>
          <p:cNvSpPr>
            <a:spLocks noGrp="1"/>
          </p:cNvSpPr>
          <p:nvPr>
            <p:ph type="sldNum" sz="quarter" idx="12"/>
          </p:nvPr>
        </p:nvSpPr>
        <p:spPr/>
        <p:txBody>
          <a:bodyPr/>
          <a:lstStyle>
            <a:lvl1pPr>
              <a:defRPr/>
            </a:lvl1pPr>
          </a:lstStyle>
          <a:p>
            <a:pPr>
              <a:defRPr/>
            </a:pPr>
            <a:fld id="{CD326B76-0661-4575-A1ED-BCA96D5F8A93}"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7"/>
          <p:cNvSpPr>
            <a:spLocks noGrp="1"/>
          </p:cNvSpPr>
          <p:nvPr>
            <p:ph type="dt" sz="half" idx="10"/>
          </p:nvPr>
        </p:nvSpPr>
        <p:spPr/>
        <p:txBody>
          <a:bodyPr/>
          <a:lstStyle>
            <a:lvl1pPr>
              <a:defRPr/>
            </a:lvl1pPr>
          </a:lstStyle>
          <a:p>
            <a:pPr>
              <a:defRPr/>
            </a:pPr>
            <a:endParaRPr lang="ru-RU"/>
          </a:p>
        </p:txBody>
      </p:sp>
      <p:sp>
        <p:nvSpPr>
          <p:cNvPr id="3" name="Нижний колонтитул 16"/>
          <p:cNvSpPr>
            <a:spLocks noGrp="1"/>
          </p:cNvSpPr>
          <p:nvPr>
            <p:ph type="ftr" sz="quarter" idx="11"/>
          </p:nvPr>
        </p:nvSpPr>
        <p:spPr/>
        <p:txBody>
          <a:bodyPr/>
          <a:lstStyle>
            <a:lvl1pPr>
              <a:defRPr/>
            </a:lvl1pPr>
          </a:lstStyle>
          <a:p>
            <a:pPr>
              <a:defRPr/>
            </a:pPr>
            <a:endParaRPr lang="ru-RU"/>
          </a:p>
        </p:txBody>
      </p:sp>
      <p:sp>
        <p:nvSpPr>
          <p:cNvPr id="4" name="Номер слайда 28"/>
          <p:cNvSpPr>
            <a:spLocks noGrp="1"/>
          </p:cNvSpPr>
          <p:nvPr>
            <p:ph type="sldNum" sz="quarter" idx="12"/>
          </p:nvPr>
        </p:nvSpPr>
        <p:spPr/>
        <p:txBody>
          <a:bodyPr/>
          <a:lstStyle>
            <a:lvl1pPr>
              <a:defRPr/>
            </a:lvl1pPr>
          </a:lstStyle>
          <a:p>
            <a:pPr>
              <a:defRPr/>
            </a:pPr>
            <a:fld id="{7189BA0D-8EEA-4EAC-AD2B-44F29BD54E8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211B0D5-E2FA-4AA3-9454-0049E447D183}"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27"/>
          <p:cNvSpPr>
            <a:spLocks noGrp="1"/>
          </p:cNvSpPr>
          <p:nvPr>
            <p:ph type="dt" sz="half" idx="10"/>
          </p:nvPr>
        </p:nvSpPr>
        <p:spPr/>
        <p:txBody>
          <a:bodyPr/>
          <a:lstStyle>
            <a:lvl1pPr>
              <a:defRPr/>
            </a:lvl1pPr>
          </a:lstStyle>
          <a:p>
            <a:pPr>
              <a:defRPr/>
            </a:pPr>
            <a:endParaRPr lang="ru-RU"/>
          </a:p>
        </p:txBody>
      </p:sp>
      <p:sp>
        <p:nvSpPr>
          <p:cNvPr id="6" name="Нижний колонтитул 16"/>
          <p:cNvSpPr>
            <a:spLocks noGrp="1"/>
          </p:cNvSpPr>
          <p:nvPr>
            <p:ph type="ftr" sz="quarter" idx="11"/>
          </p:nvPr>
        </p:nvSpPr>
        <p:spPr/>
        <p:txBody>
          <a:bodyPr/>
          <a:lstStyle>
            <a:lvl1pPr>
              <a:defRPr/>
            </a:lvl1pPr>
          </a:lstStyle>
          <a:p>
            <a:pPr>
              <a:defRPr/>
            </a:pPr>
            <a:endParaRPr lang="ru-RU"/>
          </a:p>
        </p:txBody>
      </p:sp>
      <p:sp>
        <p:nvSpPr>
          <p:cNvPr id="7" name="Номер слайда 28"/>
          <p:cNvSpPr>
            <a:spLocks noGrp="1"/>
          </p:cNvSpPr>
          <p:nvPr>
            <p:ph type="sldNum" sz="quarter" idx="12"/>
          </p:nvPr>
        </p:nvSpPr>
        <p:spPr/>
        <p:txBody>
          <a:bodyPr/>
          <a:lstStyle>
            <a:lvl1pPr>
              <a:defRPr/>
            </a:lvl1pPr>
          </a:lstStyle>
          <a:p>
            <a:pPr>
              <a:defRPr/>
            </a:pPr>
            <a:fld id="{018C931A-5176-4C4C-BC7F-9031A88EE632}"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27"/>
          <p:cNvSpPr>
            <a:spLocks noGrp="1"/>
          </p:cNvSpPr>
          <p:nvPr>
            <p:ph type="dt" sz="half" idx="10"/>
          </p:nvPr>
        </p:nvSpPr>
        <p:spPr/>
        <p:txBody>
          <a:bodyPr/>
          <a:lstStyle>
            <a:lvl1pPr>
              <a:defRPr/>
            </a:lvl1pPr>
          </a:lstStyle>
          <a:p>
            <a:pPr>
              <a:defRPr/>
            </a:pPr>
            <a:endParaRPr lang="ru-RU"/>
          </a:p>
        </p:txBody>
      </p:sp>
      <p:sp>
        <p:nvSpPr>
          <p:cNvPr id="6" name="Нижний колонтитул 16"/>
          <p:cNvSpPr>
            <a:spLocks noGrp="1"/>
          </p:cNvSpPr>
          <p:nvPr>
            <p:ph type="ftr" sz="quarter" idx="11"/>
          </p:nvPr>
        </p:nvSpPr>
        <p:spPr/>
        <p:txBody>
          <a:bodyPr/>
          <a:lstStyle>
            <a:lvl1pPr>
              <a:defRPr/>
            </a:lvl1pPr>
          </a:lstStyle>
          <a:p>
            <a:pPr>
              <a:defRPr/>
            </a:pPr>
            <a:endParaRPr lang="ru-RU"/>
          </a:p>
        </p:txBody>
      </p:sp>
      <p:sp>
        <p:nvSpPr>
          <p:cNvPr id="7" name="Номер слайда 28"/>
          <p:cNvSpPr>
            <a:spLocks noGrp="1"/>
          </p:cNvSpPr>
          <p:nvPr>
            <p:ph type="sldNum" sz="quarter" idx="12"/>
          </p:nvPr>
        </p:nvSpPr>
        <p:spPr/>
        <p:txBody>
          <a:bodyPr/>
          <a:lstStyle>
            <a:lvl1pPr>
              <a:defRPr/>
            </a:lvl1pPr>
          </a:lstStyle>
          <a:p>
            <a:pPr>
              <a:defRPr/>
            </a:pPr>
            <a:fld id="{0C5147B4-D216-45E6-AA64-029CA1AB1BE7}"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27"/>
          <p:cNvSpPr>
            <a:spLocks noGrp="1"/>
          </p:cNvSpPr>
          <p:nvPr>
            <p:ph type="dt" sz="half" idx="10"/>
          </p:nvPr>
        </p:nvSpPr>
        <p:spPr/>
        <p:txBody>
          <a:bodyPr/>
          <a:lstStyle>
            <a:lvl1pPr>
              <a:defRPr/>
            </a:lvl1pPr>
          </a:lstStyle>
          <a:p>
            <a:pPr>
              <a:defRPr/>
            </a:pPr>
            <a:endParaRPr lang="ru-RU"/>
          </a:p>
        </p:txBody>
      </p:sp>
      <p:sp>
        <p:nvSpPr>
          <p:cNvPr id="5" name="Нижний колонтитул 16"/>
          <p:cNvSpPr>
            <a:spLocks noGrp="1"/>
          </p:cNvSpPr>
          <p:nvPr>
            <p:ph type="ftr" sz="quarter" idx="11"/>
          </p:nvPr>
        </p:nvSpPr>
        <p:spPr/>
        <p:txBody>
          <a:bodyPr/>
          <a:lstStyle>
            <a:lvl1pPr>
              <a:defRPr/>
            </a:lvl1pPr>
          </a:lstStyle>
          <a:p>
            <a:pPr>
              <a:defRPr/>
            </a:pPr>
            <a:endParaRPr lang="ru-RU"/>
          </a:p>
        </p:txBody>
      </p:sp>
      <p:sp>
        <p:nvSpPr>
          <p:cNvPr id="6" name="Номер слайда 28"/>
          <p:cNvSpPr>
            <a:spLocks noGrp="1"/>
          </p:cNvSpPr>
          <p:nvPr>
            <p:ph type="sldNum" sz="quarter" idx="12"/>
          </p:nvPr>
        </p:nvSpPr>
        <p:spPr/>
        <p:txBody>
          <a:bodyPr/>
          <a:lstStyle>
            <a:lvl1pPr>
              <a:defRPr/>
            </a:lvl1pPr>
          </a:lstStyle>
          <a:p>
            <a:pPr>
              <a:defRPr/>
            </a:pPr>
            <a:fld id="{28A28268-5FB5-44E2-B563-AB14E9660F46}"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2425" y="228600"/>
            <a:ext cx="2133600" cy="58943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28600"/>
            <a:ext cx="6248400" cy="58943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27"/>
          <p:cNvSpPr>
            <a:spLocks noGrp="1"/>
          </p:cNvSpPr>
          <p:nvPr>
            <p:ph type="dt" sz="half" idx="10"/>
          </p:nvPr>
        </p:nvSpPr>
        <p:spPr/>
        <p:txBody>
          <a:bodyPr/>
          <a:lstStyle>
            <a:lvl1pPr>
              <a:defRPr/>
            </a:lvl1pPr>
          </a:lstStyle>
          <a:p>
            <a:pPr>
              <a:defRPr/>
            </a:pPr>
            <a:endParaRPr lang="ru-RU"/>
          </a:p>
        </p:txBody>
      </p:sp>
      <p:sp>
        <p:nvSpPr>
          <p:cNvPr id="5" name="Нижний колонтитул 16"/>
          <p:cNvSpPr>
            <a:spLocks noGrp="1"/>
          </p:cNvSpPr>
          <p:nvPr>
            <p:ph type="ftr" sz="quarter" idx="11"/>
          </p:nvPr>
        </p:nvSpPr>
        <p:spPr/>
        <p:txBody>
          <a:bodyPr/>
          <a:lstStyle>
            <a:lvl1pPr>
              <a:defRPr/>
            </a:lvl1pPr>
          </a:lstStyle>
          <a:p>
            <a:pPr>
              <a:defRPr/>
            </a:pPr>
            <a:endParaRPr lang="ru-RU"/>
          </a:p>
        </p:txBody>
      </p:sp>
      <p:sp>
        <p:nvSpPr>
          <p:cNvPr id="6" name="Номер слайда 28"/>
          <p:cNvSpPr>
            <a:spLocks noGrp="1"/>
          </p:cNvSpPr>
          <p:nvPr>
            <p:ph type="sldNum" sz="quarter" idx="12"/>
          </p:nvPr>
        </p:nvSpPr>
        <p:spPr/>
        <p:txBody>
          <a:bodyPr/>
          <a:lstStyle>
            <a:lvl1pPr>
              <a:defRPr/>
            </a:lvl1pPr>
          </a:lstStyle>
          <a:p>
            <a:pPr>
              <a:defRPr/>
            </a:pPr>
            <a:fld id="{5E8A8AF9-9EBA-4ACB-B94B-66432F60F688}"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8EDD5E5-CCBA-426D-AC2C-39ACBCDD935E}"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A7E5CEF-A6FE-4B31-8E2E-14B09ADD0FF2}"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A17B918-00D8-4DAB-AB5B-513E69EA9701}" type="slidenum">
              <a:rPr lang="ru-RU"/>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524000"/>
            <a:ext cx="4191000" cy="4598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5025" y="1524000"/>
            <a:ext cx="4191000" cy="4598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F0CEDC9-1484-49FA-A9C8-BBFD1BF809CD}"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80F3993-F069-497F-B859-A69C17094291}"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E64613F6-A217-4290-A412-B047CDCF79D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129B1BA-5C9A-4248-A1C2-A7E92CD47234}"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63C925D-2B4B-48AE-AE3F-99DC2349FA38}" type="slidenum">
              <a:rPr lang="ru-RU"/>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B7460DA-415D-48A3-A11D-1E4CE2D723D8}" type="slidenum">
              <a:rPr lang="ru-RU"/>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BB45515-00D3-4DC3-A698-680C8EFF3B87}" type="slidenum">
              <a:rPr lang="ru-RU"/>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4040F50-E614-443A-9F0E-4E9ED759D141}" type="slidenum">
              <a:rPr lang="ru-RU"/>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2425" y="228600"/>
            <a:ext cx="2133600" cy="58943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28600"/>
            <a:ext cx="6248400" cy="58943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351FC23-E22D-4C17-9BED-B9D63DD36DB8}" type="slidenum">
              <a:rPr lang="ru-RU"/>
              <a:pPr>
                <a:defRPr/>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1"/>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3301A72A-96F7-400B-8469-03F1BD39BF4E}" type="slidenum">
              <a:rPr lang="ru-RU"/>
              <a:pPr>
                <a:defRPr/>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1"/>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871EAAB9-B2A9-40DB-9478-9D218809B62F}" type="slidenum">
              <a:rPr lang="ru-RU"/>
              <a:pPr>
                <a:defRPr/>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1"/>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042CC27C-7B27-4487-BBBB-D3E4676A1679}" type="slidenum">
              <a:rPr lang="ru-RU"/>
              <a:pPr>
                <a:defRPr/>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524000"/>
            <a:ext cx="4191000" cy="4598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5025" y="1524000"/>
            <a:ext cx="4191000" cy="4598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1"/>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3"/>
          <p:cNvSpPr>
            <a:spLocks noGrp="1"/>
          </p:cNvSpPr>
          <p:nvPr>
            <p:ph type="sldNum" sz="quarter" idx="12"/>
          </p:nvPr>
        </p:nvSpPr>
        <p:spPr/>
        <p:txBody>
          <a:bodyPr/>
          <a:lstStyle>
            <a:lvl1pPr>
              <a:defRPr/>
            </a:lvl1pPr>
          </a:lstStyle>
          <a:p>
            <a:pPr>
              <a:defRPr/>
            </a:pPr>
            <a:fld id="{B6A76B4C-F14F-4E21-8EC3-BC9890596148}" type="slidenum">
              <a:rPr lang="ru-RU"/>
              <a:pPr>
                <a:defRPr/>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1"/>
          <p:cNvSpPr>
            <a:spLocks noGrp="1"/>
          </p:cNvSpPr>
          <p:nvPr>
            <p:ph type="dt" sz="half" idx="10"/>
          </p:nvPr>
        </p:nvSpPr>
        <p:spPr/>
        <p:txBody>
          <a:bodyPr/>
          <a:lstStyle>
            <a:lvl1pPr>
              <a:defRPr/>
            </a:lvl1pPr>
          </a:lstStyle>
          <a:p>
            <a:pPr>
              <a:defRPr/>
            </a:pPr>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3"/>
          <p:cNvSpPr>
            <a:spLocks noGrp="1"/>
          </p:cNvSpPr>
          <p:nvPr>
            <p:ph type="sldNum" sz="quarter" idx="12"/>
          </p:nvPr>
        </p:nvSpPr>
        <p:spPr/>
        <p:txBody>
          <a:bodyPr/>
          <a:lstStyle>
            <a:lvl1pPr>
              <a:defRPr/>
            </a:lvl1pPr>
          </a:lstStyle>
          <a:p>
            <a:pPr>
              <a:defRPr/>
            </a:pPr>
            <a:fld id="{701DCDD3-CC27-48E7-A0E5-B62B47499DD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B33C476-5B3D-42EE-B664-A83DCEBEBDFB}"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1"/>
          <p:cNvSpPr>
            <a:spLocks noGrp="1"/>
          </p:cNvSpPr>
          <p:nvPr>
            <p:ph type="dt" sz="half" idx="10"/>
          </p:nvPr>
        </p:nvSpPr>
        <p:spPr/>
        <p:txBody>
          <a:bodyPr/>
          <a:lstStyle>
            <a:lvl1pPr>
              <a:defRPr/>
            </a:lvl1pPr>
          </a:lstStyle>
          <a:p>
            <a:pPr>
              <a:defRPr/>
            </a:pPr>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3"/>
          <p:cNvSpPr>
            <a:spLocks noGrp="1"/>
          </p:cNvSpPr>
          <p:nvPr>
            <p:ph type="sldNum" sz="quarter" idx="12"/>
          </p:nvPr>
        </p:nvSpPr>
        <p:spPr/>
        <p:txBody>
          <a:bodyPr/>
          <a:lstStyle>
            <a:lvl1pPr>
              <a:defRPr/>
            </a:lvl1pPr>
          </a:lstStyle>
          <a:p>
            <a:pPr>
              <a:defRPr/>
            </a:pPr>
            <a:fld id="{619B641D-73D5-4B61-AF13-23A7C6C103EF}" type="slidenum">
              <a:rPr lang="ru-RU"/>
              <a:pPr>
                <a:defRPr/>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p:txBody>
          <a:bodyPr/>
          <a:lstStyle>
            <a:lvl1pPr>
              <a:defRPr/>
            </a:lvl1pPr>
          </a:lstStyle>
          <a:p>
            <a:pPr>
              <a:defRPr/>
            </a:pPr>
            <a:fld id="{64C7CC6D-DBD7-493E-94FE-3B635BC79D11}" type="slidenum">
              <a:rPr lang="ru-RU"/>
              <a:pPr>
                <a:defRPr/>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1"/>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3"/>
          <p:cNvSpPr>
            <a:spLocks noGrp="1"/>
          </p:cNvSpPr>
          <p:nvPr>
            <p:ph type="sldNum" sz="quarter" idx="12"/>
          </p:nvPr>
        </p:nvSpPr>
        <p:spPr/>
        <p:txBody>
          <a:bodyPr/>
          <a:lstStyle>
            <a:lvl1pPr>
              <a:defRPr/>
            </a:lvl1pPr>
          </a:lstStyle>
          <a:p>
            <a:pPr>
              <a:defRPr/>
            </a:pPr>
            <a:fld id="{752CD9F9-F9F4-49C4-9261-D5A0BE2F14E8}" type="slidenum">
              <a:rPr lang="ru-RU"/>
              <a:pPr>
                <a:defRPr/>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1"/>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3"/>
          <p:cNvSpPr>
            <a:spLocks noGrp="1"/>
          </p:cNvSpPr>
          <p:nvPr>
            <p:ph type="sldNum" sz="quarter" idx="12"/>
          </p:nvPr>
        </p:nvSpPr>
        <p:spPr/>
        <p:txBody>
          <a:bodyPr/>
          <a:lstStyle>
            <a:lvl1pPr>
              <a:defRPr/>
            </a:lvl1pPr>
          </a:lstStyle>
          <a:p>
            <a:pPr>
              <a:defRPr/>
            </a:pPr>
            <a:fld id="{3349768E-9950-4CAF-B5F9-252962DE54F6}" type="slidenum">
              <a:rPr lang="ru-RU"/>
              <a:pPr>
                <a:defRPr/>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1"/>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FDF7DE83-91EC-4A51-BD42-FBDC00AF344C}" type="slidenum">
              <a:rPr lang="ru-RU"/>
              <a:pPr>
                <a:defRPr/>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2425" y="228600"/>
            <a:ext cx="2133600" cy="58943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28600"/>
            <a:ext cx="6248400" cy="58943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1"/>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A70405F4-69A6-4948-8AC6-AA062C064C30}" type="slidenum">
              <a:rPr lang="ru-RU"/>
              <a:pPr>
                <a:defRPr/>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2"/>
          <p:cNvSpPr>
            <a:spLocks noGrp="1"/>
          </p:cNvSpPr>
          <p:nvPr>
            <p:ph type="dt" sz="half" idx="10"/>
          </p:nvPr>
        </p:nvSpPr>
        <p:spPr/>
        <p:txBody>
          <a:bodyPr/>
          <a:lstStyle>
            <a:lvl1pPr>
              <a:defRPr/>
            </a:lvl1pPr>
          </a:lstStyle>
          <a:p>
            <a:pPr>
              <a:defRPr/>
            </a:pPr>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3117BAB9-165E-4151-9295-928E27062B8A}" type="slidenum">
              <a:rPr lang="ru-RU"/>
              <a:pPr>
                <a:defRPr/>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2"/>
          <p:cNvSpPr>
            <a:spLocks noGrp="1"/>
          </p:cNvSpPr>
          <p:nvPr>
            <p:ph type="dt" sz="half" idx="10"/>
          </p:nvPr>
        </p:nvSpPr>
        <p:spPr/>
        <p:txBody>
          <a:bodyPr/>
          <a:lstStyle>
            <a:lvl1pPr>
              <a:defRPr/>
            </a:lvl1pPr>
          </a:lstStyle>
          <a:p>
            <a:pPr>
              <a:defRPr/>
            </a:pPr>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C7993112-8CE3-4C9C-B893-EB6CCD0CC7D5}" type="slidenum">
              <a:rPr lang="ru-RU"/>
              <a:pPr>
                <a:defRPr/>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2"/>
          <p:cNvSpPr>
            <a:spLocks noGrp="1"/>
          </p:cNvSpPr>
          <p:nvPr>
            <p:ph type="dt" sz="half" idx="10"/>
          </p:nvPr>
        </p:nvSpPr>
        <p:spPr/>
        <p:txBody>
          <a:bodyPr/>
          <a:lstStyle>
            <a:lvl1pPr>
              <a:defRPr/>
            </a:lvl1pPr>
          </a:lstStyle>
          <a:p>
            <a:pPr>
              <a:defRPr/>
            </a:pPr>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7017DA58-A22D-47C3-8B05-4A56D00FBFD8}" type="slidenum">
              <a:rPr lang="ru-RU"/>
              <a:pPr>
                <a:defRPr/>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524000"/>
            <a:ext cx="4191000" cy="4598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5025" y="1524000"/>
            <a:ext cx="4191000" cy="4598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2"/>
          <p:cNvSpPr>
            <a:spLocks noGrp="1"/>
          </p:cNvSpPr>
          <p:nvPr>
            <p:ph type="dt" sz="half" idx="10"/>
          </p:nvPr>
        </p:nvSpPr>
        <p:spPr/>
        <p:txBody>
          <a:bodyPr/>
          <a:lstStyle>
            <a:lvl1pPr>
              <a:defRPr/>
            </a:lvl1pPr>
          </a:lstStyle>
          <a:p>
            <a:pPr>
              <a:defRPr/>
            </a:pPr>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665726E4-0A09-4AE5-8B1E-3926F73AC93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F845A84C-8EFC-4DA0-ACEC-7E47AA2E0B22}" type="slidenum">
              <a:rPr lang="ru-RU"/>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2"/>
          <p:cNvSpPr>
            <a:spLocks noGrp="1"/>
          </p:cNvSpPr>
          <p:nvPr>
            <p:ph type="dt" sz="half" idx="10"/>
          </p:nvPr>
        </p:nvSpPr>
        <p:spPr/>
        <p:txBody>
          <a:bodyPr/>
          <a:lstStyle>
            <a:lvl1pPr>
              <a:defRPr/>
            </a:lvl1pPr>
          </a:lstStyle>
          <a:p>
            <a:pPr>
              <a:defRPr/>
            </a:pPr>
            <a:endParaRPr lang="ru-RU"/>
          </a:p>
        </p:txBody>
      </p:sp>
      <p:sp>
        <p:nvSpPr>
          <p:cNvPr id="8" name="Нижний колонтитул 3"/>
          <p:cNvSpPr>
            <a:spLocks noGrp="1"/>
          </p:cNvSpPr>
          <p:nvPr>
            <p:ph type="ftr" sz="quarter" idx="11"/>
          </p:nvPr>
        </p:nvSpPr>
        <p:spPr/>
        <p:txBody>
          <a:bodyPr/>
          <a:lstStyle>
            <a:lvl1pPr>
              <a:defRPr/>
            </a:lvl1pPr>
          </a:lstStyle>
          <a:p>
            <a:pPr>
              <a:defRPr/>
            </a:pPr>
            <a:endParaRPr lang="ru-RU"/>
          </a:p>
        </p:txBody>
      </p:sp>
      <p:sp>
        <p:nvSpPr>
          <p:cNvPr id="9" name="Номер слайда 4"/>
          <p:cNvSpPr>
            <a:spLocks noGrp="1"/>
          </p:cNvSpPr>
          <p:nvPr>
            <p:ph type="sldNum" sz="quarter" idx="12"/>
          </p:nvPr>
        </p:nvSpPr>
        <p:spPr/>
        <p:txBody>
          <a:bodyPr/>
          <a:lstStyle>
            <a:lvl1pPr>
              <a:defRPr/>
            </a:lvl1pPr>
          </a:lstStyle>
          <a:p>
            <a:pPr>
              <a:defRPr/>
            </a:pPr>
            <a:fld id="{172C0922-D90C-467A-A028-29DBAE9E7CC8}" type="slidenum">
              <a:rPr lang="ru-RU"/>
              <a:pPr>
                <a:defRPr/>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pPr>
              <a:defRPr/>
            </a:pPr>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D2605093-903A-4021-9CE3-7D71A8DF59BF}" type="slidenum">
              <a:rPr lang="ru-RU"/>
              <a:pPr>
                <a:defRPr/>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endParaRPr lang="ru-RU"/>
          </a:p>
        </p:txBody>
      </p:sp>
      <p:sp>
        <p:nvSpPr>
          <p:cNvPr id="3" name="Нижний колонтитул 3"/>
          <p:cNvSpPr>
            <a:spLocks noGrp="1"/>
          </p:cNvSpPr>
          <p:nvPr>
            <p:ph type="ftr" sz="quarter" idx="11"/>
          </p:nvPr>
        </p:nvSpPr>
        <p:spPr/>
        <p:txBody>
          <a:bodyPr/>
          <a:lstStyle>
            <a:lvl1pPr>
              <a:defRPr/>
            </a:lvl1pPr>
          </a:lstStyle>
          <a:p>
            <a:pPr>
              <a:defRPr/>
            </a:pPr>
            <a:endParaRPr lang="ru-RU"/>
          </a:p>
        </p:txBody>
      </p:sp>
      <p:sp>
        <p:nvSpPr>
          <p:cNvPr id="4" name="Номер слайда 4"/>
          <p:cNvSpPr>
            <a:spLocks noGrp="1"/>
          </p:cNvSpPr>
          <p:nvPr>
            <p:ph type="sldNum" sz="quarter" idx="12"/>
          </p:nvPr>
        </p:nvSpPr>
        <p:spPr/>
        <p:txBody>
          <a:bodyPr/>
          <a:lstStyle>
            <a:lvl1pPr>
              <a:defRPr/>
            </a:lvl1pPr>
          </a:lstStyle>
          <a:p>
            <a:pPr>
              <a:defRPr/>
            </a:pPr>
            <a:fld id="{8CDD14BF-7648-472E-80E3-A20C152C0321}" type="slidenum">
              <a:rPr lang="ru-RU"/>
              <a:pPr>
                <a:defRPr/>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2"/>
          <p:cNvSpPr>
            <a:spLocks noGrp="1"/>
          </p:cNvSpPr>
          <p:nvPr>
            <p:ph type="dt" sz="half" idx="10"/>
          </p:nvPr>
        </p:nvSpPr>
        <p:spPr/>
        <p:txBody>
          <a:bodyPr/>
          <a:lstStyle>
            <a:lvl1pPr>
              <a:defRPr/>
            </a:lvl1pPr>
          </a:lstStyle>
          <a:p>
            <a:pPr>
              <a:defRPr/>
            </a:pPr>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DC813947-BE67-44E7-A5B6-6772D78E35A3}" type="slidenum">
              <a:rPr lang="ru-RU"/>
              <a:pPr>
                <a:defRPr/>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2"/>
          <p:cNvSpPr>
            <a:spLocks noGrp="1"/>
          </p:cNvSpPr>
          <p:nvPr>
            <p:ph type="dt" sz="half" idx="10"/>
          </p:nvPr>
        </p:nvSpPr>
        <p:spPr/>
        <p:txBody>
          <a:bodyPr/>
          <a:lstStyle>
            <a:lvl1pPr>
              <a:defRPr/>
            </a:lvl1pPr>
          </a:lstStyle>
          <a:p>
            <a:pPr>
              <a:defRPr/>
            </a:pPr>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A68814F2-0DAB-44D3-A2AF-F4EB288F699B}" type="slidenum">
              <a:rPr lang="ru-RU"/>
              <a:pPr>
                <a:defRPr/>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2"/>
          <p:cNvSpPr>
            <a:spLocks noGrp="1"/>
          </p:cNvSpPr>
          <p:nvPr>
            <p:ph type="dt" sz="half" idx="10"/>
          </p:nvPr>
        </p:nvSpPr>
        <p:spPr/>
        <p:txBody>
          <a:bodyPr/>
          <a:lstStyle>
            <a:lvl1pPr>
              <a:defRPr/>
            </a:lvl1pPr>
          </a:lstStyle>
          <a:p>
            <a:pPr>
              <a:defRPr/>
            </a:pPr>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7E637729-580A-4C25-A4D6-D5B6A0F0DBE1}" type="slidenum">
              <a:rPr lang="ru-RU"/>
              <a:pPr>
                <a:defRPr/>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2425" y="228600"/>
            <a:ext cx="2133600" cy="58943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28600"/>
            <a:ext cx="6248400" cy="58943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2"/>
          <p:cNvSpPr>
            <a:spLocks noGrp="1"/>
          </p:cNvSpPr>
          <p:nvPr>
            <p:ph type="dt" sz="half" idx="10"/>
          </p:nvPr>
        </p:nvSpPr>
        <p:spPr/>
        <p:txBody>
          <a:bodyPr/>
          <a:lstStyle>
            <a:lvl1pPr>
              <a:defRPr/>
            </a:lvl1pPr>
          </a:lstStyle>
          <a:p>
            <a:pPr>
              <a:defRPr/>
            </a:pPr>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E9B7F039-1BFA-4295-80CE-200030E26B2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EE12849-B0F7-41D5-A53F-429CC927F27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6FB364AC-2E00-4FD5-9306-6E1E3E182B9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B6DF652-B84B-4D8B-A490-018BA48A367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D453F03-E3E6-42DC-B81A-80B4D8E3846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3414EEA2-EF9F-4056-B2ED-978003D3851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Прямоугольник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Прямоугольник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Прямоугольник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Прямая соединительная линия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Овал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Овал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Прямоугольник 19"/>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1" name="Прямоугольник 20"/>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2" name="Прямоугольник 21"/>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4" name="Прямоугольник 23"/>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5" name="Прямоугольник 2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6" name="Прямая соединительная линия 25"/>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7" name="Прямоугольник 26"/>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28" name="Овал 27"/>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Овал 28"/>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36" name="Заголовок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9237" name="Текст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30" name="Дата 27"/>
          <p:cNvSpPr>
            <a:spLocks noGrp="1"/>
          </p:cNvSpPr>
          <p:nvPr>
            <p:ph type="dt" sz="half" idx="2"/>
          </p:nvPr>
        </p:nvSpPr>
        <p:spPr>
          <a:xfrm>
            <a:off x="5791200" y="6405563"/>
            <a:ext cx="3044825" cy="365125"/>
          </a:xfrm>
          <a:prstGeom prst="rect">
            <a:avLst/>
          </a:prstGeom>
        </p:spPr>
        <p:txBody>
          <a:bodyPr vert="horz"/>
          <a:lstStyle>
            <a:lvl1pPr algn="r" fontAlgn="auto">
              <a:spcBef>
                <a:spcPts val="0"/>
              </a:spcBef>
              <a:spcAft>
                <a:spcPts val="0"/>
              </a:spcAft>
              <a:defRPr sz="1400">
                <a:solidFill>
                  <a:srgbClr val="FFFFFF"/>
                </a:solidFill>
                <a:latin typeface="+mn-lt"/>
              </a:defRPr>
            </a:lvl1pPr>
          </a:lstStyle>
          <a:p>
            <a:pPr>
              <a:defRPr/>
            </a:pPr>
            <a:endParaRPr lang="ru-RU"/>
          </a:p>
        </p:txBody>
      </p:sp>
      <p:sp>
        <p:nvSpPr>
          <p:cNvPr id="31" name="Нижний колонтитул 16"/>
          <p:cNvSpPr>
            <a:spLocks noGrp="1"/>
          </p:cNvSpPr>
          <p:nvPr>
            <p:ph type="ftr" sz="quarter" idx="3"/>
          </p:nvPr>
        </p:nvSpPr>
        <p:spPr>
          <a:xfrm>
            <a:off x="304800" y="6410325"/>
            <a:ext cx="3581400" cy="366713"/>
          </a:xfrm>
          <a:prstGeom prst="rect">
            <a:avLst/>
          </a:prstGeom>
        </p:spPr>
        <p:txBody>
          <a:bodyPr vert="horz"/>
          <a:lstStyle>
            <a:lvl1pPr fontAlgn="auto">
              <a:spcBef>
                <a:spcPts val="0"/>
              </a:spcBef>
              <a:spcAft>
                <a:spcPts val="0"/>
              </a:spcAft>
              <a:defRPr sz="1200">
                <a:solidFill>
                  <a:srgbClr val="FFFFFF"/>
                </a:solidFill>
                <a:latin typeface="+mn-lt"/>
              </a:defRPr>
            </a:lvl1pPr>
          </a:lstStyle>
          <a:p>
            <a:pPr>
              <a:defRPr/>
            </a:pPr>
            <a:endParaRPr lang="ru-RU"/>
          </a:p>
        </p:txBody>
      </p:sp>
      <p:sp>
        <p:nvSpPr>
          <p:cNvPr id="32" name="Номер слайда 28"/>
          <p:cNvSpPr>
            <a:spLocks noGrp="1"/>
          </p:cNvSpPr>
          <p:nvPr>
            <p:ph type="sldNum" sz="quarter" idx="4"/>
          </p:nvPr>
        </p:nvSpPr>
        <p:spPr>
          <a:xfrm>
            <a:off x="4343400" y="2198688"/>
            <a:ext cx="457200" cy="441325"/>
          </a:xfrm>
          <a:prstGeom prst="rect">
            <a:avLst/>
          </a:prstGeom>
        </p:spPr>
        <p:txBody>
          <a:bodyPr vert="horz" lIns="45720" rIns="45720" anchor="ctr">
            <a:normAutofit/>
          </a:bodyPr>
          <a:lstStyle>
            <a:lvl1pPr algn="ctr" fontAlgn="auto">
              <a:spcBef>
                <a:spcPts val="0"/>
              </a:spcBef>
              <a:spcAft>
                <a:spcPts val="0"/>
              </a:spcAft>
              <a:defRPr sz="1600">
                <a:solidFill>
                  <a:schemeClr val="accent3">
                    <a:shade val="75000"/>
                  </a:schemeClr>
                </a:solidFill>
                <a:latin typeface="+mn-lt"/>
              </a:defRPr>
            </a:lvl1pPr>
          </a:lstStyle>
          <a:p>
            <a:pPr>
              <a:defRPr/>
            </a:pPr>
            <a:fld id="{7AEE7724-F828-463C-983C-9CD382A8E70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5" r:id="rId1"/>
    <p:sldLayoutId id="2147483674" r:id="rId2"/>
    <p:sldLayoutId id="2147483673" r:id="rId3"/>
    <p:sldLayoutId id="2147483672" r:id="rId4"/>
    <p:sldLayoutId id="2147483671" r:id="rId5"/>
    <p:sldLayoutId id="2147483670" r:id="rId6"/>
    <p:sldLayoutId id="2147483669" r:id="rId7"/>
    <p:sldLayoutId id="2147483668" r:id="rId8"/>
    <p:sldLayoutId id="2147483667" r:id="rId9"/>
    <p:sldLayoutId id="2147483666" r:id="rId10"/>
    <p:sldLayoutId id="2147483665" r:id="rId11"/>
  </p:sldLayoutIdLst>
  <p:hf hdr="0" ftr="0" dt="0"/>
  <p:txStyles>
    <p:titleStyle>
      <a:lvl1pPr algn="ctr" rtl="0" eaLnBrk="0" fontAlgn="base" hangingPunct="0">
        <a:spcBef>
          <a:spcPct val="0"/>
        </a:spcBef>
        <a:spcAft>
          <a:spcPct val="0"/>
        </a:spcAft>
        <a:defRPr sz="33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eaLnBrk="0" fontAlgn="base" hangingPunct="0">
        <a:spcBef>
          <a:spcPct val="0"/>
        </a:spcBef>
        <a:spcAft>
          <a:spcPct val="0"/>
        </a:spcAft>
        <a:defRPr sz="3300">
          <a:solidFill>
            <a:srgbClr val="7B9899"/>
          </a:solidFill>
          <a:latin typeface="Georgia" pitchFamily="18" charset="0"/>
        </a:defRPr>
      </a:lvl6pPr>
      <a:lvl7pPr marL="914400" algn="ctr" rtl="0" eaLnBrk="0" fontAlgn="base" hangingPunct="0">
        <a:spcBef>
          <a:spcPct val="0"/>
        </a:spcBef>
        <a:spcAft>
          <a:spcPct val="0"/>
        </a:spcAft>
        <a:defRPr sz="3300">
          <a:solidFill>
            <a:srgbClr val="7B9899"/>
          </a:solidFill>
          <a:latin typeface="Georgia" pitchFamily="18" charset="0"/>
        </a:defRPr>
      </a:lvl7pPr>
      <a:lvl8pPr marL="1371600" algn="ctr" rtl="0" eaLnBrk="0" fontAlgn="base" hangingPunct="0">
        <a:spcBef>
          <a:spcPct val="0"/>
        </a:spcBef>
        <a:spcAft>
          <a:spcPct val="0"/>
        </a:spcAft>
        <a:defRPr sz="3300">
          <a:solidFill>
            <a:srgbClr val="7B9899"/>
          </a:solidFill>
          <a:latin typeface="Georgia" pitchFamily="18" charset="0"/>
        </a:defRPr>
      </a:lvl8pPr>
      <a:lvl9pPr marL="1828800" algn="ctr" rtl="0" eaLnBrk="0" fontAlgn="base" hangingPunct="0">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a:solidFill>
            <a:schemeClr val="tx2"/>
          </a:solidFill>
          <a:latin typeface="+mn-lt"/>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a:solidFill>
            <a:schemeClr val="tx1"/>
          </a:solidFill>
          <a:latin typeface="+mn-lt"/>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a:solidFill>
            <a:schemeClr val="tx2"/>
          </a:solidFill>
          <a:latin typeface="+mn-lt"/>
        </a:defRPr>
      </a:lvl4pPr>
      <a:lvl5pPr marL="1371600" indent="-228600" algn="l" rtl="0" eaLnBrk="0" fontAlgn="base" hangingPunct="0">
        <a:spcBef>
          <a:spcPct val="20000"/>
        </a:spcBef>
        <a:spcAft>
          <a:spcPct val="0"/>
        </a:spcAft>
        <a:buClr>
          <a:srgbClr val="8FB08C"/>
        </a:buClr>
        <a:buChar char="•"/>
        <a:defRPr sz="2000">
          <a:solidFill>
            <a:schemeClr val="tx1"/>
          </a:solidFill>
          <a:latin typeface="+mn-lt"/>
        </a:defRPr>
      </a:lvl5pPr>
      <a:lvl6pPr marL="1828800" indent="-228600" algn="l" rtl="0" eaLnBrk="0" fontAlgn="base" hangingPunct="0">
        <a:spcBef>
          <a:spcPct val="20000"/>
        </a:spcBef>
        <a:spcAft>
          <a:spcPct val="0"/>
        </a:spcAft>
        <a:buClr>
          <a:srgbClr val="8FB08C"/>
        </a:buClr>
        <a:buChar char="•"/>
        <a:defRPr sz="2000">
          <a:solidFill>
            <a:schemeClr val="tx1"/>
          </a:solidFill>
          <a:latin typeface="+mn-lt"/>
        </a:defRPr>
      </a:lvl6pPr>
      <a:lvl7pPr marL="2286000" indent="-228600" algn="l" rtl="0" eaLnBrk="0" fontAlgn="base" hangingPunct="0">
        <a:spcBef>
          <a:spcPct val="20000"/>
        </a:spcBef>
        <a:spcAft>
          <a:spcPct val="0"/>
        </a:spcAft>
        <a:buClr>
          <a:srgbClr val="8FB08C"/>
        </a:buClr>
        <a:buChar char="•"/>
        <a:defRPr sz="2000">
          <a:solidFill>
            <a:schemeClr val="tx1"/>
          </a:solidFill>
          <a:latin typeface="+mn-lt"/>
        </a:defRPr>
      </a:lvl7pPr>
      <a:lvl8pPr marL="2743200" indent="-228600" algn="l" rtl="0" eaLnBrk="0" fontAlgn="base" hangingPunct="0">
        <a:spcBef>
          <a:spcPct val="20000"/>
        </a:spcBef>
        <a:spcAft>
          <a:spcPct val="0"/>
        </a:spcAft>
        <a:buClr>
          <a:srgbClr val="8FB08C"/>
        </a:buClr>
        <a:buChar char="•"/>
        <a:defRPr sz="2000">
          <a:solidFill>
            <a:schemeClr val="tx1"/>
          </a:solidFill>
          <a:latin typeface="+mn-lt"/>
        </a:defRPr>
      </a:lvl8pPr>
      <a:lvl9pPr marL="3200400" indent="-228600" algn="l" rtl="0" eaLnBrk="0" fontAlgn="base" hangingPunct="0">
        <a:spcBef>
          <a:spcPct val="20000"/>
        </a:spcBef>
        <a:spcAft>
          <a:spcPct val="0"/>
        </a:spcAft>
        <a:buClr>
          <a:srgbClr val="8FB08C"/>
        </a:buClr>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Прямоугольник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Прямоугольник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Прямоугольник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Прямая соединительная линия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Овал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Овал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51" name="Заголовок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0252" name="Текст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0" name="Дата 3"/>
          <p:cNvSpPr>
            <a:spLocks noGrp="1"/>
          </p:cNvSpPr>
          <p:nvPr>
            <p:ph type="dt" sz="half" idx="2"/>
          </p:nvPr>
        </p:nvSpPr>
        <p:spPr>
          <a:xfrm>
            <a:off x="5791200" y="6405563"/>
            <a:ext cx="3044825" cy="365125"/>
          </a:xfrm>
          <a:prstGeom prst="rect">
            <a:avLst/>
          </a:prstGeom>
        </p:spPr>
        <p:txBody>
          <a:bodyPr vert="horz"/>
          <a:lstStyle>
            <a:lvl1pPr algn="r" fontAlgn="auto">
              <a:spcBef>
                <a:spcPts val="0"/>
              </a:spcBef>
              <a:spcAft>
                <a:spcPts val="0"/>
              </a:spcAft>
              <a:defRPr sz="1400">
                <a:solidFill>
                  <a:srgbClr val="FFFFFF"/>
                </a:solidFill>
                <a:latin typeface="+mn-lt"/>
              </a:defRPr>
            </a:lvl1pPr>
          </a:lstStyle>
          <a:p>
            <a:pPr>
              <a:defRPr/>
            </a:pPr>
            <a:endParaRPr lang="ru-RU"/>
          </a:p>
        </p:txBody>
      </p:sp>
      <p:sp>
        <p:nvSpPr>
          <p:cNvPr id="21" name="Нижний колонтитул 4"/>
          <p:cNvSpPr>
            <a:spLocks noGrp="1"/>
          </p:cNvSpPr>
          <p:nvPr>
            <p:ph type="ftr" sz="quarter" idx="3"/>
          </p:nvPr>
        </p:nvSpPr>
        <p:spPr>
          <a:xfrm>
            <a:off x="304800" y="6410325"/>
            <a:ext cx="3581400" cy="366713"/>
          </a:xfrm>
          <a:prstGeom prst="rect">
            <a:avLst/>
          </a:prstGeom>
        </p:spPr>
        <p:txBody>
          <a:bodyPr vert="horz"/>
          <a:lstStyle>
            <a:lvl1pPr fontAlgn="auto">
              <a:spcBef>
                <a:spcPts val="0"/>
              </a:spcBef>
              <a:spcAft>
                <a:spcPts val="0"/>
              </a:spcAft>
              <a:defRPr sz="1200">
                <a:solidFill>
                  <a:srgbClr val="FFFFFF"/>
                </a:solidFill>
                <a:latin typeface="+mn-lt"/>
              </a:defRPr>
            </a:lvl1pPr>
          </a:lstStyle>
          <a:p>
            <a:pPr>
              <a:defRPr/>
            </a:pPr>
            <a:endParaRPr lang="ru-RU"/>
          </a:p>
        </p:txBody>
      </p:sp>
      <p:sp>
        <p:nvSpPr>
          <p:cNvPr id="22" name="Номер слайда 5"/>
          <p:cNvSpPr>
            <a:spLocks noGrp="1"/>
          </p:cNvSpPr>
          <p:nvPr>
            <p:ph type="sldNum" sz="quarter" idx="4"/>
          </p:nvPr>
        </p:nvSpPr>
        <p:spPr>
          <a:xfrm>
            <a:off x="4362450" y="1027113"/>
            <a:ext cx="457200" cy="441325"/>
          </a:xfrm>
          <a:prstGeom prst="rect">
            <a:avLst/>
          </a:prstGeom>
        </p:spPr>
        <p:txBody>
          <a:bodyPr vert="horz" lIns="45720" rIns="45720" anchor="ctr">
            <a:normAutofit/>
          </a:bodyPr>
          <a:lstStyle>
            <a:lvl1pPr algn="ctr" fontAlgn="auto">
              <a:spcBef>
                <a:spcPts val="0"/>
              </a:spcBef>
              <a:spcAft>
                <a:spcPts val="0"/>
              </a:spcAft>
              <a:defRPr sz="1600">
                <a:solidFill>
                  <a:schemeClr val="accent3">
                    <a:shade val="75000"/>
                  </a:schemeClr>
                </a:solidFill>
                <a:latin typeface="+mn-lt"/>
              </a:defRPr>
            </a:lvl1pPr>
          </a:lstStyle>
          <a:p>
            <a:pPr>
              <a:defRPr/>
            </a:pPr>
            <a:fld id="{6B5364CB-919C-4FF6-9BCF-EB1E9A6334E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86" r:id="rId1"/>
    <p:sldLayoutId id="2147483685" r:id="rId2"/>
    <p:sldLayoutId id="2147483684" r:id="rId3"/>
    <p:sldLayoutId id="2147483683" r:id="rId4"/>
    <p:sldLayoutId id="2147483682" r:id="rId5"/>
    <p:sldLayoutId id="2147483681" r:id="rId6"/>
    <p:sldLayoutId id="2147483680" r:id="rId7"/>
    <p:sldLayoutId id="2147483679" r:id="rId8"/>
    <p:sldLayoutId id="2147483678" r:id="rId9"/>
    <p:sldLayoutId id="2147483677" r:id="rId10"/>
    <p:sldLayoutId id="2147483676" r:id="rId11"/>
  </p:sldLayoutIdLst>
  <p:hf hdr="0" ftr="0" dt="0"/>
  <p:txStyles>
    <p:titleStyle>
      <a:lvl1pPr algn="ctr" rtl="0" eaLnBrk="0" fontAlgn="base" hangingPunct="0">
        <a:spcBef>
          <a:spcPct val="0"/>
        </a:spcBef>
        <a:spcAft>
          <a:spcPct val="0"/>
        </a:spcAft>
        <a:defRPr sz="33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eaLnBrk="0" fontAlgn="base" hangingPunct="0">
        <a:spcBef>
          <a:spcPct val="0"/>
        </a:spcBef>
        <a:spcAft>
          <a:spcPct val="0"/>
        </a:spcAft>
        <a:defRPr sz="3300">
          <a:solidFill>
            <a:srgbClr val="7B9899"/>
          </a:solidFill>
          <a:latin typeface="Georgia" pitchFamily="18" charset="0"/>
        </a:defRPr>
      </a:lvl6pPr>
      <a:lvl7pPr marL="914400" algn="ctr" rtl="0" eaLnBrk="0" fontAlgn="base" hangingPunct="0">
        <a:spcBef>
          <a:spcPct val="0"/>
        </a:spcBef>
        <a:spcAft>
          <a:spcPct val="0"/>
        </a:spcAft>
        <a:defRPr sz="3300">
          <a:solidFill>
            <a:srgbClr val="7B9899"/>
          </a:solidFill>
          <a:latin typeface="Georgia" pitchFamily="18" charset="0"/>
        </a:defRPr>
      </a:lvl7pPr>
      <a:lvl8pPr marL="1371600" algn="ctr" rtl="0" eaLnBrk="0" fontAlgn="base" hangingPunct="0">
        <a:spcBef>
          <a:spcPct val="0"/>
        </a:spcBef>
        <a:spcAft>
          <a:spcPct val="0"/>
        </a:spcAft>
        <a:defRPr sz="3300">
          <a:solidFill>
            <a:srgbClr val="7B9899"/>
          </a:solidFill>
          <a:latin typeface="Georgia" pitchFamily="18" charset="0"/>
        </a:defRPr>
      </a:lvl8pPr>
      <a:lvl9pPr marL="1828800" algn="ctr" rtl="0" eaLnBrk="0" fontAlgn="base" hangingPunct="0">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a:solidFill>
            <a:schemeClr val="tx2"/>
          </a:solidFill>
          <a:latin typeface="+mn-lt"/>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a:solidFill>
            <a:schemeClr val="tx1"/>
          </a:solidFill>
          <a:latin typeface="+mn-lt"/>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a:solidFill>
            <a:schemeClr val="tx2"/>
          </a:solidFill>
          <a:latin typeface="+mn-lt"/>
        </a:defRPr>
      </a:lvl4pPr>
      <a:lvl5pPr marL="1371600" indent="-228600" algn="l" rtl="0" eaLnBrk="0" fontAlgn="base" hangingPunct="0">
        <a:spcBef>
          <a:spcPct val="20000"/>
        </a:spcBef>
        <a:spcAft>
          <a:spcPct val="0"/>
        </a:spcAft>
        <a:buClr>
          <a:srgbClr val="8FB08C"/>
        </a:buClr>
        <a:buChar char="•"/>
        <a:defRPr sz="2000">
          <a:solidFill>
            <a:schemeClr val="tx1"/>
          </a:solidFill>
          <a:latin typeface="+mn-lt"/>
        </a:defRPr>
      </a:lvl5pPr>
      <a:lvl6pPr marL="1828800" indent="-228600" algn="l" rtl="0" eaLnBrk="0" fontAlgn="base" hangingPunct="0">
        <a:spcBef>
          <a:spcPct val="20000"/>
        </a:spcBef>
        <a:spcAft>
          <a:spcPct val="0"/>
        </a:spcAft>
        <a:buClr>
          <a:srgbClr val="8FB08C"/>
        </a:buClr>
        <a:buChar char="•"/>
        <a:defRPr sz="2000">
          <a:solidFill>
            <a:schemeClr val="tx1"/>
          </a:solidFill>
          <a:latin typeface="+mn-lt"/>
        </a:defRPr>
      </a:lvl6pPr>
      <a:lvl7pPr marL="2286000" indent="-228600" algn="l" rtl="0" eaLnBrk="0" fontAlgn="base" hangingPunct="0">
        <a:spcBef>
          <a:spcPct val="20000"/>
        </a:spcBef>
        <a:spcAft>
          <a:spcPct val="0"/>
        </a:spcAft>
        <a:buClr>
          <a:srgbClr val="8FB08C"/>
        </a:buClr>
        <a:buChar char="•"/>
        <a:defRPr sz="2000">
          <a:solidFill>
            <a:schemeClr val="tx1"/>
          </a:solidFill>
          <a:latin typeface="+mn-lt"/>
        </a:defRPr>
      </a:lvl7pPr>
      <a:lvl8pPr marL="2743200" indent="-228600" algn="l" rtl="0" eaLnBrk="0" fontAlgn="base" hangingPunct="0">
        <a:spcBef>
          <a:spcPct val="20000"/>
        </a:spcBef>
        <a:spcAft>
          <a:spcPct val="0"/>
        </a:spcAft>
        <a:buClr>
          <a:srgbClr val="8FB08C"/>
        </a:buClr>
        <a:buChar char="•"/>
        <a:defRPr sz="2000">
          <a:solidFill>
            <a:schemeClr val="tx1"/>
          </a:solidFill>
          <a:latin typeface="+mn-lt"/>
        </a:defRPr>
      </a:lvl8pPr>
      <a:lvl9pPr marL="3200400" indent="-228600" algn="l" rtl="0" eaLnBrk="0" fontAlgn="base" hangingPunct="0">
        <a:spcBef>
          <a:spcPct val="20000"/>
        </a:spcBef>
        <a:spcAft>
          <a:spcPct val="0"/>
        </a:spcAft>
        <a:buClr>
          <a:srgbClr val="8FB08C"/>
        </a:buClr>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Прямоугольник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Прямоугольник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Прямоугольник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Прямая соединительная линия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Овал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Овал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Прямоугольник 19"/>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1" name="Прямоугольник 20"/>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4" name="Прямоугольник 2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5" name="Прямоугольник 2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6" name="Прямоугольник 2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281" name="Заголовок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1282" name="Текст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7" name="Дата 1"/>
          <p:cNvSpPr>
            <a:spLocks noGrp="1"/>
          </p:cNvSpPr>
          <p:nvPr>
            <p:ph type="dt" sz="half" idx="2"/>
          </p:nvPr>
        </p:nvSpPr>
        <p:spPr>
          <a:xfrm>
            <a:off x="5791200" y="6405563"/>
            <a:ext cx="3044825" cy="365125"/>
          </a:xfrm>
          <a:prstGeom prst="rect">
            <a:avLst/>
          </a:prstGeom>
        </p:spPr>
        <p:txBody>
          <a:bodyPr vert="horz"/>
          <a:lstStyle>
            <a:lvl1pPr algn="r" fontAlgn="auto">
              <a:spcBef>
                <a:spcPts val="0"/>
              </a:spcBef>
              <a:spcAft>
                <a:spcPts val="0"/>
              </a:spcAft>
              <a:defRPr sz="1400">
                <a:solidFill>
                  <a:srgbClr val="FFFFFF"/>
                </a:solidFill>
                <a:latin typeface="+mn-lt"/>
              </a:defRPr>
            </a:lvl1pPr>
          </a:lstStyle>
          <a:p>
            <a:pPr>
              <a:defRPr/>
            </a:pPr>
            <a:endParaRPr lang="ru-RU"/>
          </a:p>
        </p:txBody>
      </p:sp>
      <p:sp>
        <p:nvSpPr>
          <p:cNvPr id="28" name="Нижний колонтитул 2"/>
          <p:cNvSpPr>
            <a:spLocks noGrp="1"/>
          </p:cNvSpPr>
          <p:nvPr>
            <p:ph type="ftr" sz="quarter" idx="3"/>
          </p:nvPr>
        </p:nvSpPr>
        <p:spPr>
          <a:xfrm>
            <a:off x="304800" y="6410325"/>
            <a:ext cx="3581400" cy="366713"/>
          </a:xfrm>
          <a:prstGeom prst="rect">
            <a:avLst/>
          </a:prstGeom>
        </p:spPr>
        <p:txBody>
          <a:bodyPr vert="horz"/>
          <a:lstStyle>
            <a:lvl1pPr fontAlgn="auto">
              <a:spcBef>
                <a:spcPts val="0"/>
              </a:spcBef>
              <a:spcAft>
                <a:spcPts val="0"/>
              </a:spcAft>
              <a:defRPr sz="1200">
                <a:solidFill>
                  <a:srgbClr val="FFFFFF"/>
                </a:solidFill>
                <a:latin typeface="+mn-lt"/>
              </a:defRPr>
            </a:lvl1pPr>
          </a:lstStyle>
          <a:p>
            <a:pPr>
              <a:defRPr/>
            </a:pPr>
            <a:endParaRPr lang="ru-RU"/>
          </a:p>
        </p:txBody>
      </p:sp>
      <p:sp>
        <p:nvSpPr>
          <p:cNvPr id="29" name="Номер слайда 3"/>
          <p:cNvSpPr>
            <a:spLocks noGrp="1"/>
          </p:cNvSpPr>
          <p:nvPr>
            <p:ph type="sldNum" sz="quarter" idx="4"/>
          </p:nvPr>
        </p:nvSpPr>
        <p:spPr>
          <a:xfrm>
            <a:off x="4267200" y="6324600"/>
            <a:ext cx="609600" cy="441325"/>
          </a:xfrm>
          <a:prstGeom prst="rect">
            <a:avLst/>
          </a:prstGeom>
        </p:spPr>
        <p:txBody>
          <a:bodyPr vert="horz" lIns="45720" rIns="45720" anchor="ctr">
            <a:normAutofit/>
          </a:bodyPr>
          <a:lstStyle>
            <a:lvl1pPr algn="ctr" fontAlgn="auto">
              <a:spcBef>
                <a:spcPts val="0"/>
              </a:spcBef>
              <a:spcAft>
                <a:spcPts val="0"/>
              </a:spcAft>
              <a:defRPr sz="1600">
                <a:solidFill>
                  <a:srgbClr val="FFFFFF"/>
                </a:solidFill>
                <a:latin typeface="+mn-lt"/>
              </a:defRPr>
            </a:lvl1pPr>
          </a:lstStyle>
          <a:p>
            <a:pPr>
              <a:defRPr/>
            </a:pPr>
            <a:fld id="{76255C27-1625-49EB-95C3-48C3702C04D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6" r:id="rId2"/>
    <p:sldLayoutId id="2147483695" r:id="rId3"/>
    <p:sldLayoutId id="2147483694" r:id="rId4"/>
    <p:sldLayoutId id="2147483693" r:id="rId5"/>
    <p:sldLayoutId id="2147483692" r:id="rId6"/>
    <p:sldLayoutId id="2147483691" r:id="rId7"/>
    <p:sldLayoutId id="2147483690" r:id="rId8"/>
    <p:sldLayoutId id="2147483689" r:id="rId9"/>
    <p:sldLayoutId id="2147483688" r:id="rId10"/>
    <p:sldLayoutId id="2147483687" r:id="rId11"/>
  </p:sldLayoutIdLst>
  <p:hf hdr="0" ftr="0" dt="0"/>
  <p:txStyles>
    <p:titleStyle>
      <a:lvl1pPr algn="ctr" rtl="0" eaLnBrk="0" fontAlgn="base" hangingPunct="0">
        <a:spcBef>
          <a:spcPct val="0"/>
        </a:spcBef>
        <a:spcAft>
          <a:spcPct val="0"/>
        </a:spcAft>
        <a:defRPr sz="33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eaLnBrk="0" fontAlgn="base" hangingPunct="0">
        <a:spcBef>
          <a:spcPct val="0"/>
        </a:spcBef>
        <a:spcAft>
          <a:spcPct val="0"/>
        </a:spcAft>
        <a:defRPr sz="3300">
          <a:solidFill>
            <a:srgbClr val="7B9899"/>
          </a:solidFill>
          <a:latin typeface="Georgia" pitchFamily="18" charset="0"/>
        </a:defRPr>
      </a:lvl6pPr>
      <a:lvl7pPr marL="914400" algn="ctr" rtl="0" eaLnBrk="0" fontAlgn="base" hangingPunct="0">
        <a:spcBef>
          <a:spcPct val="0"/>
        </a:spcBef>
        <a:spcAft>
          <a:spcPct val="0"/>
        </a:spcAft>
        <a:defRPr sz="3300">
          <a:solidFill>
            <a:srgbClr val="7B9899"/>
          </a:solidFill>
          <a:latin typeface="Georgia" pitchFamily="18" charset="0"/>
        </a:defRPr>
      </a:lvl7pPr>
      <a:lvl8pPr marL="1371600" algn="ctr" rtl="0" eaLnBrk="0" fontAlgn="base" hangingPunct="0">
        <a:spcBef>
          <a:spcPct val="0"/>
        </a:spcBef>
        <a:spcAft>
          <a:spcPct val="0"/>
        </a:spcAft>
        <a:defRPr sz="3300">
          <a:solidFill>
            <a:srgbClr val="7B9899"/>
          </a:solidFill>
          <a:latin typeface="Georgia" pitchFamily="18" charset="0"/>
        </a:defRPr>
      </a:lvl8pPr>
      <a:lvl9pPr marL="1828800" algn="ctr" rtl="0" eaLnBrk="0" fontAlgn="base" hangingPunct="0">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a:solidFill>
            <a:schemeClr val="tx2"/>
          </a:solidFill>
          <a:latin typeface="+mn-lt"/>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a:solidFill>
            <a:schemeClr val="tx1"/>
          </a:solidFill>
          <a:latin typeface="+mn-lt"/>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a:solidFill>
            <a:schemeClr val="tx2"/>
          </a:solidFill>
          <a:latin typeface="+mn-lt"/>
        </a:defRPr>
      </a:lvl4pPr>
      <a:lvl5pPr marL="1371600" indent="-228600" algn="l" rtl="0" eaLnBrk="0" fontAlgn="base" hangingPunct="0">
        <a:spcBef>
          <a:spcPct val="20000"/>
        </a:spcBef>
        <a:spcAft>
          <a:spcPct val="0"/>
        </a:spcAft>
        <a:buClr>
          <a:srgbClr val="8FB08C"/>
        </a:buClr>
        <a:buChar char="•"/>
        <a:defRPr sz="2000">
          <a:solidFill>
            <a:schemeClr val="tx1"/>
          </a:solidFill>
          <a:latin typeface="+mn-lt"/>
        </a:defRPr>
      </a:lvl5pPr>
      <a:lvl6pPr marL="1828800" indent="-228600" algn="l" rtl="0" eaLnBrk="0" fontAlgn="base" hangingPunct="0">
        <a:spcBef>
          <a:spcPct val="20000"/>
        </a:spcBef>
        <a:spcAft>
          <a:spcPct val="0"/>
        </a:spcAft>
        <a:buClr>
          <a:srgbClr val="8FB08C"/>
        </a:buClr>
        <a:buChar char="•"/>
        <a:defRPr sz="2000">
          <a:solidFill>
            <a:schemeClr val="tx1"/>
          </a:solidFill>
          <a:latin typeface="+mn-lt"/>
        </a:defRPr>
      </a:lvl6pPr>
      <a:lvl7pPr marL="2286000" indent="-228600" algn="l" rtl="0" eaLnBrk="0" fontAlgn="base" hangingPunct="0">
        <a:spcBef>
          <a:spcPct val="20000"/>
        </a:spcBef>
        <a:spcAft>
          <a:spcPct val="0"/>
        </a:spcAft>
        <a:buClr>
          <a:srgbClr val="8FB08C"/>
        </a:buClr>
        <a:buChar char="•"/>
        <a:defRPr sz="2000">
          <a:solidFill>
            <a:schemeClr val="tx1"/>
          </a:solidFill>
          <a:latin typeface="+mn-lt"/>
        </a:defRPr>
      </a:lvl7pPr>
      <a:lvl8pPr marL="2743200" indent="-228600" algn="l" rtl="0" eaLnBrk="0" fontAlgn="base" hangingPunct="0">
        <a:spcBef>
          <a:spcPct val="20000"/>
        </a:spcBef>
        <a:spcAft>
          <a:spcPct val="0"/>
        </a:spcAft>
        <a:buClr>
          <a:srgbClr val="8FB08C"/>
        </a:buClr>
        <a:buChar char="•"/>
        <a:defRPr sz="2000">
          <a:solidFill>
            <a:schemeClr val="tx1"/>
          </a:solidFill>
          <a:latin typeface="+mn-lt"/>
        </a:defRPr>
      </a:lvl8pPr>
      <a:lvl9pPr marL="3200400" indent="-228600" algn="l" rtl="0" eaLnBrk="0" fontAlgn="base" hangingPunct="0">
        <a:spcBef>
          <a:spcPct val="20000"/>
        </a:spcBef>
        <a:spcAft>
          <a:spcPct val="0"/>
        </a:spcAft>
        <a:buClr>
          <a:srgbClr val="8FB08C"/>
        </a:buClr>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Прямоугольник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Прямоугольник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Прямоугольник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Прямая соединительная линия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Овал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Овал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99" name="Заголовок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2300" name="Текст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0" name="Дата 2"/>
          <p:cNvSpPr>
            <a:spLocks noGrp="1"/>
          </p:cNvSpPr>
          <p:nvPr>
            <p:ph type="dt" sz="half" idx="2"/>
          </p:nvPr>
        </p:nvSpPr>
        <p:spPr>
          <a:xfrm>
            <a:off x="5791200" y="6405563"/>
            <a:ext cx="3044825" cy="365125"/>
          </a:xfrm>
          <a:prstGeom prst="rect">
            <a:avLst/>
          </a:prstGeom>
        </p:spPr>
        <p:txBody>
          <a:bodyPr vert="horz"/>
          <a:lstStyle>
            <a:lvl1pPr algn="r" fontAlgn="auto">
              <a:spcBef>
                <a:spcPts val="0"/>
              </a:spcBef>
              <a:spcAft>
                <a:spcPts val="0"/>
              </a:spcAft>
              <a:defRPr sz="1400">
                <a:solidFill>
                  <a:srgbClr val="FFFFFF"/>
                </a:solidFill>
                <a:latin typeface="+mn-lt"/>
              </a:defRPr>
            </a:lvl1pPr>
          </a:lstStyle>
          <a:p>
            <a:pPr>
              <a:defRPr/>
            </a:pPr>
            <a:endParaRPr lang="ru-RU"/>
          </a:p>
        </p:txBody>
      </p:sp>
      <p:sp>
        <p:nvSpPr>
          <p:cNvPr id="21" name="Нижний колонтитул 3"/>
          <p:cNvSpPr>
            <a:spLocks noGrp="1"/>
          </p:cNvSpPr>
          <p:nvPr>
            <p:ph type="ftr" sz="quarter" idx="3"/>
          </p:nvPr>
        </p:nvSpPr>
        <p:spPr>
          <a:xfrm>
            <a:off x="304800" y="6410325"/>
            <a:ext cx="3581400" cy="366713"/>
          </a:xfrm>
          <a:prstGeom prst="rect">
            <a:avLst/>
          </a:prstGeom>
        </p:spPr>
        <p:txBody>
          <a:bodyPr vert="horz"/>
          <a:lstStyle>
            <a:lvl1pPr fontAlgn="auto">
              <a:spcBef>
                <a:spcPts val="0"/>
              </a:spcBef>
              <a:spcAft>
                <a:spcPts val="0"/>
              </a:spcAft>
              <a:defRPr sz="1200">
                <a:solidFill>
                  <a:srgbClr val="FFFFFF"/>
                </a:solidFill>
                <a:latin typeface="+mn-lt"/>
              </a:defRPr>
            </a:lvl1pPr>
          </a:lstStyle>
          <a:p>
            <a:pPr>
              <a:defRPr/>
            </a:pPr>
            <a:endParaRPr lang="ru-RU"/>
          </a:p>
        </p:txBody>
      </p:sp>
      <p:sp>
        <p:nvSpPr>
          <p:cNvPr id="22" name="Номер слайда 4"/>
          <p:cNvSpPr>
            <a:spLocks noGrp="1"/>
          </p:cNvSpPr>
          <p:nvPr>
            <p:ph type="sldNum" sz="quarter" idx="4"/>
          </p:nvPr>
        </p:nvSpPr>
        <p:spPr>
          <a:xfrm>
            <a:off x="4343400" y="1036638"/>
            <a:ext cx="457200" cy="441325"/>
          </a:xfrm>
          <a:prstGeom prst="rect">
            <a:avLst/>
          </a:prstGeom>
        </p:spPr>
        <p:txBody>
          <a:bodyPr vert="horz" lIns="45720" rIns="45720" anchor="ctr">
            <a:normAutofit/>
          </a:bodyPr>
          <a:lstStyle>
            <a:lvl1pPr algn="ctr" fontAlgn="auto">
              <a:spcBef>
                <a:spcPts val="0"/>
              </a:spcBef>
              <a:spcAft>
                <a:spcPts val="0"/>
              </a:spcAft>
              <a:defRPr sz="1600">
                <a:solidFill>
                  <a:schemeClr val="accent3">
                    <a:shade val="75000"/>
                  </a:schemeClr>
                </a:solidFill>
                <a:latin typeface="+mn-lt"/>
              </a:defRPr>
            </a:lvl1pPr>
          </a:lstStyle>
          <a:p>
            <a:pPr>
              <a:defRPr/>
            </a:pPr>
            <a:fld id="{FFDDF73C-57BA-40A8-A929-53DFDF5836F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8" r:id="rId1"/>
    <p:sldLayoutId id="2147483707" r:id="rId2"/>
    <p:sldLayoutId id="2147483706" r:id="rId3"/>
    <p:sldLayoutId id="2147483705" r:id="rId4"/>
    <p:sldLayoutId id="2147483704" r:id="rId5"/>
    <p:sldLayoutId id="2147483703" r:id="rId6"/>
    <p:sldLayoutId id="2147483702" r:id="rId7"/>
    <p:sldLayoutId id="2147483701" r:id="rId8"/>
    <p:sldLayoutId id="2147483700" r:id="rId9"/>
    <p:sldLayoutId id="2147483699" r:id="rId10"/>
    <p:sldLayoutId id="2147483698" r:id="rId11"/>
  </p:sldLayoutIdLst>
  <p:hf hdr="0" ftr="0" dt="0"/>
  <p:txStyles>
    <p:titleStyle>
      <a:lvl1pPr algn="ctr" rtl="0" eaLnBrk="0" fontAlgn="base" hangingPunct="0">
        <a:spcBef>
          <a:spcPct val="0"/>
        </a:spcBef>
        <a:spcAft>
          <a:spcPct val="0"/>
        </a:spcAft>
        <a:defRPr sz="33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eaLnBrk="0" fontAlgn="base" hangingPunct="0">
        <a:spcBef>
          <a:spcPct val="0"/>
        </a:spcBef>
        <a:spcAft>
          <a:spcPct val="0"/>
        </a:spcAft>
        <a:defRPr sz="3300">
          <a:solidFill>
            <a:srgbClr val="7B9899"/>
          </a:solidFill>
          <a:latin typeface="Georgia" pitchFamily="18" charset="0"/>
        </a:defRPr>
      </a:lvl6pPr>
      <a:lvl7pPr marL="914400" algn="ctr" rtl="0" eaLnBrk="0" fontAlgn="base" hangingPunct="0">
        <a:spcBef>
          <a:spcPct val="0"/>
        </a:spcBef>
        <a:spcAft>
          <a:spcPct val="0"/>
        </a:spcAft>
        <a:defRPr sz="3300">
          <a:solidFill>
            <a:srgbClr val="7B9899"/>
          </a:solidFill>
          <a:latin typeface="Georgia" pitchFamily="18" charset="0"/>
        </a:defRPr>
      </a:lvl7pPr>
      <a:lvl8pPr marL="1371600" algn="ctr" rtl="0" eaLnBrk="0" fontAlgn="base" hangingPunct="0">
        <a:spcBef>
          <a:spcPct val="0"/>
        </a:spcBef>
        <a:spcAft>
          <a:spcPct val="0"/>
        </a:spcAft>
        <a:defRPr sz="3300">
          <a:solidFill>
            <a:srgbClr val="7B9899"/>
          </a:solidFill>
          <a:latin typeface="Georgia" pitchFamily="18" charset="0"/>
        </a:defRPr>
      </a:lvl8pPr>
      <a:lvl9pPr marL="1828800" algn="ctr" rtl="0" eaLnBrk="0" fontAlgn="base" hangingPunct="0">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a:solidFill>
            <a:schemeClr val="tx2"/>
          </a:solidFill>
          <a:latin typeface="+mn-lt"/>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a:solidFill>
            <a:schemeClr val="tx1"/>
          </a:solidFill>
          <a:latin typeface="+mn-lt"/>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a:solidFill>
            <a:schemeClr val="tx2"/>
          </a:solidFill>
          <a:latin typeface="+mn-lt"/>
        </a:defRPr>
      </a:lvl4pPr>
      <a:lvl5pPr marL="1371600" indent="-228600" algn="l" rtl="0" eaLnBrk="0" fontAlgn="base" hangingPunct="0">
        <a:spcBef>
          <a:spcPct val="20000"/>
        </a:spcBef>
        <a:spcAft>
          <a:spcPct val="0"/>
        </a:spcAft>
        <a:buClr>
          <a:srgbClr val="8FB08C"/>
        </a:buClr>
        <a:buChar char="•"/>
        <a:defRPr sz="2000">
          <a:solidFill>
            <a:schemeClr val="tx1"/>
          </a:solidFill>
          <a:latin typeface="+mn-lt"/>
        </a:defRPr>
      </a:lvl5pPr>
      <a:lvl6pPr marL="1828800" indent="-228600" algn="l" rtl="0" eaLnBrk="0" fontAlgn="base" hangingPunct="0">
        <a:spcBef>
          <a:spcPct val="20000"/>
        </a:spcBef>
        <a:spcAft>
          <a:spcPct val="0"/>
        </a:spcAft>
        <a:buClr>
          <a:srgbClr val="8FB08C"/>
        </a:buClr>
        <a:buChar char="•"/>
        <a:defRPr sz="2000">
          <a:solidFill>
            <a:schemeClr val="tx1"/>
          </a:solidFill>
          <a:latin typeface="+mn-lt"/>
        </a:defRPr>
      </a:lvl6pPr>
      <a:lvl7pPr marL="2286000" indent="-228600" algn="l" rtl="0" eaLnBrk="0" fontAlgn="base" hangingPunct="0">
        <a:spcBef>
          <a:spcPct val="20000"/>
        </a:spcBef>
        <a:spcAft>
          <a:spcPct val="0"/>
        </a:spcAft>
        <a:buClr>
          <a:srgbClr val="8FB08C"/>
        </a:buClr>
        <a:buChar char="•"/>
        <a:defRPr sz="2000">
          <a:solidFill>
            <a:schemeClr val="tx1"/>
          </a:solidFill>
          <a:latin typeface="+mn-lt"/>
        </a:defRPr>
      </a:lvl7pPr>
      <a:lvl8pPr marL="2743200" indent="-228600" algn="l" rtl="0" eaLnBrk="0" fontAlgn="base" hangingPunct="0">
        <a:spcBef>
          <a:spcPct val="20000"/>
        </a:spcBef>
        <a:spcAft>
          <a:spcPct val="0"/>
        </a:spcAft>
        <a:buClr>
          <a:srgbClr val="8FB08C"/>
        </a:buClr>
        <a:buChar char="•"/>
        <a:defRPr sz="2000">
          <a:solidFill>
            <a:schemeClr val="tx1"/>
          </a:solidFill>
          <a:latin typeface="+mn-lt"/>
        </a:defRPr>
      </a:lvl8pPr>
      <a:lvl9pPr marL="3200400" indent="-228600" algn="l" rtl="0" eaLnBrk="0" fontAlgn="base" hangingPunct="0">
        <a:spcBef>
          <a:spcPct val="20000"/>
        </a:spcBef>
        <a:spcAft>
          <a:spcPct val="0"/>
        </a:spcAft>
        <a:buClr>
          <a:srgbClr val="8FB08C"/>
        </a:buClr>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1091;&#1088;&#1086;&#1082;&#1080;%20&#1087;&#1086;%20&#1084;&#1072;&#1090;&#1077;&#1084;&#1072;&#1090;&#1080;&#1082;&#1077;/&#1091;&#1088;&#1086;&#1082;%20&#1079;&#1086;&#1083;&#1086;&#1090;&#1086;&#1077;%20&#1089;&#1077;&#1095;&#1077;&#1085;&#1080;&#1077;/&#1060;&#1077;&#1089;&#1090;&#1080;&#1074;&#1072;&#1083;&#1100;%20&#1087;&#1077;&#1076;&#1072;&#1075;&#1086;&#1075;&#1080;&#1095;&#1077;&#1089;&#1082;&#1080;&#1093;%20&#1080;&#1076;&#1077;&#1081;%20&#1054;&#1090;&#1082;&#1088;&#1099;&#1090;&#1099;&#1081;%20&#1091;&#1088;&#1086;&#1082;%202005-2006%20&#1091;&#1095;&#1077;&#1073;&#1085;&#1086;&#1075;&#1086;%20&#1075;&#1086;&#1076;&#1072;.files/img3.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0.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gif"/><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oleObject" Target="../embeddings/oleObject8.bin"/></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47.png"/></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0.gif"/><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0.gif"/><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0.gif"/><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0.gif"/><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0.gif"/><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hyperlink" Target="../../../../../Documents%20and%20Settings/andrey/Local%20Settings/Temp/Rar$DI18.6032/&#1055;&#1088;&#1080;&#1082;&#1083;&#1102;&#1095;&#1077;&#1085;&#1080;&#1077;%20&#1069;&#1083;&#1077;&#1082;&#1090;&#1088;&#1086;&#1085;&#1080;&#1082;&#1072;.mpg" TargetMode="External"/><Relationship Id="rId2" Type="http://schemas.openxmlformats.org/officeDocument/2006/relationships/image" Target="../media/image50.gif"/><Relationship Id="rId1" Type="http://schemas.openxmlformats.org/officeDocument/2006/relationships/slideLayout" Target="../slideLayouts/slideLayout12.xml"/><Relationship Id="rId4" Type="http://schemas.openxmlformats.org/officeDocument/2006/relationships/hyperlink" Target="../../../../../Documents%20and%20Settings/andrey/Local%20Settings/Temp/Rar$DI18.6032/film.avi"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3.jpeg"/></Relationships>
</file>

<file path=ppt/slides/_rels/slide8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5.jpeg"/><Relationship Id="rId1" Type="http://schemas.openxmlformats.org/officeDocument/2006/relationships/slideLayout" Target="../slideLayouts/slideLayout12.xml"/><Relationship Id="rId4" Type="http://schemas.openxmlformats.org/officeDocument/2006/relationships/image" Target="&#1091;&#1088;&#1086;&#1082;&#1080;%20&#1087;&#1086;%20&#1084;&#1072;&#1090;&#1077;&#1084;&#1072;&#1090;&#1080;&#1082;&#1077;/&#1091;&#1088;&#1086;&#1082;%20&#1079;&#1086;&#1083;&#1086;&#1090;&#1086;&#1077;%20&#1089;&#1077;&#1095;&#1077;&#1085;&#1080;&#1077;/&#1060;&#1077;&#1089;&#1090;&#1080;&#1074;&#1072;&#1083;&#1100;%20&#1087;&#1077;&#1076;&#1072;&#1075;&#1086;&#1075;&#1080;&#1095;&#1077;&#1089;&#1082;&#1080;&#1093;%20&#1080;&#1076;&#1077;&#1081;%20&#1054;&#1090;&#1082;&#1088;&#1099;&#1090;&#1099;&#1081;%20&#1091;&#1088;&#1086;&#1082;%202005-2006%20&#1091;&#1095;&#1077;&#1073;&#1085;&#1086;&#1075;&#1086;%20&#1075;&#1086;&#1076;&#1072;.files/img3.gif"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1091;&#1088;&#1086;&#1082;&#1080;%20&#1087;&#1086;%20&#1084;&#1072;&#1090;&#1077;&#1084;&#1072;&#1090;&#1080;&#1082;&#1077;/&#1091;&#1088;&#1086;&#1082;%20&#1079;&#1086;&#1083;&#1086;&#1090;&#1086;&#1077;%20&#1089;&#1077;&#1095;&#1077;&#1085;&#1080;&#1077;/&#1060;&#1077;&#1089;&#1090;&#1080;&#1074;&#1072;&#1083;&#1100;%20&#1087;&#1077;&#1076;&#1072;&#1075;&#1086;&#1075;&#1080;&#1095;&#1077;&#1089;&#1082;&#1080;&#1093;%20&#1080;&#1076;&#1077;&#1081;%20&#1054;&#1090;&#1082;&#1088;&#1099;&#1090;&#1099;&#1081;%20&#1091;&#1088;&#1086;&#1082;%202005-2006%20&#1091;&#1095;&#1077;&#1073;&#1085;&#1086;&#1075;&#1086;%20&#1075;&#1086;&#1076;&#1072;.files/img3.gi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уроки%20по%20математике/урок%20золотое%20сечение/Фестиваль%20педагогических%20идей%20Открытый%20урок%202005-2006%20учебного%20года.files/img3.gif"/>
          <p:cNvPicPr>
            <a:picLocks noChangeAspect="1" noChangeArrowheads="1"/>
          </p:cNvPicPr>
          <p:nvPr/>
        </p:nvPicPr>
        <p:blipFill>
          <a:blip r:embed="rId2" r:link="rId3">
            <a:lum contrast="24000"/>
          </a:blip>
          <a:srcRect/>
          <a:stretch>
            <a:fillRect/>
          </a:stretch>
        </p:blipFill>
        <p:spPr bwMode="auto">
          <a:xfrm>
            <a:off x="323850" y="1700213"/>
            <a:ext cx="2905125" cy="3816350"/>
          </a:xfrm>
          <a:prstGeom prst="rect">
            <a:avLst/>
          </a:prstGeom>
          <a:noFill/>
          <a:ln w="76200" cmpd="tri">
            <a:solidFill>
              <a:srgbClr val="000000"/>
            </a:solidFill>
            <a:miter lim="800000"/>
            <a:headEnd/>
            <a:tailEnd/>
          </a:ln>
        </p:spPr>
      </p:pic>
      <p:sp>
        <p:nvSpPr>
          <p:cNvPr id="13315" name="Rectangle 8"/>
          <p:cNvSpPr>
            <a:spLocks noChangeArrowheads="1"/>
          </p:cNvSpPr>
          <p:nvPr/>
        </p:nvSpPr>
        <p:spPr bwMode="auto">
          <a:xfrm>
            <a:off x="-4210050" y="2735263"/>
            <a:ext cx="9144000" cy="0"/>
          </a:xfrm>
          <a:prstGeom prst="rect">
            <a:avLst/>
          </a:prstGeom>
          <a:noFill/>
          <a:ln w="9525">
            <a:noFill/>
            <a:miter lim="800000"/>
            <a:headEnd/>
            <a:tailEnd/>
          </a:ln>
        </p:spPr>
        <p:txBody>
          <a:bodyPr wrap="none" anchor="ctr">
            <a:spAutoFit/>
          </a:bodyPr>
          <a:lstStyle/>
          <a:p>
            <a:endParaRPr lang="ru-RU"/>
          </a:p>
        </p:txBody>
      </p:sp>
      <p:sp>
        <p:nvSpPr>
          <p:cNvPr id="7177" name="Rectangle 9"/>
          <p:cNvSpPr>
            <a:spLocks noChangeArrowheads="1"/>
          </p:cNvSpPr>
          <p:nvPr/>
        </p:nvSpPr>
        <p:spPr bwMode="auto">
          <a:xfrm>
            <a:off x="3276600" y="1533525"/>
            <a:ext cx="5616575" cy="4832350"/>
          </a:xfrm>
          <a:prstGeom prst="rect">
            <a:avLst/>
          </a:prstGeom>
          <a:noFill/>
          <a:ln w="9525">
            <a:noFill/>
            <a:miter lim="800000"/>
            <a:headEnd/>
            <a:tailEnd/>
          </a:ln>
        </p:spPr>
        <p:txBody>
          <a:bodyPr anchor="ctr">
            <a:spAutoFit/>
          </a:bodyPr>
          <a:lstStyle/>
          <a:p>
            <a:pPr algn="r"/>
            <a:r>
              <a:rPr lang="ru-RU" sz="1400">
                <a:solidFill>
                  <a:srgbClr val="FFFF00"/>
                </a:solidFill>
                <a:ea typeface="Times New Roman" pitchFamily="18" charset="0"/>
                <a:cs typeface="Arial" charset="0"/>
              </a:rPr>
              <a:t> </a:t>
            </a:r>
            <a:r>
              <a:rPr lang="ru-RU" sz="2800" b="1" i="1">
                <a:solidFill>
                  <a:srgbClr val="0070C0"/>
                </a:solidFill>
                <a:ea typeface="Times New Roman" pitchFamily="18" charset="0"/>
                <a:cs typeface="Arial" charset="0"/>
              </a:rPr>
              <a:t>“Геометрия владеет двумя сокровищами: одно из них - это теорема Пифагора, а другое - деление отрезка в среднем и крайнем отношении… Первое можно сравнить с мерой золота; второе же больше напоминает драгоценный камень”.</a:t>
            </a:r>
            <a:endParaRPr lang="ru-RU" sz="2800" b="1">
              <a:solidFill>
                <a:srgbClr val="0070C0"/>
              </a:solidFill>
              <a:ea typeface="Times New Roman" pitchFamily="18" charset="0"/>
              <a:cs typeface="Arial" charset="0"/>
            </a:endParaRPr>
          </a:p>
          <a:p>
            <a:pPr algn="r" eaLnBrk="0" hangingPunct="0"/>
            <a:r>
              <a:rPr lang="ru-RU" sz="2800" b="1">
                <a:solidFill>
                  <a:srgbClr val="0070C0"/>
                </a:solidFill>
                <a:ea typeface="Times New Roman" pitchFamily="18" charset="0"/>
                <a:cs typeface="Arial" charset="0"/>
              </a:rPr>
              <a:t>Иоганн Кеплер</a:t>
            </a:r>
          </a:p>
        </p:txBody>
      </p:sp>
      <p:sp>
        <p:nvSpPr>
          <p:cNvPr id="5" name="Номер слайда 4"/>
          <p:cNvSpPr>
            <a:spLocks noGrp="1"/>
          </p:cNvSpPr>
          <p:nvPr>
            <p:ph type="sldNum" sz="quarter" idx="12"/>
          </p:nvPr>
        </p:nvSpPr>
        <p:spPr/>
        <p:txBody>
          <a:bodyPr/>
          <a:lstStyle/>
          <a:p>
            <a:pPr>
              <a:defRPr/>
            </a:pPr>
            <a:fld id="{7AFAE253-E1E5-4DBA-B493-73FEBFC78CB5}" type="slidenum">
              <a:rPr lang="ru-RU" smtClean="0"/>
              <a:pPr>
                <a:defRPr/>
              </a:pPr>
              <a:t>1</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checkerboard(across)">
                                      <p:cBhvr>
                                        <p:cTn id="7" dur="500"/>
                                        <p:tgtEl>
                                          <p:spTgt spid="717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177"/>
                                        </p:tgtEl>
                                        <p:attrNameLst>
                                          <p:attrName>style.visibility</p:attrName>
                                        </p:attrNameLst>
                                      </p:cBhvr>
                                      <p:to>
                                        <p:strVal val="visible"/>
                                      </p:to>
                                    </p:set>
                                    <p:animEffect transition="in" filter="fade">
                                      <p:cBhvr>
                                        <p:cTn id="11"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sp>
        <p:nvSpPr>
          <p:cNvPr id="43010" name="Содержимое 1"/>
          <p:cNvSpPr>
            <a:spLocks noGrp="1"/>
          </p:cNvSpPr>
          <p:nvPr>
            <p:ph/>
          </p:nvPr>
        </p:nvSpPr>
        <p:spPr>
          <a:xfrm>
            <a:off x="3143250" y="274638"/>
            <a:ext cx="5857875" cy="5851525"/>
          </a:xfrm>
        </p:spPr>
        <p:txBody>
          <a:bodyPr/>
          <a:lstStyle/>
          <a:p>
            <a:pPr algn="ctr">
              <a:buFontTx/>
              <a:buNone/>
            </a:pPr>
            <a:r>
              <a:rPr lang="ru-RU" sz="2400" b="1" dirty="0" smtClean="0">
                <a:solidFill>
                  <a:srgbClr val="FFFF00"/>
                </a:solidFill>
              </a:rPr>
              <a:t>Насчитывается более пятисот доказательств теоремы. Благодаря такому количеству доказательств теорема Пифагора попала в Книгу рекордов Гиннеса как теорема с наибольшим количеством доказательств. Это говорит о неослабевающем интересе к ней со стороны широкой математической общественности. Теорема Пифагора послужила источником для множества обобщений и плодородных идей. Глубина этой древней истины, по-видимому, далеко не исчерпана.</a:t>
            </a:r>
          </a:p>
          <a:p>
            <a:pPr algn="ctr">
              <a:buFontTx/>
              <a:buNone/>
            </a:pPr>
            <a:r>
              <a:rPr lang="ru-RU" sz="2400" b="1" dirty="0" smtClean="0">
                <a:solidFill>
                  <a:srgbClr val="FFFF00"/>
                </a:solidFill>
              </a:rPr>
              <a:t> </a:t>
            </a:r>
          </a:p>
          <a:p>
            <a:endParaRPr lang="ru-RU" dirty="0" smtClean="0"/>
          </a:p>
        </p:txBody>
      </p:sp>
      <p:pic>
        <p:nvPicPr>
          <p:cNvPr id="43011" name="Picture 2" descr="01030300"/>
          <p:cNvPicPr>
            <a:picLocks noChangeAspect="1" noChangeArrowheads="1"/>
          </p:cNvPicPr>
          <p:nvPr/>
        </p:nvPicPr>
        <p:blipFill>
          <a:blip r:embed="rId3"/>
          <a:srcRect/>
          <a:stretch>
            <a:fillRect/>
          </a:stretch>
        </p:blipFill>
        <p:spPr bwMode="auto">
          <a:xfrm>
            <a:off x="214313" y="1714500"/>
            <a:ext cx="3028950" cy="3451225"/>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6D65D0A1-02E4-4C52-8E09-B8D2741EBB55}" type="slidenum">
              <a:rPr lang="ru-RU" smtClean="0"/>
              <a:pPr>
                <a:defRPr/>
              </a:pPr>
              <a:t>10</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fade">
                                      <p:cBhvr>
                                        <p:cTn id="7" dur="385" decel="100000"/>
                                        <p:tgtEl>
                                          <p:spTgt spid="43010">
                                            <p:txEl>
                                              <p:pRg st="0" end="0"/>
                                            </p:txEl>
                                          </p:spTgt>
                                        </p:tgtEl>
                                      </p:cBhvr>
                                    </p:animEffect>
                                    <p:animScale>
                                      <p:cBhvr>
                                        <p:cTn id="8" dur="385" decel="100000"/>
                                        <p:tgtEl>
                                          <p:spTgt spid="43010">
                                            <p:txEl>
                                              <p:pRg st="0" end="0"/>
                                            </p:txEl>
                                          </p:spTgt>
                                        </p:tgtEl>
                                      </p:cBhvr>
                                      <p:from x="10000" y="10000"/>
                                      <p:to x="200000" y="450000"/>
                                    </p:animScale>
                                    <p:animScale>
                                      <p:cBhvr>
                                        <p:cTn id="9" dur="615" accel="100000" fill="hold">
                                          <p:stCondLst>
                                            <p:cond delay="385"/>
                                          </p:stCondLst>
                                        </p:cTn>
                                        <p:tgtEl>
                                          <p:spTgt spid="43010">
                                            <p:txEl>
                                              <p:pRg st="0" end="0"/>
                                            </p:txEl>
                                          </p:spTgt>
                                        </p:tgtEl>
                                      </p:cBhvr>
                                      <p:from x="200000" y="450000"/>
                                      <p:to x="100000" y="100000"/>
                                    </p:animScale>
                                    <p:set>
                                      <p:cBhvr>
                                        <p:cTn id="10" dur="385" fill="hold"/>
                                        <p:tgtEl>
                                          <p:spTgt spid="43010">
                                            <p:txEl>
                                              <p:pRg st="0" end="0"/>
                                            </p:txEl>
                                          </p:spTgt>
                                        </p:tgtEl>
                                        <p:attrNameLst>
                                          <p:attrName>ppt_x</p:attrName>
                                        </p:attrNameLst>
                                      </p:cBhvr>
                                      <p:to>
                                        <p:strVal val="(0.5)"/>
                                      </p:to>
                                    </p:set>
                                    <p:anim from="(0.5)" to="(#ppt_x)" calcmode="lin" valueType="num">
                                      <p:cBhvr>
                                        <p:cTn id="11" dur="615" accel="100000" fill="hold">
                                          <p:stCondLst>
                                            <p:cond delay="385"/>
                                          </p:stCondLst>
                                        </p:cTn>
                                        <p:tgtEl>
                                          <p:spTgt spid="43010">
                                            <p:txEl>
                                              <p:pRg st="0" end="0"/>
                                            </p:txEl>
                                          </p:spTgt>
                                        </p:tgtEl>
                                        <p:attrNameLst>
                                          <p:attrName>ppt_x</p:attrName>
                                        </p:attrNameLst>
                                      </p:cBhvr>
                                    </p:anim>
                                    <p:set>
                                      <p:cBhvr>
                                        <p:cTn id="12" dur="385" fill="hold"/>
                                        <p:tgtEl>
                                          <p:spTgt spid="43010">
                                            <p:txEl>
                                              <p:pRg st="0" end="0"/>
                                            </p:txEl>
                                          </p:spTgt>
                                        </p:tgtEl>
                                        <p:attrNameLst>
                                          <p:attrName>ppt_y</p:attrName>
                                        </p:attrNameLst>
                                      </p:cBhvr>
                                      <p:to>
                                        <p:strVal val="(#ppt_y+0.4)"/>
                                      </p:to>
                                    </p:set>
                                    <p:anim from="(#ppt_y+0.4)" to="(#ppt_y)" calcmode="lin" valueType="num">
                                      <p:cBhvr>
                                        <p:cTn id="13" dur="615" accel="100000" fill="hold">
                                          <p:stCondLst>
                                            <p:cond delay="385"/>
                                          </p:stCondLst>
                                        </p:cTn>
                                        <p:tgtEl>
                                          <p:spTgt spid="43010">
                                            <p:txEl>
                                              <p:pRg st="0" end="0"/>
                                            </p:txEl>
                                          </p:spTgt>
                                        </p:tgtEl>
                                        <p:attrNameLst>
                                          <p:attrName>ppt_y</p:attrName>
                                        </p:attrNameLst>
                                      </p:cBhvr>
                                    </p:anim>
                                  </p:childTnLst>
                                </p:cTn>
                              </p:par>
                            </p:childTnLst>
                          </p:cTn>
                        </p:par>
                        <p:par>
                          <p:cTn id="14" fill="hold">
                            <p:stCondLst>
                              <p:cond delay="1000"/>
                            </p:stCondLst>
                            <p:childTnLst>
                              <p:par>
                                <p:cTn id="15" presetID="51" presetClass="entr" presetSubtype="0" fill="hold" grpId="0" nodeType="afterEffect">
                                  <p:stCondLst>
                                    <p:cond delay="0"/>
                                  </p:stCondLst>
                                  <p:childTnLst>
                                    <p:set>
                                      <p:cBhvr>
                                        <p:cTn id="16" dur="1" fill="hold">
                                          <p:stCondLst>
                                            <p:cond delay="0"/>
                                          </p:stCondLst>
                                        </p:cTn>
                                        <p:tgtEl>
                                          <p:spTgt spid="43010">
                                            <p:txEl>
                                              <p:pRg st="1" end="1"/>
                                            </p:txEl>
                                          </p:spTgt>
                                        </p:tgtEl>
                                        <p:attrNameLst>
                                          <p:attrName>style.visibility</p:attrName>
                                        </p:attrNameLst>
                                      </p:cBhvr>
                                      <p:to>
                                        <p:strVal val="visible"/>
                                      </p:to>
                                    </p:set>
                                    <p:animEffect transition="in" filter="fade">
                                      <p:cBhvr>
                                        <p:cTn id="17" dur="385" decel="100000"/>
                                        <p:tgtEl>
                                          <p:spTgt spid="43010">
                                            <p:txEl>
                                              <p:pRg st="1" end="1"/>
                                            </p:txEl>
                                          </p:spTgt>
                                        </p:tgtEl>
                                      </p:cBhvr>
                                    </p:animEffect>
                                    <p:animScale>
                                      <p:cBhvr>
                                        <p:cTn id="18" dur="385" decel="100000"/>
                                        <p:tgtEl>
                                          <p:spTgt spid="43010">
                                            <p:txEl>
                                              <p:pRg st="1" end="1"/>
                                            </p:txEl>
                                          </p:spTgt>
                                        </p:tgtEl>
                                      </p:cBhvr>
                                      <p:from x="10000" y="10000"/>
                                      <p:to x="200000" y="450000"/>
                                    </p:animScale>
                                    <p:animScale>
                                      <p:cBhvr>
                                        <p:cTn id="19" dur="615" accel="100000" fill="hold">
                                          <p:stCondLst>
                                            <p:cond delay="385"/>
                                          </p:stCondLst>
                                        </p:cTn>
                                        <p:tgtEl>
                                          <p:spTgt spid="43010">
                                            <p:txEl>
                                              <p:pRg st="1" end="1"/>
                                            </p:txEl>
                                          </p:spTgt>
                                        </p:tgtEl>
                                      </p:cBhvr>
                                      <p:from x="200000" y="450000"/>
                                      <p:to x="100000" y="100000"/>
                                    </p:animScale>
                                    <p:set>
                                      <p:cBhvr>
                                        <p:cTn id="20" dur="385" fill="hold"/>
                                        <p:tgtEl>
                                          <p:spTgt spid="43010">
                                            <p:txEl>
                                              <p:pRg st="1" end="1"/>
                                            </p:txEl>
                                          </p:spTgt>
                                        </p:tgtEl>
                                        <p:attrNameLst>
                                          <p:attrName>ppt_x</p:attrName>
                                        </p:attrNameLst>
                                      </p:cBhvr>
                                      <p:to>
                                        <p:strVal val="(0.5)"/>
                                      </p:to>
                                    </p:set>
                                    <p:anim from="(0.5)" to="(#ppt_x)" calcmode="lin" valueType="num">
                                      <p:cBhvr>
                                        <p:cTn id="21" dur="615" accel="100000" fill="hold">
                                          <p:stCondLst>
                                            <p:cond delay="385"/>
                                          </p:stCondLst>
                                        </p:cTn>
                                        <p:tgtEl>
                                          <p:spTgt spid="43010">
                                            <p:txEl>
                                              <p:pRg st="1" end="1"/>
                                            </p:txEl>
                                          </p:spTgt>
                                        </p:tgtEl>
                                        <p:attrNameLst>
                                          <p:attrName>ppt_x</p:attrName>
                                        </p:attrNameLst>
                                      </p:cBhvr>
                                    </p:anim>
                                    <p:set>
                                      <p:cBhvr>
                                        <p:cTn id="22" dur="385" fill="hold"/>
                                        <p:tgtEl>
                                          <p:spTgt spid="43010">
                                            <p:txEl>
                                              <p:pRg st="1" end="1"/>
                                            </p:txEl>
                                          </p:spTgt>
                                        </p:tgtEl>
                                        <p:attrNameLst>
                                          <p:attrName>ppt_y</p:attrName>
                                        </p:attrNameLst>
                                      </p:cBhvr>
                                      <p:to>
                                        <p:strVal val="(#ppt_y+0.4)"/>
                                      </p:to>
                                    </p:set>
                                    <p:anim from="(#ppt_y+0.4)" to="(#ppt_y)" calcmode="lin" valueType="num">
                                      <p:cBhvr>
                                        <p:cTn id="23" dur="615" accel="100000" fill="hold">
                                          <p:stCondLst>
                                            <p:cond delay="385"/>
                                          </p:stCondLst>
                                        </p:cTn>
                                        <p:tgtEl>
                                          <p:spTgt spid="43010">
                                            <p:txEl>
                                              <p:pRg st="1" end="1"/>
                                            </p:txEl>
                                          </p:spTgt>
                                        </p:tgtEl>
                                        <p:attrNameLst>
                                          <p:attrName>ppt_y</p:attrName>
                                        </p:attrNameLst>
                                      </p:cBhvr>
                                    </p:anim>
                                  </p:childTnLst>
                                </p:cTn>
                              </p:par>
                            </p:childTnLst>
                          </p:cTn>
                        </p:par>
                        <p:par>
                          <p:cTn id="24" fill="hold">
                            <p:stCondLst>
                              <p:cond delay="2000"/>
                            </p:stCondLst>
                            <p:childTnLst>
                              <p:par>
                                <p:cTn id="25" presetID="4" presetClass="entr" presetSubtype="32" fill="hold" nodeType="afterEffect">
                                  <p:stCondLst>
                                    <p:cond delay="0"/>
                                  </p:stCondLst>
                                  <p:childTnLst>
                                    <p:set>
                                      <p:cBhvr>
                                        <p:cTn id="26" dur="1" fill="hold">
                                          <p:stCondLst>
                                            <p:cond delay="0"/>
                                          </p:stCondLst>
                                        </p:cTn>
                                        <p:tgtEl>
                                          <p:spTgt spid="43011"/>
                                        </p:tgtEl>
                                        <p:attrNameLst>
                                          <p:attrName>style.visibility</p:attrName>
                                        </p:attrNameLst>
                                      </p:cBhvr>
                                      <p:to>
                                        <p:strVal val="visible"/>
                                      </p:to>
                                    </p:set>
                                    <p:animEffect transition="in" filter="box(out)">
                                      <p:cBhvr>
                                        <p:cTn id="27" dur="10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sp>
        <p:nvSpPr>
          <p:cNvPr id="43010" name="Содержимое 1"/>
          <p:cNvSpPr>
            <a:spLocks noGrp="1"/>
          </p:cNvSpPr>
          <p:nvPr>
            <p:ph/>
          </p:nvPr>
        </p:nvSpPr>
        <p:spPr>
          <a:xfrm>
            <a:off x="928688" y="274638"/>
            <a:ext cx="7758112" cy="1225550"/>
          </a:xfrm>
        </p:spPr>
        <p:txBody>
          <a:bodyPr/>
          <a:lstStyle/>
          <a:p>
            <a:pPr algn="ctr">
              <a:buFontTx/>
              <a:buNone/>
              <a:defRPr/>
            </a:pPr>
            <a:r>
              <a:rPr lang="ru-RU" b="1" dirty="0" smtClean="0">
                <a:solidFill>
                  <a:schemeClr val="accent6">
                    <a:lumMod val="75000"/>
                  </a:schemeClr>
                </a:solidFill>
              </a:rPr>
              <a:t>Приведём различные формулировки теоремы Пифагора в переводе с греческого, латинского и немецкого языков. </a:t>
            </a:r>
          </a:p>
          <a:p>
            <a:pPr algn="ctr">
              <a:defRPr/>
            </a:pPr>
            <a:endParaRPr lang="ru-RU" dirty="0" smtClean="0"/>
          </a:p>
        </p:txBody>
      </p:sp>
      <p:pic>
        <p:nvPicPr>
          <p:cNvPr id="44035" name="Picture 2" descr="navoiy00"/>
          <p:cNvPicPr>
            <a:picLocks noChangeAspect="1" noChangeArrowheads="1"/>
          </p:cNvPicPr>
          <p:nvPr/>
        </p:nvPicPr>
        <p:blipFill>
          <a:blip r:embed="rId3"/>
          <a:srcRect/>
          <a:stretch>
            <a:fillRect/>
          </a:stretch>
        </p:blipFill>
        <p:spPr bwMode="auto">
          <a:xfrm>
            <a:off x="2214563" y="2500313"/>
            <a:ext cx="5370512" cy="4095750"/>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FC775141-7EB0-4393-ACF0-89E7BD49B679}" type="slidenum">
              <a:rPr lang="ru-RU" smtClean="0"/>
              <a:pPr>
                <a:defRPr/>
              </a:pPr>
              <a:t>11</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 calcmode="lin" valueType="num">
                                      <p:cBhvr>
                                        <p:cTn id="7" dur="500" decel="50000" fill="hold">
                                          <p:stCondLst>
                                            <p:cond delay="0"/>
                                          </p:stCondLst>
                                        </p:cTn>
                                        <p:tgtEl>
                                          <p:spTgt spid="43010">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3010">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3010">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43010">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3010">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3010">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3010">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3010">
                                            <p:txEl>
                                              <p:pRg st="0" end="0"/>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44035"/>
                                        </p:tgtEl>
                                        <p:attrNameLst>
                                          <p:attrName>style.visibility</p:attrName>
                                        </p:attrNameLst>
                                      </p:cBhvr>
                                      <p:to>
                                        <p:strVal val="visible"/>
                                      </p:to>
                                    </p:set>
                                    <p:animEffect transition="in" filter="dissolve">
                                      <p:cBhvr>
                                        <p:cTn id="17" dur="10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sp>
        <p:nvSpPr>
          <p:cNvPr id="44034" name="Содержимое 1"/>
          <p:cNvSpPr>
            <a:spLocks noGrp="1"/>
          </p:cNvSpPr>
          <p:nvPr>
            <p:ph/>
          </p:nvPr>
        </p:nvSpPr>
        <p:spPr>
          <a:xfrm>
            <a:off x="214313" y="3143250"/>
            <a:ext cx="8643937" cy="2982913"/>
          </a:xfrm>
        </p:spPr>
        <p:txBody>
          <a:bodyPr/>
          <a:lstStyle/>
          <a:p>
            <a:pPr algn="just">
              <a:buFontTx/>
              <a:buNone/>
              <a:defRPr/>
            </a:pPr>
            <a:r>
              <a:rPr lang="ru-RU" dirty="0" smtClean="0"/>
              <a:t>    </a:t>
            </a:r>
            <a:r>
              <a:rPr lang="ru-RU" dirty="0" smtClean="0">
                <a:solidFill>
                  <a:schemeClr val="accent6">
                    <a:lumMod val="75000"/>
                  </a:schemeClr>
                </a:solidFill>
              </a:rPr>
              <a:t>У Евклида эта теорема гласит (дословный перевод): </a:t>
            </a:r>
          </a:p>
          <a:p>
            <a:pPr algn="just">
              <a:buFontTx/>
              <a:buNone/>
              <a:defRPr/>
            </a:pPr>
            <a:r>
              <a:rPr lang="ru-RU" i="1" dirty="0" smtClean="0">
                <a:solidFill>
                  <a:schemeClr val="accent6">
                    <a:lumMod val="75000"/>
                  </a:schemeClr>
                </a:solidFill>
              </a:rPr>
              <a:t>   </a:t>
            </a:r>
            <a:r>
              <a:rPr lang="ru-RU" b="1" i="1" dirty="0" smtClean="0">
                <a:solidFill>
                  <a:schemeClr val="accent6">
                    <a:lumMod val="75000"/>
                  </a:schemeClr>
                </a:solidFill>
              </a:rPr>
              <a:t>"В прямоугольном треугольнике квадрат стороны, натянутой над прямым углом, равен квадратам на сторонах, заключающих прямой угол".</a:t>
            </a:r>
            <a:endParaRPr lang="ru-RU" b="1" dirty="0" smtClean="0">
              <a:solidFill>
                <a:schemeClr val="accent6">
                  <a:lumMod val="75000"/>
                </a:schemeClr>
              </a:solidFill>
            </a:endParaRPr>
          </a:p>
          <a:p>
            <a:pPr>
              <a:defRPr/>
            </a:pPr>
            <a:endParaRPr lang="ru-RU" dirty="0" smtClean="0"/>
          </a:p>
        </p:txBody>
      </p:sp>
      <p:pic>
        <p:nvPicPr>
          <p:cNvPr id="45059" name="Рисунок 1"/>
          <p:cNvPicPr>
            <a:picLocks noChangeAspect="1" noChangeArrowheads="1"/>
          </p:cNvPicPr>
          <p:nvPr/>
        </p:nvPicPr>
        <p:blipFill>
          <a:blip r:embed="rId3"/>
          <a:srcRect/>
          <a:stretch>
            <a:fillRect/>
          </a:stretch>
        </p:blipFill>
        <p:spPr bwMode="auto">
          <a:xfrm>
            <a:off x="1000125" y="285750"/>
            <a:ext cx="2154238" cy="2916238"/>
          </a:xfrm>
          <a:prstGeom prst="rect">
            <a:avLst/>
          </a:prstGeom>
          <a:noFill/>
          <a:ln w="9525">
            <a:noFill/>
            <a:miter lim="800000"/>
            <a:headEnd/>
            <a:tailEnd/>
          </a:ln>
        </p:spPr>
      </p:pic>
      <p:sp>
        <p:nvSpPr>
          <p:cNvPr id="44036" name="Прямоугольник 3"/>
          <p:cNvSpPr>
            <a:spLocks noChangeArrowheads="1"/>
          </p:cNvSpPr>
          <p:nvPr/>
        </p:nvSpPr>
        <p:spPr bwMode="auto">
          <a:xfrm>
            <a:off x="3714750" y="642938"/>
            <a:ext cx="4286250" cy="646112"/>
          </a:xfrm>
          <a:prstGeom prst="rect">
            <a:avLst/>
          </a:prstGeom>
          <a:noFill/>
          <a:ln w="9525">
            <a:noFill/>
            <a:miter lim="800000"/>
            <a:headEnd/>
            <a:tailEnd/>
          </a:ln>
        </p:spPr>
        <p:txBody>
          <a:bodyPr>
            <a:spAutoFit/>
          </a:bodyPr>
          <a:lstStyle/>
          <a:p>
            <a:pPr>
              <a:defRPr/>
            </a:pPr>
            <a:r>
              <a:rPr lang="ru-RU" b="1" dirty="0">
                <a:solidFill>
                  <a:schemeClr val="accent6">
                    <a:lumMod val="75000"/>
                  </a:schemeClr>
                </a:solidFill>
              </a:rPr>
              <a:t>Евклид. Гравюра на меди. Примерно </a:t>
            </a:r>
            <a:r>
              <a:rPr lang="en-US" b="1" dirty="0">
                <a:solidFill>
                  <a:schemeClr val="accent6">
                    <a:lumMod val="75000"/>
                  </a:schemeClr>
                </a:solidFill>
              </a:rPr>
              <a:t>XVIII </a:t>
            </a:r>
            <a:r>
              <a:rPr lang="ru-RU" b="1" dirty="0">
                <a:solidFill>
                  <a:schemeClr val="accent6">
                    <a:lumMod val="75000"/>
                  </a:schemeClr>
                </a:solidFill>
              </a:rPr>
              <a:t>в.</a:t>
            </a:r>
          </a:p>
        </p:txBody>
      </p:sp>
      <p:sp>
        <p:nvSpPr>
          <p:cNvPr id="5" name="Номер слайда 4"/>
          <p:cNvSpPr>
            <a:spLocks noGrp="1"/>
          </p:cNvSpPr>
          <p:nvPr>
            <p:ph type="sldNum" sz="quarter" idx="12"/>
          </p:nvPr>
        </p:nvSpPr>
        <p:spPr/>
        <p:txBody>
          <a:bodyPr/>
          <a:lstStyle/>
          <a:p>
            <a:pPr>
              <a:defRPr/>
            </a:pPr>
            <a:fld id="{606E098D-B0C9-400B-8F33-AA5435326A1F}" type="slidenum">
              <a:rPr lang="ru-RU" smtClean="0"/>
              <a:pPr>
                <a:defRPr/>
              </a:pPr>
              <a:t>12</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Effect transition="in" filter="fade">
                                      <p:cBhvr>
                                        <p:cTn id="7" dur="800" decel="100000"/>
                                        <p:tgtEl>
                                          <p:spTgt spid="44034">
                                            <p:txEl>
                                              <p:pRg st="0" end="0"/>
                                            </p:txEl>
                                          </p:spTgt>
                                        </p:tgtEl>
                                      </p:cBhvr>
                                    </p:animEffect>
                                    <p:anim calcmode="lin" valueType="num">
                                      <p:cBhvr>
                                        <p:cTn id="8" dur="800" decel="100000" fill="hold"/>
                                        <p:tgtEl>
                                          <p:spTgt spid="4403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403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403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403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4034">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44034">
                                            <p:txEl>
                                              <p:pRg st="1" end="1"/>
                                            </p:txEl>
                                          </p:spTgt>
                                        </p:tgtEl>
                                        <p:attrNameLst>
                                          <p:attrName>style.visibility</p:attrName>
                                        </p:attrNameLst>
                                      </p:cBhvr>
                                      <p:to>
                                        <p:strVal val="visible"/>
                                      </p:to>
                                    </p:set>
                                    <p:animEffect transition="in" filter="fade">
                                      <p:cBhvr>
                                        <p:cTn id="16" dur="800" decel="100000"/>
                                        <p:tgtEl>
                                          <p:spTgt spid="44034">
                                            <p:txEl>
                                              <p:pRg st="1" end="1"/>
                                            </p:txEl>
                                          </p:spTgt>
                                        </p:tgtEl>
                                      </p:cBhvr>
                                    </p:animEffect>
                                    <p:anim calcmode="lin" valueType="num">
                                      <p:cBhvr>
                                        <p:cTn id="17" dur="800" decel="100000" fill="hold"/>
                                        <p:tgtEl>
                                          <p:spTgt spid="44034">
                                            <p:txEl>
                                              <p:pRg st="1" end="1"/>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44034">
                                            <p:txEl>
                                              <p:pRg st="1" end="1"/>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44034">
                                            <p:txEl>
                                              <p:pRg st="1" end="1"/>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4034">
                                            <p:txEl>
                                              <p:pRg st="1" end="1"/>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4034">
                                            <p:txEl>
                                              <p:pRg st="1" end="1"/>
                                            </p:txEl>
                                          </p:spTgt>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6" presetClass="entr" presetSubtype="16" fill="hold" nodeType="afterEffect">
                                  <p:stCondLst>
                                    <p:cond delay="0"/>
                                  </p:stCondLst>
                                  <p:childTnLst>
                                    <p:set>
                                      <p:cBhvr>
                                        <p:cTn id="24" dur="1" fill="hold">
                                          <p:stCondLst>
                                            <p:cond delay="0"/>
                                          </p:stCondLst>
                                        </p:cTn>
                                        <p:tgtEl>
                                          <p:spTgt spid="45059"/>
                                        </p:tgtEl>
                                        <p:attrNameLst>
                                          <p:attrName>style.visibility</p:attrName>
                                        </p:attrNameLst>
                                      </p:cBhvr>
                                      <p:to>
                                        <p:strVal val="visible"/>
                                      </p:to>
                                    </p:set>
                                    <p:animEffect transition="in" filter="circle(in)">
                                      <p:cBhvr>
                                        <p:cTn id="25" dur="1000"/>
                                        <p:tgtEl>
                                          <p:spTgt spid="45059"/>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44036"/>
                                        </p:tgtEl>
                                        <p:attrNameLst>
                                          <p:attrName>style.visibility</p:attrName>
                                        </p:attrNameLst>
                                      </p:cBhvr>
                                      <p:to>
                                        <p:strVal val="visible"/>
                                      </p:to>
                                    </p:set>
                                    <p:anim calcmode="lin" valueType="num">
                                      <p:cBhvr>
                                        <p:cTn id="28" dur="1000" fill="hold"/>
                                        <p:tgtEl>
                                          <p:spTgt spid="44036"/>
                                        </p:tgtEl>
                                        <p:attrNameLst>
                                          <p:attrName>ppt_x</p:attrName>
                                        </p:attrNameLst>
                                      </p:cBhvr>
                                      <p:tavLst>
                                        <p:tav tm="0">
                                          <p:val>
                                            <p:strVal val="#ppt_x"/>
                                          </p:val>
                                        </p:tav>
                                        <p:tav tm="50000">
                                          <p:val>
                                            <p:strVal val="#ppt_x+.1"/>
                                          </p:val>
                                        </p:tav>
                                        <p:tav tm="100000">
                                          <p:val>
                                            <p:strVal val="#ppt_x"/>
                                          </p:val>
                                        </p:tav>
                                      </p:tavLst>
                                    </p:anim>
                                    <p:anim calcmode="lin" valueType="num">
                                      <p:cBhvr>
                                        <p:cTn id="29" dur="1000" fill="hold"/>
                                        <p:tgtEl>
                                          <p:spTgt spid="44036"/>
                                        </p:tgtEl>
                                        <p:attrNameLst>
                                          <p:attrName>ppt_y</p:attrName>
                                        </p:attrNameLst>
                                      </p:cBhvr>
                                      <p:tavLst>
                                        <p:tav tm="0">
                                          <p:val>
                                            <p:strVal val="#ppt_y"/>
                                          </p:val>
                                        </p:tav>
                                        <p:tav tm="100000">
                                          <p:val>
                                            <p:strVal val="#ppt_y"/>
                                          </p:val>
                                        </p:tav>
                                      </p:tavLst>
                                    </p:anim>
                                    <p:anim calcmode="lin" valueType="num">
                                      <p:cBhvr>
                                        <p:cTn id="30" dur="1000" fill="hold"/>
                                        <p:tgtEl>
                                          <p:spTgt spid="44036"/>
                                        </p:tgtEl>
                                        <p:attrNameLst>
                                          <p:attrName>ppt_h</p:attrName>
                                        </p:attrNameLst>
                                      </p:cBhvr>
                                      <p:tavLst>
                                        <p:tav tm="0">
                                          <p:val>
                                            <p:strVal val="#ppt_h/10"/>
                                          </p:val>
                                        </p:tav>
                                        <p:tav tm="50000">
                                          <p:val>
                                            <p:strVal val="#ppt_h+.01"/>
                                          </p:val>
                                        </p:tav>
                                        <p:tav tm="100000">
                                          <p:val>
                                            <p:strVal val="#ppt_h"/>
                                          </p:val>
                                        </p:tav>
                                      </p:tavLst>
                                    </p:anim>
                                    <p:anim calcmode="lin" valueType="num">
                                      <p:cBhvr>
                                        <p:cTn id="31" dur="1000" fill="hold"/>
                                        <p:tgtEl>
                                          <p:spTgt spid="4403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1000" tmFilter="0,0; .5, 1; 1, 1"/>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p:bldP spid="4403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sp>
        <p:nvSpPr>
          <p:cNvPr id="45058" name="Содержимое 1"/>
          <p:cNvSpPr>
            <a:spLocks noGrp="1"/>
          </p:cNvSpPr>
          <p:nvPr>
            <p:ph/>
          </p:nvPr>
        </p:nvSpPr>
        <p:spPr>
          <a:xfrm>
            <a:off x="214313" y="285750"/>
            <a:ext cx="8643937" cy="5851525"/>
          </a:xfrm>
        </p:spPr>
        <p:txBody>
          <a:bodyPr/>
          <a:lstStyle/>
          <a:p>
            <a:pPr algn="just">
              <a:buFontTx/>
              <a:buNone/>
              <a:defRPr/>
            </a:pPr>
            <a:r>
              <a:rPr lang="ru-RU" dirty="0" smtClean="0"/>
              <a:t>   </a:t>
            </a:r>
            <a:r>
              <a:rPr lang="ru-RU" dirty="0" smtClean="0">
                <a:solidFill>
                  <a:schemeClr val="accent6">
                    <a:lumMod val="75000"/>
                  </a:schemeClr>
                </a:solidFill>
              </a:rPr>
              <a:t>Латинский перевод арабского текста </a:t>
            </a:r>
            <a:r>
              <a:rPr lang="ru-RU" dirty="0" err="1" smtClean="0">
                <a:solidFill>
                  <a:schemeClr val="accent6">
                    <a:lumMod val="75000"/>
                  </a:schemeClr>
                </a:solidFill>
              </a:rPr>
              <a:t>Аннаирици</a:t>
            </a:r>
            <a:r>
              <a:rPr lang="ru-RU" dirty="0" smtClean="0">
                <a:solidFill>
                  <a:schemeClr val="accent6">
                    <a:lumMod val="75000"/>
                  </a:schemeClr>
                </a:solidFill>
              </a:rPr>
              <a:t> (около 900 г. до н. э.), сделанный Герхардом </a:t>
            </a:r>
            <a:r>
              <a:rPr lang="ru-RU" dirty="0" err="1" smtClean="0">
                <a:solidFill>
                  <a:schemeClr val="accent6">
                    <a:lumMod val="75000"/>
                  </a:schemeClr>
                </a:solidFill>
              </a:rPr>
              <a:t>Кремонским</a:t>
            </a:r>
            <a:r>
              <a:rPr lang="ru-RU" dirty="0" smtClean="0">
                <a:solidFill>
                  <a:schemeClr val="accent6">
                    <a:lumMod val="75000"/>
                  </a:schemeClr>
                </a:solidFill>
              </a:rPr>
              <a:t> (начало 12 в.), в переводе на русский гласит: </a:t>
            </a:r>
          </a:p>
          <a:p>
            <a:pPr algn="ctr">
              <a:buFontTx/>
              <a:buNone/>
              <a:defRPr/>
            </a:pPr>
            <a:r>
              <a:rPr lang="ru-RU" b="1" i="1" dirty="0" smtClean="0">
                <a:solidFill>
                  <a:schemeClr val="accent6">
                    <a:lumMod val="75000"/>
                  </a:schemeClr>
                </a:solidFill>
              </a:rPr>
              <a:t>  "Во всяком прямоугольном треугольнике квадрат, образованный на стороне, натянутой над прямым углом, равен сумме двух квадратов, образованных на двух сторонах, заключающих прямой угол".</a:t>
            </a:r>
            <a:endParaRPr lang="ru-RU" b="1" dirty="0" smtClean="0">
              <a:solidFill>
                <a:schemeClr val="accent6">
                  <a:lumMod val="75000"/>
                </a:schemeClr>
              </a:solidFill>
            </a:endParaRPr>
          </a:p>
          <a:p>
            <a:pPr>
              <a:defRPr/>
            </a:pPr>
            <a:endParaRPr lang="ru-RU" dirty="0" smtClean="0"/>
          </a:p>
        </p:txBody>
      </p:sp>
      <p:sp>
        <p:nvSpPr>
          <p:cNvPr id="3" name="Номер слайда 2"/>
          <p:cNvSpPr>
            <a:spLocks noGrp="1"/>
          </p:cNvSpPr>
          <p:nvPr>
            <p:ph type="sldNum" sz="quarter" idx="12"/>
          </p:nvPr>
        </p:nvSpPr>
        <p:spPr/>
        <p:txBody>
          <a:bodyPr/>
          <a:lstStyle/>
          <a:p>
            <a:pPr>
              <a:defRPr/>
            </a:pPr>
            <a:fld id="{4F10BF99-E2E1-403E-A3B8-984D8959F20F}" type="slidenum">
              <a:rPr lang="ru-RU" smtClean="0"/>
              <a:pPr>
                <a:defRPr/>
              </a:pPr>
              <a:t>13</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 calcmode="lin" valueType="num">
                                      <p:cBhvr>
                                        <p:cTn id="7" dur="1000" fill="hold"/>
                                        <p:tgtEl>
                                          <p:spTgt spid="4505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505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5058">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45058">
                                            <p:txEl>
                                              <p:pRg st="1" end="1"/>
                                            </p:txEl>
                                          </p:spTgt>
                                        </p:tgtEl>
                                        <p:attrNameLst>
                                          <p:attrName>style.visibility</p:attrName>
                                        </p:attrNameLst>
                                      </p:cBhvr>
                                      <p:to>
                                        <p:strVal val="visible"/>
                                      </p:to>
                                    </p:set>
                                    <p:anim calcmode="lin" valueType="num">
                                      <p:cBhvr>
                                        <p:cTn id="13" dur="1000" fill="hold"/>
                                        <p:tgtEl>
                                          <p:spTgt spid="45058">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45058">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450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082" name="Содержимое 1"/>
          <p:cNvSpPr>
            <a:spLocks noGrp="1"/>
          </p:cNvSpPr>
          <p:nvPr>
            <p:ph/>
          </p:nvPr>
        </p:nvSpPr>
        <p:spPr/>
        <p:txBody>
          <a:bodyPr/>
          <a:lstStyle/>
          <a:p>
            <a:pPr algn="just">
              <a:buFontTx/>
              <a:buNone/>
              <a:defRPr/>
            </a:pPr>
            <a:r>
              <a:rPr lang="ru-RU" dirty="0" smtClean="0">
                <a:solidFill>
                  <a:schemeClr val="accent6">
                    <a:lumMod val="75000"/>
                  </a:schemeClr>
                </a:solidFill>
              </a:rPr>
              <a:t>   </a:t>
            </a:r>
            <a:r>
              <a:rPr lang="ru-RU" sz="2800" dirty="0" smtClean="0">
                <a:solidFill>
                  <a:schemeClr val="accent6">
                    <a:lumMod val="75000"/>
                  </a:schemeClr>
                </a:solidFill>
              </a:rPr>
              <a:t>В </a:t>
            </a:r>
            <a:r>
              <a:rPr lang="en-US" sz="2800" dirty="0" err="1" smtClean="0">
                <a:solidFill>
                  <a:schemeClr val="accent6">
                    <a:lumMod val="75000"/>
                  </a:schemeClr>
                </a:solidFill>
              </a:rPr>
              <a:t>Geometria</a:t>
            </a:r>
            <a:r>
              <a:rPr lang="en-US" sz="2800" dirty="0" smtClean="0">
                <a:solidFill>
                  <a:schemeClr val="accent6">
                    <a:lumMod val="75000"/>
                  </a:schemeClr>
                </a:solidFill>
              </a:rPr>
              <a:t> </a:t>
            </a:r>
            <a:r>
              <a:rPr lang="en-US" sz="2800" dirty="0" err="1" smtClean="0">
                <a:solidFill>
                  <a:schemeClr val="accent6">
                    <a:lumMod val="75000"/>
                  </a:schemeClr>
                </a:solidFill>
              </a:rPr>
              <a:t>Culmonensis</a:t>
            </a:r>
            <a:r>
              <a:rPr lang="en-US" sz="2800" dirty="0" smtClean="0">
                <a:solidFill>
                  <a:schemeClr val="accent6">
                    <a:lumMod val="75000"/>
                  </a:schemeClr>
                </a:solidFill>
              </a:rPr>
              <a:t> (</a:t>
            </a:r>
            <a:r>
              <a:rPr lang="ru-RU" sz="2800" dirty="0" smtClean="0">
                <a:solidFill>
                  <a:schemeClr val="accent6">
                    <a:lumMod val="75000"/>
                  </a:schemeClr>
                </a:solidFill>
              </a:rPr>
              <a:t>около</a:t>
            </a:r>
            <a:r>
              <a:rPr lang="en-US" sz="2800" dirty="0" smtClean="0">
                <a:solidFill>
                  <a:schemeClr val="accent6">
                    <a:lumMod val="75000"/>
                  </a:schemeClr>
                </a:solidFill>
              </a:rPr>
              <a:t> 1400 </a:t>
            </a:r>
            <a:r>
              <a:rPr lang="ru-RU" sz="2800" dirty="0" smtClean="0">
                <a:solidFill>
                  <a:schemeClr val="accent6">
                    <a:lumMod val="75000"/>
                  </a:schemeClr>
                </a:solidFill>
              </a:rPr>
              <a:t>г</a:t>
            </a:r>
            <a:r>
              <a:rPr lang="en-US" sz="2800" dirty="0" smtClean="0">
                <a:solidFill>
                  <a:schemeClr val="accent6">
                    <a:lumMod val="75000"/>
                  </a:schemeClr>
                </a:solidFill>
              </a:rPr>
              <a:t>.) </a:t>
            </a:r>
            <a:r>
              <a:rPr lang="ru-RU" sz="2800" dirty="0" smtClean="0">
                <a:solidFill>
                  <a:schemeClr val="accent6">
                    <a:lumMod val="75000"/>
                  </a:schemeClr>
                </a:solidFill>
              </a:rPr>
              <a:t>теорема читается так</a:t>
            </a:r>
            <a:r>
              <a:rPr lang="en-US" sz="2800" dirty="0" smtClean="0">
                <a:solidFill>
                  <a:schemeClr val="accent6">
                    <a:lumMod val="75000"/>
                  </a:schemeClr>
                </a:solidFill>
              </a:rPr>
              <a:t>: Also, </a:t>
            </a:r>
            <a:r>
              <a:rPr lang="en-US" sz="2800" dirty="0" err="1" smtClean="0">
                <a:solidFill>
                  <a:schemeClr val="accent6">
                    <a:lumMod val="75000"/>
                  </a:schemeClr>
                </a:solidFill>
              </a:rPr>
              <a:t>wird</a:t>
            </a:r>
            <a:r>
              <a:rPr lang="en-US" sz="2800" dirty="0" smtClean="0">
                <a:solidFill>
                  <a:schemeClr val="accent6">
                    <a:lumMod val="75000"/>
                  </a:schemeClr>
                </a:solidFill>
              </a:rPr>
              <a:t> das </a:t>
            </a:r>
            <a:r>
              <a:rPr lang="en-US" sz="2800" dirty="0" err="1" smtClean="0">
                <a:solidFill>
                  <a:schemeClr val="accent6">
                    <a:lumMod val="75000"/>
                  </a:schemeClr>
                </a:solidFill>
              </a:rPr>
              <a:t>vierecke</a:t>
            </a:r>
            <a:r>
              <a:rPr lang="en-US" sz="2800" dirty="0" smtClean="0">
                <a:solidFill>
                  <a:schemeClr val="accent6">
                    <a:lumMod val="75000"/>
                  </a:schemeClr>
                </a:solidFill>
              </a:rPr>
              <a:t> </a:t>
            </a:r>
            <a:r>
              <a:rPr lang="en-US" sz="2800" dirty="0" err="1" smtClean="0">
                <a:solidFill>
                  <a:schemeClr val="accent6">
                    <a:lumMod val="75000"/>
                  </a:schemeClr>
                </a:solidFill>
              </a:rPr>
              <a:t>Feld</a:t>
            </a:r>
            <a:r>
              <a:rPr lang="en-US" sz="2800" dirty="0" smtClean="0">
                <a:solidFill>
                  <a:schemeClr val="accent6">
                    <a:lumMod val="75000"/>
                  </a:schemeClr>
                </a:solidFill>
              </a:rPr>
              <a:t>, </a:t>
            </a:r>
            <a:r>
              <a:rPr lang="en-US" sz="2800" dirty="0" err="1" smtClean="0">
                <a:solidFill>
                  <a:schemeClr val="accent6">
                    <a:lumMod val="75000"/>
                  </a:schemeClr>
                </a:solidFill>
              </a:rPr>
              <a:t>gemessen</a:t>
            </a:r>
            <a:r>
              <a:rPr lang="en-US" sz="2800" dirty="0" smtClean="0">
                <a:solidFill>
                  <a:schemeClr val="accent6">
                    <a:lumMod val="75000"/>
                  </a:schemeClr>
                </a:solidFill>
              </a:rPr>
              <a:t> an </a:t>
            </a:r>
            <a:r>
              <a:rPr lang="en-US" sz="2800" dirty="0" err="1" smtClean="0">
                <a:solidFill>
                  <a:schemeClr val="accent6">
                    <a:lumMod val="75000"/>
                  </a:schemeClr>
                </a:solidFill>
              </a:rPr>
              <a:t>der</a:t>
            </a:r>
            <a:r>
              <a:rPr lang="en-US" sz="2800" dirty="0" smtClean="0">
                <a:solidFill>
                  <a:schemeClr val="accent6">
                    <a:lumMod val="75000"/>
                  </a:schemeClr>
                </a:solidFill>
              </a:rPr>
              <a:t> </a:t>
            </a:r>
            <a:r>
              <a:rPr lang="en-US" sz="2800" dirty="0" err="1" smtClean="0">
                <a:solidFill>
                  <a:schemeClr val="accent6">
                    <a:lumMod val="75000"/>
                  </a:schemeClr>
                </a:solidFill>
              </a:rPr>
              <a:t>langen</a:t>
            </a:r>
            <a:r>
              <a:rPr lang="en-US" sz="2800" dirty="0" smtClean="0">
                <a:solidFill>
                  <a:schemeClr val="accent6">
                    <a:lumMod val="75000"/>
                  </a:schemeClr>
                </a:solidFill>
              </a:rPr>
              <a:t> Wand, so also gross </a:t>
            </a:r>
            <a:r>
              <a:rPr lang="en-US" sz="2800" dirty="0" err="1" smtClean="0">
                <a:solidFill>
                  <a:schemeClr val="accent6">
                    <a:lumMod val="75000"/>
                  </a:schemeClr>
                </a:solidFill>
              </a:rPr>
              <a:t>ist</a:t>
            </a:r>
            <a:r>
              <a:rPr lang="en-US" sz="2800" dirty="0" smtClean="0">
                <a:solidFill>
                  <a:schemeClr val="accent6">
                    <a:lumMod val="75000"/>
                  </a:schemeClr>
                </a:solidFill>
              </a:rPr>
              <a:t> </a:t>
            </a:r>
            <a:r>
              <a:rPr lang="en-US" sz="2800" dirty="0" err="1" smtClean="0">
                <a:solidFill>
                  <a:schemeClr val="accent6">
                    <a:lumMod val="75000"/>
                  </a:schemeClr>
                </a:solidFill>
              </a:rPr>
              <a:t>als</a:t>
            </a:r>
            <a:r>
              <a:rPr lang="en-US" sz="2800" dirty="0" smtClean="0">
                <a:solidFill>
                  <a:schemeClr val="accent6">
                    <a:lumMod val="75000"/>
                  </a:schemeClr>
                </a:solidFill>
              </a:rPr>
              <a:t> </a:t>
            </a:r>
            <a:r>
              <a:rPr lang="en-US" sz="2800" dirty="0" err="1" smtClean="0">
                <a:solidFill>
                  <a:schemeClr val="accent6">
                    <a:lumMod val="75000"/>
                  </a:schemeClr>
                </a:solidFill>
              </a:rPr>
              <a:t>bei</a:t>
            </a:r>
            <a:r>
              <a:rPr lang="en-US" sz="2800" dirty="0" smtClean="0">
                <a:solidFill>
                  <a:schemeClr val="accent6">
                    <a:lumMod val="75000"/>
                  </a:schemeClr>
                </a:solidFill>
              </a:rPr>
              <a:t> </a:t>
            </a:r>
            <a:r>
              <a:rPr lang="en-US" sz="2800" dirty="0" err="1" smtClean="0">
                <a:solidFill>
                  <a:schemeClr val="accent6">
                    <a:lumMod val="75000"/>
                  </a:schemeClr>
                </a:solidFill>
              </a:rPr>
              <a:t>beide</a:t>
            </a:r>
            <a:r>
              <a:rPr lang="en-US" sz="2800" dirty="0" smtClean="0">
                <a:solidFill>
                  <a:schemeClr val="accent6">
                    <a:lumMod val="75000"/>
                  </a:schemeClr>
                </a:solidFill>
              </a:rPr>
              <a:t> </a:t>
            </a:r>
            <a:r>
              <a:rPr lang="en-US" sz="2800" dirty="0" err="1" smtClean="0">
                <a:solidFill>
                  <a:schemeClr val="accent6">
                    <a:lumMod val="75000"/>
                  </a:schemeClr>
                </a:solidFill>
              </a:rPr>
              <a:t>Vierecke</a:t>
            </a:r>
            <a:r>
              <a:rPr lang="en-US" sz="2800" dirty="0" smtClean="0">
                <a:solidFill>
                  <a:schemeClr val="accent6">
                    <a:lumMod val="75000"/>
                  </a:schemeClr>
                </a:solidFill>
              </a:rPr>
              <a:t>, </a:t>
            </a:r>
            <a:r>
              <a:rPr lang="en-US" sz="2800" dirty="0" err="1" smtClean="0">
                <a:solidFill>
                  <a:schemeClr val="accent6">
                    <a:lumMod val="75000"/>
                  </a:schemeClr>
                </a:solidFill>
              </a:rPr>
              <a:t>bei</a:t>
            </a:r>
            <a:r>
              <a:rPr lang="en-US" sz="2800" dirty="0" smtClean="0">
                <a:solidFill>
                  <a:schemeClr val="accent6">
                    <a:lumMod val="75000"/>
                  </a:schemeClr>
                </a:solidFill>
              </a:rPr>
              <a:t> </a:t>
            </a:r>
            <a:r>
              <a:rPr lang="en-US" sz="2800" dirty="0" err="1" smtClean="0">
                <a:solidFill>
                  <a:schemeClr val="accent6">
                    <a:lumMod val="75000"/>
                  </a:schemeClr>
                </a:solidFill>
              </a:rPr>
              <a:t>zwei</a:t>
            </a:r>
            <a:r>
              <a:rPr lang="en-US" sz="2800" dirty="0" smtClean="0">
                <a:solidFill>
                  <a:schemeClr val="accent6">
                    <a:lumMod val="75000"/>
                  </a:schemeClr>
                </a:solidFill>
              </a:rPr>
              <a:t> </a:t>
            </a:r>
            <a:r>
              <a:rPr lang="en-US" sz="2800" dirty="0" err="1" smtClean="0">
                <a:solidFill>
                  <a:schemeClr val="accent6">
                    <a:lumMod val="75000"/>
                  </a:schemeClr>
                </a:solidFill>
              </a:rPr>
              <a:t>werden</a:t>
            </a:r>
            <a:r>
              <a:rPr lang="en-US" sz="2800" dirty="0" smtClean="0">
                <a:solidFill>
                  <a:schemeClr val="accent6">
                    <a:lumMod val="75000"/>
                  </a:schemeClr>
                </a:solidFill>
              </a:rPr>
              <a:t> </a:t>
            </a:r>
            <a:r>
              <a:rPr lang="en-US" sz="2800" dirty="0" err="1" smtClean="0">
                <a:solidFill>
                  <a:schemeClr val="accent6">
                    <a:lumMod val="75000"/>
                  </a:schemeClr>
                </a:solidFill>
              </a:rPr>
              <a:t>gemessen</a:t>
            </a:r>
            <a:r>
              <a:rPr lang="en-US" sz="2800" dirty="0" smtClean="0">
                <a:solidFill>
                  <a:schemeClr val="accent6">
                    <a:lumMod val="75000"/>
                  </a:schemeClr>
                </a:solidFill>
              </a:rPr>
              <a:t> von den </a:t>
            </a:r>
            <a:r>
              <a:rPr lang="en-US" sz="2800" dirty="0" err="1" smtClean="0">
                <a:solidFill>
                  <a:schemeClr val="accent6">
                    <a:lumMod val="75000"/>
                  </a:schemeClr>
                </a:solidFill>
              </a:rPr>
              <a:t>zwei</a:t>
            </a:r>
            <a:r>
              <a:rPr lang="en-US" sz="2800" dirty="0" smtClean="0">
                <a:solidFill>
                  <a:schemeClr val="accent6">
                    <a:lumMod val="75000"/>
                  </a:schemeClr>
                </a:solidFill>
              </a:rPr>
              <a:t> </a:t>
            </a:r>
            <a:r>
              <a:rPr lang="en-US" sz="2800" dirty="0" err="1" smtClean="0">
                <a:solidFill>
                  <a:schemeClr val="accent6">
                    <a:lumMod val="75000"/>
                  </a:schemeClr>
                </a:solidFill>
              </a:rPr>
              <a:t>Wanden</a:t>
            </a:r>
            <a:r>
              <a:rPr lang="en-US" sz="2800" dirty="0" smtClean="0">
                <a:solidFill>
                  <a:schemeClr val="accent6">
                    <a:lumMod val="75000"/>
                  </a:schemeClr>
                </a:solidFill>
              </a:rPr>
              <a:t> des </a:t>
            </a:r>
            <a:r>
              <a:rPr lang="en-US" sz="2800" dirty="0" err="1" smtClean="0">
                <a:solidFill>
                  <a:schemeClr val="accent6">
                    <a:lumMod val="75000"/>
                  </a:schemeClr>
                </a:solidFill>
              </a:rPr>
              <a:t>deren</a:t>
            </a:r>
            <a:r>
              <a:rPr lang="en-US" sz="2800" dirty="0" smtClean="0">
                <a:solidFill>
                  <a:schemeClr val="accent6">
                    <a:lumMod val="75000"/>
                  </a:schemeClr>
                </a:solidFill>
              </a:rPr>
              <a:t>, </a:t>
            </a:r>
            <a:r>
              <a:rPr lang="en-US" sz="2800" dirty="0" err="1" smtClean="0">
                <a:solidFill>
                  <a:schemeClr val="accent6">
                    <a:lumMod val="75000"/>
                  </a:schemeClr>
                </a:solidFill>
              </a:rPr>
              <a:t>bei</a:t>
            </a:r>
            <a:r>
              <a:rPr lang="en-US" sz="2800" dirty="0" smtClean="0">
                <a:solidFill>
                  <a:schemeClr val="accent6">
                    <a:lumMod val="75000"/>
                  </a:schemeClr>
                </a:solidFill>
              </a:rPr>
              <a:t> </a:t>
            </a:r>
            <a:r>
              <a:rPr lang="en-US" sz="2800" dirty="0" err="1" smtClean="0">
                <a:solidFill>
                  <a:schemeClr val="accent6">
                    <a:lumMod val="75000"/>
                  </a:schemeClr>
                </a:solidFill>
              </a:rPr>
              <a:t>zwei</a:t>
            </a:r>
            <a:r>
              <a:rPr lang="en-US" sz="2800" dirty="0" smtClean="0">
                <a:solidFill>
                  <a:schemeClr val="accent6">
                    <a:lumMod val="75000"/>
                  </a:schemeClr>
                </a:solidFill>
              </a:rPr>
              <a:t> </a:t>
            </a:r>
            <a:r>
              <a:rPr lang="en-US" sz="2800" dirty="0" err="1" smtClean="0">
                <a:solidFill>
                  <a:schemeClr val="accent6">
                    <a:lumMod val="75000"/>
                  </a:schemeClr>
                </a:solidFill>
              </a:rPr>
              <a:t>gemeinde</a:t>
            </a:r>
            <a:r>
              <a:rPr lang="en-US" sz="2800" dirty="0" smtClean="0">
                <a:solidFill>
                  <a:schemeClr val="accent6">
                    <a:lumMod val="75000"/>
                  </a:schemeClr>
                </a:solidFill>
              </a:rPr>
              <a:t>, </a:t>
            </a:r>
            <a:r>
              <a:rPr lang="en-US" sz="2800" dirty="0" err="1" smtClean="0">
                <a:solidFill>
                  <a:schemeClr val="accent6">
                    <a:lumMod val="75000"/>
                  </a:schemeClr>
                </a:solidFill>
              </a:rPr>
              <a:t>tretten</a:t>
            </a:r>
            <a:r>
              <a:rPr lang="en-US" sz="2800" dirty="0" smtClean="0">
                <a:solidFill>
                  <a:schemeClr val="accent6">
                    <a:lumMod val="75000"/>
                  </a:schemeClr>
                </a:solidFill>
              </a:rPr>
              <a:t> in </a:t>
            </a:r>
            <a:r>
              <a:rPr lang="en-US" sz="2800" dirty="0" err="1" smtClean="0">
                <a:solidFill>
                  <a:schemeClr val="accent6">
                    <a:lumMod val="75000"/>
                  </a:schemeClr>
                </a:solidFill>
              </a:rPr>
              <a:t>dem</a:t>
            </a:r>
            <a:r>
              <a:rPr lang="en-US" sz="2800" dirty="0" smtClean="0">
                <a:solidFill>
                  <a:schemeClr val="accent6">
                    <a:lumMod val="75000"/>
                  </a:schemeClr>
                </a:solidFill>
              </a:rPr>
              <a:t> </a:t>
            </a:r>
            <a:r>
              <a:rPr lang="en-US" sz="2800" dirty="0" err="1" smtClean="0">
                <a:solidFill>
                  <a:schemeClr val="accent6">
                    <a:lumMod val="75000"/>
                  </a:schemeClr>
                </a:solidFill>
              </a:rPr>
              <a:t>rechten</a:t>
            </a:r>
            <a:r>
              <a:rPr lang="en-US" sz="2800" dirty="0" smtClean="0">
                <a:solidFill>
                  <a:schemeClr val="accent6">
                    <a:lumMod val="75000"/>
                  </a:schemeClr>
                </a:solidFill>
              </a:rPr>
              <a:t> </a:t>
            </a:r>
            <a:r>
              <a:rPr lang="en-US" sz="2800" dirty="0" err="1" smtClean="0">
                <a:solidFill>
                  <a:schemeClr val="accent6">
                    <a:lumMod val="75000"/>
                  </a:schemeClr>
                </a:solidFill>
              </a:rPr>
              <a:t>Winkel</a:t>
            </a:r>
            <a:r>
              <a:rPr lang="en-US" sz="2800" dirty="0" smtClean="0">
                <a:solidFill>
                  <a:schemeClr val="accent6">
                    <a:lumMod val="75000"/>
                  </a:schemeClr>
                </a:solidFill>
              </a:rPr>
              <a:t>.</a:t>
            </a:r>
            <a:endParaRPr lang="ru-RU" sz="2800" dirty="0" smtClean="0">
              <a:solidFill>
                <a:schemeClr val="accent6">
                  <a:lumMod val="75000"/>
                </a:schemeClr>
              </a:solidFill>
            </a:endParaRPr>
          </a:p>
          <a:p>
            <a:pPr algn="just">
              <a:buFontTx/>
              <a:buNone/>
              <a:defRPr/>
            </a:pPr>
            <a:r>
              <a:rPr lang="ru-RU" dirty="0" smtClean="0">
                <a:solidFill>
                  <a:schemeClr val="accent6">
                    <a:lumMod val="75000"/>
                  </a:schemeClr>
                </a:solidFill>
              </a:rPr>
              <a:t>   В переводе это означает:</a:t>
            </a:r>
          </a:p>
          <a:p>
            <a:pPr algn="just">
              <a:buFontTx/>
              <a:buNone/>
              <a:defRPr/>
            </a:pPr>
            <a:r>
              <a:rPr lang="ru-RU" b="1" i="1" dirty="0" smtClean="0">
                <a:solidFill>
                  <a:schemeClr val="accent6">
                    <a:lumMod val="75000"/>
                  </a:schemeClr>
                </a:solidFill>
              </a:rPr>
              <a:t>  "Итак, площадь квадрата, измеренного по длинной стороне, столь же велика, как у двух квадратов, которые измерены по двум сторонам его, примыкающим к прямому углу".</a:t>
            </a:r>
            <a:endParaRPr lang="ru-RU" b="1" dirty="0" smtClean="0">
              <a:solidFill>
                <a:schemeClr val="accent6">
                  <a:lumMod val="75000"/>
                </a:schemeClr>
              </a:solidFill>
            </a:endParaRPr>
          </a:p>
          <a:p>
            <a:pPr>
              <a:defRPr/>
            </a:pPr>
            <a:endParaRPr lang="ru-RU" dirty="0" smtClean="0"/>
          </a:p>
        </p:txBody>
      </p:sp>
      <p:sp>
        <p:nvSpPr>
          <p:cNvPr id="3" name="Номер слайда 2"/>
          <p:cNvSpPr>
            <a:spLocks noGrp="1"/>
          </p:cNvSpPr>
          <p:nvPr>
            <p:ph type="sldNum" sz="quarter" idx="12"/>
          </p:nvPr>
        </p:nvSpPr>
        <p:spPr/>
        <p:txBody>
          <a:bodyPr/>
          <a:lstStyle/>
          <a:p>
            <a:pPr>
              <a:defRPr/>
            </a:pPr>
            <a:fld id="{546FC3A1-B4AB-4F80-9289-B8A437FE8609}" type="slidenum">
              <a:rPr lang="ru-RU" smtClean="0"/>
              <a:pPr>
                <a:defRPr/>
              </a:pPr>
              <a:t>14</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animScale>
                                      <p:cBhvr>
                                        <p:cTn id="7" dur="1000" decel="50000" fill="hold">
                                          <p:stCondLst>
                                            <p:cond delay="0"/>
                                          </p:stCondLst>
                                        </p:cTn>
                                        <p:tgtEl>
                                          <p:spTgt spid="4608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6082">
                                            <p:txEl>
                                              <p:pRg st="0" end="0"/>
                                            </p:txEl>
                                          </p:spTgt>
                                        </p:tgtEl>
                                        <p:attrNameLst>
                                          <p:attrName>ppt_x</p:attrName>
                                          <p:attrName>ppt_y</p:attrName>
                                        </p:attrNameLst>
                                      </p:cBhvr>
                                    </p:animMotion>
                                    <p:animEffect transition="in" filter="fade">
                                      <p:cBhvr>
                                        <p:cTn id="9" dur="1000"/>
                                        <p:tgtEl>
                                          <p:spTgt spid="46082">
                                            <p:txEl>
                                              <p:pRg st="0" end="0"/>
                                            </p:txEl>
                                          </p:spTgt>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6082">
                                            <p:txEl>
                                              <p:pRg st="1" end="1"/>
                                            </p:txEl>
                                          </p:spTgt>
                                        </p:tgtEl>
                                        <p:attrNameLst>
                                          <p:attrName>style.visibility</p:attrName>
                                        </p:attrNameLst>
                                      </p:cBhvr>
                                      <p:to>
                                        <p:strVal val="visible"/>
                                      </p:to>
                                    </p:set>
                                    <p:animScale>
                                      <p:cBhvr>
                                        <p:cTn id="13" dur="1000" decel="50000" fill="hold">
                                          <p:stCondLst>
                                            <p:cond delay="0"/>
                                          </p:stCondLst>
                                        </p:cTn>
                                        <p:tgtEl>
                                          <p:spTgt spid="4608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6082">
                                            <p:txEl>
                                              <p:pRg st="1" end="1"/>
                                            </p:txEl>
                                          </p:spTgt>
                                        </p:tgtEl>
                                        <p:attrNameLst>
                                          <p:attrName>ppt_x</p:attrName>
                                          <p:attrName>ppt_y</p:attrName>
                                        </p:attrNameLst>
                                      </p:cBhvr>
                                    </p:animMotion>
                                    <p:animEffect transition="in" filter="fade">
                                      <p:cBhvr>
                                        <p:cTn id="15" dur="1000"/>
                                        <p:tgtEl>
                                          <p:spTgt spid="46082">
                                            <p:txEl>
                                              <p:pRg st="1" end="1"/>
                                            </p:txEl>
                                          </p:spTgt>
                                        </p:tgtEl>
                                      </p:cBhvr>
                                    </p:animEffect>
                                  </p:childTnLst>
                                </p:cTn>
                              </p:par>
                            </p:childTnLst>
                          </p:cTn>
                        </p:par>
                        <p:par>
                          <p:cTn id="16" fill="hold">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46082">
                                            <p:txEl>
                                              <p:pRg st="2" end="2"/>
                                            </p:txEl>
                                          </p:spTgt>
                                        </p:tgtEl>
                                        <p:attrNameLst>
                                          <p:attrName>style.visibility</p:attrName>
                                        </p:attrNameLst>
                                      </p:cBhvr>
                                      <p:to>
                                        <p:strVal val="visible"/>
                                      </p:to>
                                    </p:set>
                                    <p:animScale>
                                      <p:cBhvr>
                                        <p:cTn id="19" dur="1000" decel="50000" fill="hold">
                                          <p:stCondLst>
                                            <p:cond delay="0"/>
                                          </p:stCondLst>
                                        </p:cTn>
                                        <p:tgtEl>
                                          <p:spTgt spid="4608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6082">
                                            <p:txEl>
                                              <p:pRg st="2" end="2"/>
                                            </p:txEl>
                                          </p:spTgt>
                                        </p:tgtEl>
                                        <p:attrNameLst>
                                          <p:attrName>ppt_x</p:attrName>
                                          <p:attrName>ppt_y</p:attrName>
                                        </p:attrNameLst>
                                      </p:cBhvr>
                                    </p:animMotion>
                                    <p:animEffect transition="in" filter="fade">
                                      <p:cBhvr>
                                        <p:cTn id="21" dur="1000"/>
                                        <p:tgtEl>
                                          <p:spTgt spid="460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sp>
        <p:nvSpPr>
          <p:cNvPr id="47106" name="Содержимое 1"/>
          <p:cNvSpPr>
            <a:spLocks noGrp="1"/>
          </p:cNvSpPr>
          <p:nvPr>
            <p:ph/>
          </p:nvPr>
        </p:nvSpPr>
        <p:spPr>
          <a:xfrm>
            <a:off x="2428875" y="274638"/>
            <a:ext cx="6257925" cy="5851525"/>
          </a:xfrm>
        </p:spPr>
        <p:txBody>
          <a:bodyPr/>
          <a:lstStyle/>
          <a:p>
            <a:pPr algn="ctr">
              <a:buFontTx/>
              <a:buNone/>
              <a:defRPr/>
            </a:pPr>
            <a:r>
              <a:rPr lang="ru-RU" dirty="0" smtClean="0"/>
              <a:t>   </a:t>
            </a:r>
            <a:r>
              <a:rPr lang="ru-RU" dirty="0" smtClean="0">
                <a:solidFill>
                  <a:schemeClr val="accent6">
                    <a:lumMod val="75000"/>
                  </a:schemeClr>
                </a:solidFill>
              </a:rPr>
              <a:t>В первом русском переводе евклидовых "Начал", сделанном Ф. И. Петрушевским, теорема Пифагора изложена так: </a:t>
            </a:r>
          </a:p>
          <a:p>
            <a:pPr algn="ctr">
              <a:buFontTx/>
              <a:buNone/>
              <a:defRPr/>
            </a:pPr>
            <a:r>
              <a:rPr lang="ru-RU" i="1" dirty="0" smtClean="0">
                <a:solidFill>
                  <a:schemeClr val="accent6">
                    <a:lumMod val="75000"/>
                  </a:schemeClr>
                </a:solidFill>
              </a:rPr>
              <a:t>   </a:t>
            </a:r>
            <a:r>
              <a:rPr lang="ru-RU" b="1" i="1" dirty="0" smtClean="0">
                <a:solidFill>
                  <a:schemeClr val="accent6">
                    <a:lumMod val="75000"/>
                  </a:schemeClr>
                </a:solidFill>
              </a:rPr>
              <a:t>"В прямоугольных треугольниках квадрат из стороны, противолежащей прямому углу, равен сумме квадратов из сторон, содержащих прямой угол".</a:t>
            </a:r>
            <a:endParaRPr lang="ru-RU" b="1" dirty="0" smtClean="0">
              <a:solidFill>
                <a:schemeClr val="accent6">
                  <a:lumMod val="75000"/>
                </a:schemeClr>
              </a:solidFill>
            </a:endParaRPr>
          </a:p>
          <a:p>
            <a:pPr>
              <a:defRPr/>
            </a:pPr>
            <a:endParaRPr lang="ru-RU" dirty="0" smtClean="0"/>
          </a:p>
        </p:txBody>
      </p:sp>
      <p:pic>
        <p:nvPicPr>
          <p:cNvPr id="48131" name="Рисунок 2"/>
          <p:cNvPicPr>
            <a:picLocks noChangeAspect="1" noChangeArrowheads="1"/>
          </p:cNvPicPr>
          <p:nvPr/>
        </p:nvPicPr>
        <p:blipFill>
          <a:blip r:embed="rId3"/>
          <a:srcRect/>
          <a:stretch>
            <a:fillRect/>
          </a:stretch>
        </p:blipFill>
        <p:spPr bwMode="auto">
          <a:xfrm>
            <a:off x="357188" y="928688"/>
            <a:ext cx="2500312" cy="3857625"/>
          </a:xfrm>
          <a:prstGeom prst="rect">
            <a:avLst/>
          </a:prstGeom>
          <a:noFill/>
          <a:ln w="9525">
            <a:noFill/>
            <a:miter lim="800000"/>
            <a:headEnd/>
            <a:tailEnd/>
          </a:ln>
        </p:spPr>
      </p:pic>
      <p:sp>
        <p:nvSpPr>
          <p:cNvPr id="48132" name="Rectangle 3"/>
          <p:cNvSpPr>
            <a:spLocks noChangeArrowheads="1"/>
          </p:cNvSpPr>
          <p:nvPr/>
        </p:nvSpPr>
        <p:spPr bwMode="auto">
          <a:xfrm>
            <a:off x="357188" y="4857750"/>
            <a:ext cx="2143125" cy="954088"/>
          </a:xfrm>
          <a:prstGeom prst="rect">
            <a:avLst/>
          </a:prstGeom>
          <a:noFill/>
          <a:ln w="9525">
            <a:noFill/>
            <a:miter lim="800000"/>
            <a:headEnd/>
            <a:tailEnd/>
          </a:ln>
        </p:spPr>
        <p:txBody>
          <a:bodyPr anchor="ctr">
            <a:spAutoFit/>
          </a:bodyPr>
          <a:lstStyle/>
          <a:p>
            <a:pPr algn="ctr" eaLnBrk="0" hangingPunct="0"/>
            <a:r>
              <a:rPr lang="ru-RU" sz="1400">
                <a:cs typeface="Times New Roman" pitchFamily="18" charset="0"/>
              </a:rPr>
              <a:t>Чертёж к теореме Пифагора в средневековой арабской рукописи</a:t>
            </a:r>
            <a:endParaRPr lang="ru-RU"/>
          </a:p>
        </p:txBody>
      </p:sp>
      <p:sp>
        <p:nvSpPr>
          <p:cNvPr id="5" name="Номер слайда 4"/>
          <p:cNvSpPr>
            <a:spLocks noGrp="1"/>
          </p:cNvSpPr>
          <p:nvPr>
            <p:ph type="sldNum" sz="quarter" idx="12"/>
          </p:nvPr>
        </p:nvSpPr>
        <p:spPr/>
        <p:txBody>
          <a:bodyPr/>
          <a:lstStyle/>
          <a:p>
            <a:pPr>
              <a:defRPr/>
            </a:pPr>
            <a:fld id="{241D1BF5-6134-427A-A81B-89FDC2F30015}" type="slidenum">
              <a:rPr lang="ru-RU" smtClean="0"/>
              <a:pPr>
                <a:defRPr/>
              </a:pPr>
              <a:t>15</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checkerboard(across)">
                                      <p:cBhvr>
                                        <p:cTn id="7" dur="1000"/>
                                        <p:tgtEl>
                                          <p:spTgt spid="47106">
                                            <p:txEl>
                                              <p:pRg st="0" end="0"/>
                                            </p:txEl>
                                          </p:spTgt>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47106">
                                            <p:txEl>
                                              <p:pRg st="1" end="1"/>
                                            </p:txEl>
                                          </p:spTgt>
                                        </p:tgtEl>
                                        <p:attrNameLst>
                                          <p:attrName>style.visibility</p:attrName>
                                        </p:attrNameLst>
                                      </p:cBhvr>
                                      <p:to>
                                        <p:strVal val="visible"/>
                                      </p:to>
                                    </p:set>
                                    <p:animEffect transition="in" filter="checkerboard(across)">
                                      <p:cBhvr>
                                        <p:cTn id="11" dur="1000"/>
                                        <p:tgtEl>
                                          <p:spTgt spid="47106">
                                            <p:txEl>
                                              <p:pRg st="1" end="1"/>
                                            </p:txEl>
                                          </p:spTgt>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48131"/>
                                        </p:tgtEl>
                                        <p:attrNameLst>
                                          <p:attrName>style.visibility</p:attrName>
                                        </p:attrNameLst>
                                      </p:cBhvr>
                                      <p:to>
                                        <p:strVal val="visible"/>
                                      </p:to>
                                    </p:set>
                                    <p:animEffect transition="in" filter="dissolve">
                                      <p:cBhvr>
                                        <p:cTn id="15" dur="1000"/>
                                        <p:tgtEl>
                                          <p:spTgt spid="48131"/>
                                        </p:tgtEl>
                                      </p:cBhvr>
                                    </p:animEffect>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48132"/>
                                        </p:tgtEl>
                                        <p:attrNameLst>
                                          <p:attrName>style.visibility</p:attrName>
                                        </p:attrNameLst>
                                      </p:cBhvr>
                                      <p:to>
                                        <p:strVal val="visible"/>
                                      </p:to>
                                    </p:set>
                                    <p:anim calcmode="lin" valueType="num">
                                      <p:cBhvr>
                                        <p:cTn id="18" dur="1000" fill="hold"/>
                                        <p:tgtEl>
                                          <p:spTgt spid="48132"/>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48132"/>
                                        </p:tgtEl>
                                        <p:attrNameLst>
                                          <p:attrName>ppt_y</p:attrName>
                                        </p:attrNameLst>
                                      </p:cBhvr>
                                      <p:tavLst>
                                        <p:tav tm="0">
                                          <p:val>
                                            <p:strVal val="#ppt_y"/>
                                          </p:val>
                                        </p:tav>
                                        <p:tav tm="100000">
                                          <p:val>
                                            <p:strVal val="#ppt_y"/>
                                          </p:val>
                                        </p:tav>
                                      </p:tavLst>
                                    </p:anim>
                                    <p:anim calcmode="lin" valueType="num">
                                      <p:cBhvr>
                                        <p:cTn id="20" dur="1000" fill="hold"/>
                                        <p:tgtEl>
                                          <p:spTgt spid="48132"/>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48132"/>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p:bldP spid="4813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130" name="Содержимое 1"/>
          <p:cNvSpPr>
            <a:spLocks noGrp="1"/>
          </p:cNvSpPr>
          <p:nvPr>
            <p:ph/>
          </p:nvPr>
        </p:nvSpPr>
        <p:spPr>
          <a:xfrm>
            <a:off x="428625" y="285750"/>
            <a:ext cx="8229600" cy="5851525"/>
          </a:xfrm>
        </p:spPr>
        <p:txBody>
          <a:bodyPr/>
          <a:lstStyle/>
          <a:p>
            <a:pPr algn="ctr">
              <a:buFontTx/>
              <a:buNone/>
              <a:defRPr/>
            </a:pPr>
            <a:r>
              <a:rPr lang="ru-RU" sz="2800" b="1" dirty="0" smtClean="0">
                <a:solidFill>
                  <a:srgbClr val="FF0000"/>
                </a:solidFill>
              </a:rPr>
              <a:t>   Существует три формулировки теоремы Пифагора:</a:t>
            </a:r>
          </a:p>
          <a:p>
            <a:pPr algn="ctr">
              <a:buFontTx/>
              <a:buNone/>
              <a:defRPr/>
            </a:pPr>
            <a:r>
              <a:rPr lang="ru-RU" sz="2800" b="1" dirty="0" smtClean="0">
                <a:solidFill>
                  <a:schemeClr val="accent6">
                    <a:lumMod val="75000"/>
                  </a:schemeClr>
                </a:solidFill>
              </a:rPr>
              <a:t>1. В прямоугольном треугольнике квадрат гипотенузы равен сумме квадратов катетов.</a:t>
            </a:r>
          </a:p>
          <a:p>
            <a:pPr algn="ctr">
              <a:buFontTx/>
              <a:buNone/>
              <a:defRPr/>
            </a:pPr>
            <a:r>
              <a:rPr lang="ru-RU" sz="2800" b="1" dirty="0" smtClean="0">
                <a:solidFill>
                  <a:schemeClr val="accent6">
                    <a:lumMod val="75000"/>
                  </a:schemeClr>
                </a:solidFill>
              </a:rPr>
              <a:t>2. Площадь квадрата, построенного на гипотенузе прямоугольного треугольника, равна сумме площадей квадратов, построенных на катетах.</a:t>
            </a:r>
          </a:p>
          <a:p>
            <a:pPr algn="ctr">
              <a:buFontTx/>
              <a:buNone/>
              <a:defRPr/>
            </a:pPr>
            <a:r>
              <a:rPr lang="ru-RU" sz="2800" b="1" dirty="0" smtClean="0">
                <a:solidFill>
                  <a:schemeClr val="accent6">
                    <a:lumMod val="75000"/>
                  </a:schemeClr>
                </a:solidFill>
              </a:rPr>
              <a:t>3. Квадрат, построенный на гипотенузе прямоугольного треугольника, </a:t>
            </a:r>
            <a:r>
              <a:rPr lang="ru-RU" sz="2800" b="1" dirty="0" err="1" smtClean="0">
                <a:solidFill>
                  <a:schemeClr val="accent6">
                    <a:lumMod val="75000"/>
                  </a:schemeClr>
                </a:solidFill>
              </a:rPr>
              <a:t>равносоставлен</a:t>
            </a:r>
            <a:r>
              <a:rPr lang="ru-RU" sz="2800" b="1" dirty="0" smtClean="0">
                <a:solidFill>
                  <a:schemeClr val="accent6">
                    <a:lumMod val="75000"/>
                  </a:schemeClr>
                </a:solidFill>
              </a:rPr>
              <a:t> с квадратами, построенными на катетах.</a:t>
            </a:r>
          </a:p>
          <a:p>
            <a:pPr algn="just">
              <a:buFontTx/>
              <a:buNone/>
              <a:defRPr/>
            </a:pPr>
            <a:r>
              <a:rPr lang="ru-RU" sz="2800" b="1" dirty="0" smtClean="0">
                <a:solidFill>
                  <a:schemeClr val="accent6">
                    <a:lumMod val="75000"/>
                  </a:schemeClr>
                </a:solidFill>
              </a:rPr>
              <a:t> </a:t>
            </a:r>
          </a:p>
          <a:p>
            <a:pPr algn="just">
              <a:buFontTx/>
              <a:buNone/>
              <a:defRPr/>
            </a:pPr>
            <a:r>
              <a:rPr lang="ru-RU" b="1" dirty="0" smtClean="0">
                <a:solidFill>
                  <a:schemeClr val="accent6">
                    <a:lumMod val="75000"/>
                  </a:schemeClr>
                </a:solidFill>
              </a:rPr>
              <a:t> </a:t>
            </a:r>
          </a:p>
          <a:p>
            <a:pPr>
              <a:defRPr/>
            </a:pPr>
            <a:endParaRPr lang="ru-RU" dirty="0" smtClean="0"/>
          </a:p>
        </p:txBody>
      </p:sp>
      <p:sp>
        <p:nvSpPr>
          <p:cNvPr id="3" name="Номер слайда 2"/>
          <p:cNvSpPr>
            <a:spLocks noGrp="1"/>
          </p:cNvSpPr>
          <p:nvPr>
            <p:ph type="sldNum" sz="quarter" idx="12"/>
          </p:nvPr>
        </p:nvSpPr>
        <p:spPr/>
        <p:txBody>
          <a:bodyPr/>
          <a:lstStyle/>
          <a:p>
            <a:pPr>
              <a:defRPr/>
            </a:pPr>
            <a:fld id="{5BC43974-06CC-496E-ACCF-64E38A01A3E7}" type="slidenum">
              <a:rPr lang="ru-RU" smtClean="0"/>
              <a:pPr>
                <a:defRPr/>
              </a:pPr>
              <a:t>16</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fade">
                                      <p:cBhvr>
                                        <p:cTn id="7" dur="800" decel="100000"/>
                                        <p:tgtEl>
                                          <p:spTgt spid="48130">
                                            <p:txEl>
                                              <p:pRg st="0" end="0"/>
                                            </p:txEl>
                                          </p:spTgt>
                                        </p:tgtEl>
                                      </p:cBhvr>
                                    </p:animEffect>
                                    <p:anim calcmode="lin" valueType="num">
                                      <p:cBhvr>
                                        <p:cTn id="8" dur="800" decel="100000" fill="hold"/>
                                        <p:tgtEl>
                                          <p:spTgt spid="48130">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8130">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8130">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8130">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8130">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48130">
                                            <p:txEl>
                                              <p:pRg st="1" end="1"/>
                                            </p:txEl>
                                          </p:spTgt>
                                        </p:tgtEl>
                                        <p:attrNameLst>
                                          <p:attrName>style.visibility</p:attrName>
                                        </p:attrNameLst>
                                      </p:cBhvr>
                                      <p:to>
                                        <p:strVal val="visible"/>
                                      </p:to>
                                    </p:set>
                                    <p:animEffect transition="in" filter="fade">
                                      <p:cBhvr>
                                        <p:cTn id="16" dur="800" decel="100000"/>
                                        <p:tgtEl>
                                          <p:spTgt spid="48130">
                                            <p:txEl>
                                              <p:pRg st="1" end="1"/>
                                            </p:txEl>
                                          </p:spTgt>
                                        </p:tgtEl>
                                      </p:cBhvr>
                                    </p:animEffect>
                                    <p:anim calcmode="lin" valueType="num">
                                      <p:cBhvr>
                                        <p:cTn id="17" dur="800" decel="100000" fill="hold"/>
                                        <p:tgtEl>
                                          <p:spTgt spid="48130">
                                            <p:txEl>
                                              <p:pRg st="1" end="1"/>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48130">
                                            <p:txEl>
                                              <p:pRg st="1" end="1"/>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48130">
                                            <p:txEl>
                                              <p:pRg st="1" end="1"/>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8130">
                                            <p:txEl>
                                              <p:pRg st="1" end="1"/>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8130">
                                            <p:txEl>
                                              <p:pRg st="1" end="1"/>
                                            </p:txEl>
                                          </p:spTgt>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48130">
                                            <p:txEl>
                                              <p:pRg st="2" end="2"/>
                                            </p:txEl>
                                          </p:spTgt>
                                        </p:tgtEl>
                                        <p:attrNameLst>
                                          <p:attrName>style.visibility</p:attrName>
                                        </p:attrNameLst>
                                      </p:cBhvr>
                                      <p:to>
                                        <p:strVal val="visible"/>
                                      </p:to>
                                    </p:set>
                                    <p:animEffect transition="in" filter="fade">
                                      <p:cBhvr>
                                        <p:cTn id="25" dur="800" decel="100000"/>
                                        <p:tgtEl>
                                          <p:spTgt spid="48130">
                                            <p:txEl>
                                              <p:pRg st="2" end="2"/>
                                            </p:txEl>
                                          </p:spTgt>
                                        </p:tgtEl>
                                      </p:cBhvr>
                                    </p:animEffect>
                                    <p:anim calcmode="lin" valueType="num">
                                      <p:cBhvr>
                                        <p:cTn id="26" dur="800" decel="100000" fill="hold"/>
                                        <p:tgtEl>
                                          <p:spTgt spid="48130">
                                            <p:txEl>
                                              <p:pRg st="2" end="2"/>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48130">
                                            <p:txEl>
                                              <p:pRg st="2" end="2"/>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48130">
                                            <p:txEl>
                                              <p:pRg st="2" end="2"/>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8130">
                                            <p:txEl>
                                              <p:pRg st="2" end="2"/>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8130">
                                            <p:txEl>
                                              <p:pRg st="2" end="2"/>
                                            </p:txEl>
                                          </p:spTgt>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48130">
                                            <p:txEl>
                                              <p:pRg st="3" end="3"/>
                                            </p:txEl>
                                          </p:spTgt>
                                        </p:tgtEl>
                                        <p:attrNameLst>
                                          <p:attrName>style.visibility</p:attrName>
                                        </p:attrNameLst>
                                      </p:cBhvr>
                                      <p:to>
                                        <p:strVal val="visible"/>
                                      </p:to>
                                    </p:set>
                                    <p:animEffect transition="in" filter="fade">
                                      <p:cBhvr>
                                        <p:cTn id="34" dur="800" decel="100000"/>
                                        <p:tgtEl>
                                          <p:spTgt spid="48130">
                                            <p:txEl>
                                              <p:pRg st="3" end="3"/>
                                            </p:txEl>
                                          </p:spTgt>
                                        </p:tgtEl>
                                      </p:cBhvr>
                                    </p:animEffect>
                                    <p:anim calcmode="lin" valueType="num">
                                      <p:cBhvr>
                                        <p:cTn id="35" dur="800" decel="100000" fill="hold"/>
                                        <p:tgtEl>
                                          <p:spTgt spid="48130">
                                            <p:txEl>
                                              <p:pRg st="3" end="3"/>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48130">
                                            <p:txEl>
                                              <p:pRg st="3" end="3"/>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48130">
                                            <p:txEl>
                                              <p:pRg st="3" end="3"/>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48130">
                                            <p:txEl>
                                              <p:pRg st="3" end="3"/>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48130">
                                            <p:txEl>
                                              <p:pRg st="3" end="3"/>
                                            </p:txEl>
                                          </p:spTgt>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grpId="0" nodeType="afterEffect">
                                  <p:stCondLst>
                                    <p:cond delay="0"/>
                                  </p:stCondLst>
                                  <p:childTnLst>
                                    <p:set>
                                      <p:cBhvr>
                                        <p:cTn id="42" dur="1" fill="hold">
                                          <p:stCondLst>
                                            <p:cond delay="0"/>
                                          </p:stCondLst>
                                        </p:cTn>
                                        <p:tgtEl>
                                          <p:spTgt spid="48130">
                                            <p:txEl>
                                              <p:pRg st="4" end="4"/>
                                            </p:txEl>
                                          </p:spTgt>
                                        </p:tgtEl>
                                        <p:attrNameLst>
                                          <p:attrName>style.visibility</p:attrName>
                                        </p:attrNameLst>
                                      </p:cBhvr>
                                      <p:to>
                                        <p:strVal val="visible"/>
                                      </p:to>
                                    </p:set>
                                    <p:animEffect transition="in" filter="fade">
                                      <p:cBhvr>
                                        <p:cTn id="43" dur="800" decel="100000"/>
                                        <p:tgtEl>
                                          <p:spTgt spid="48130">
                                            <p:txEl>
                                              <p:pRg st="4" end="4"/>
                                            </p:txEl>
                                          </p:spTgt>
                                        </p:tgtEl>
                                      </p:cBhvr>
                                    </p:animEffect>
                                    <p:anim calcmode="lin" valueType="num">
                                      <p:cBhvr>
                                        <p:cTn id="44" dur="800" decel="100000" fill="hold"/>
                                        <p:tgtEl>
                                          <p:spTgt spid="48130">
                                            <p:txEl>
                                              <p:pRg st="4" end="4"/>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48130">
                                            <p:txEl>
                                              <p:pRg st="4" end="4"/>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48130">
                                            <p:txEl>
                                              <p:pRg st="4" end="4"/>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48130">
                                            <p:txEl>
                                              <p:pRg st="4" end="4"/>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48130">
                                            <p:txEl>
                                              <p:pRg st="4" end="4"/>
                                            </p:txEl>
                                          </p:spTgt>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grpId="0" nodeType="afterEffect">
                                  <p:stCondLst>
                                    <p:cond delay="0"/>
                                  </p:stCondLst>
                                  <p:childTnLst>
                                    <p:set>
                                      <p:cBhvr>
                                        <p:cTn id="51" dur="1" fill="hold">
                                          <p:stCondLst>
                                            <p:cond delay="0"/>
                                          </p:stCondLst>
                                        </p:cTn>
                                        <p:tgtEl>
                                          <p:spTgt spid="48130">
                                            <p:txEl>
                                              <p:pRg st="5" end="5"/>
                                            </p:txEl>
                                          </p:spTgt>
                                        </p:tgtEl>
                                        <p:attrNameLst>
                                          <p:attrName>style.visibility</p:attrName>
                                        </p:attrNameLst>
                                      </p:cBhvr>
                                      <p:to>
                                        <p:strVal val="visible"/>
                                      </p:to>
                                    </p:set>
                                    <p:animEffect transition="in" filter="fade">
                                      <p:cBhvr>
                                        <p:cTn id="52" dur="800" decel="100000"/>
                                        <p:tgtEl>
                                          <p:spTgt spid="48130">
                                            <p:txEl>
                                              <p:pRg st="5" end="5"/>
                                            </p:txEl>
                                          </p:spTgt>
                                        </p:tgtEl>
                                      </p:cBhvr>
                                    </p:animEffect>
                                    <p:anim calcmode="lin" valueType="num">
                                      <p:cBhvr>
                                        <p:cTn id="53" dur="800" decel="100000" fill="hold"/>
                                        <p:tgtEl>
                                          <p:spTgt spid="48130">
                                            <p:txEl>
                                              <p:pRg st="5" end="5"/>
                                            </p:txEl>
                                          </p:spTgt>
                                        </p:tgtEl>
                                        <p:attrNameLst>
                                          <p:attrName>style.rotation</p:attrName>
                                        </p:attrNameLst>
                                      </p:cBhvr>
                                      <p:tavLst>
                                        <p:tav tm="0">
                                          <p:val>
                                            <p:fltVal val="-90"/>
                                          </p:val>
                                        </p:tav>
                                        <p:tav tm="100000">
                                          <p:val>
                                            <p:fltVal val="0"/>
                                          </p:val>
                                        </p:tav>
                                      </p:tavLst>
                                    </p:anim>
                                    <p:anim calcmode="lin" valueType="num">
                                      <p:cBhvr>
                                        <p:cTn id="54" dur="800" decel="100000" fill="hold"/>
                                        <p:tgtEl>
                                          <p:spTgt spid="48130">
                                            <p:txEl>
                                              <p:pRg st="5" end="5"/>
                                            </p:txEl>
                                          </p:spTgt>
                                        </p:tgtEl>
                                        <p:attrNameLst>
                                          <p:attrName>ppt_x</p:attrName>
                                        </p:attrNameLst>
                                      </p:cBhvr>
                                      <p:tavLst>
                                        <p:tav tm="0">
                                          <p:val>
                                            <p:strVal val="#ppt_x+0.4"/>
                                          </p:val>
                                        </p:tav>
                                        <p:tav tm="100000">
                                          <p:val>
                                            <p:strVal val="#ppt_x-0.05"/>
                                          </p:val>
                                        </p:tav>
                                      </p:tavLst>
                                    </p:anim>
                                    <p:anim calcmode="lin" valueType="num">
                                      <p:cBhvr>
                                        <p:cTn id="55" dur="800" decel="100000" fill="hold"/>
                                        <p:tgtEl>
                                          <p:spTgt spid="48130">
                                            <p:txEl>
                                              <p:pRg st="5" end="5"/>
                                            </p:txEl>
                                          </p:spTgt>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48130">
                                            <p:txEl>
                                              <p:pRg st="5" end="5"/>
                                            </p:txEl>
                                          </p:spTgt>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48130">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4294967295"/>
          </p:nvPr>
        </p:nvSpPr>
        <p:spPr>
          <a:xfrm>
            <a:off x="500063" y="2819400"/>
            <a:ext cx="8072437" cy="3324225"/>
          </a:xfrm>
        </p:spPr>
        <p:txBody>
          <a:bodyPr/>
          <a:lstStyle/>
          <a:p>
            <a:pPr marL="0" indent="0" algn="ctr">
              <a:buFont typeface="Wingdings 2" pitchFamily="18" charset="2"/>
              <a:buNone/>
              <a:defRPr/>
            </a:pPr>
            <a:endParaRPr lang="ru-RU" sz="4000" b="1" kern="1200" cap="all" spc="250" dirty="0">
              <a:solidFill>
                <a:schemeClr val="tx2"/>
              </a:solidFill>
            </a:endParaRPr>
          </a:p>
          <a:p>
            <a:pPr marL="0" indent="0" algn="ctr">
              <a:buFont typeface="Wingdings 2" pitchFamily="18" charset="2"/>
              <a:buNone/>
              <a:defRPr/>
            </a:pPr>
            <a:r>
              <a:rPr lang="ru-RU" sz="4000" b="1" kern="1200" cap="all" spc="250" dirty="0">
                <a:solidFill>
                  <a:schemeClr val="tx2"/>
                </a:solidFill>
              </a:rPr>
              <a:t> и способы её </a:t>
            </a:r>
          </a:p>
          <a:p>
            <a:pPr marL="0" indent="0" algn="ctr">
              <a:buFont typeface="Wingdings 2" pitchFamily="18" charset="2"/>
              <a:buNone/>
              <a:defRPr/>
            </a:pPr>
            <a:r>
              <a:rPr lang="ru-RU" sz="4000" b="1" kern="1200" cap="all" spc="250" dirty="0">
                <a:solidFill>
                  <a:schemeClr val="tx2"/>
                </a:solidFill>
              </a:rPr>
              <a:t>доказательства</a:t>
            </a:r>
          </a:p>
        </p:txBody>
      </p:sp>
      <p:pic>
        <p:nvPicPr>
          <p:cNvPr id="50179" name="Рисунок 18" descr="teorema%20pifagora%20title.gif"/>
          <p:cNvPicPr>
            <a:picLocks noChangeAspect="1"/>
          </p:cNvPicPr>
          <p:nvPr/>
        </p:nvPicPr>
        <p:blipFill>
          <a:blip r:embed="rId2"/>
          <a:srcRect/>
          <a:stretch>
            <a:fillRect/>
          </a:stretch>
        </p:blipFill>
        <p:spPr bwMode="auto">
          <a:xfrm>
            <a:off x="257175" y="881063"/>
            <a:ext cx="8672513" cy="976312"/>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A8A5487F-81C7-4867-B0CC-83AB76692F4F}" type="slidenum">
              <a:rPr lang="ru-RU" smtClean="0"/>
              <a:pPr>
                <a:defRPr/>
              </a:pPr>
              <a:t>17</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50179"/>
                                        </p:tgtEl>
                                        <p:attrNameLst>
                                          <p:attrName>style.visibility</p:attrName>
                                        </p:attrNameLst>
                                      </p:cBhvr>
                                      <p:to>
                                        <p:strVal val="visible"/>
                                      </p:to>
                                    </p:set>
                                    <p:anim calcmode="lin" valueType="num">
                                      <p:cBhvr>
                                        <p:cTn id="7" dur="1000" fill="hold"/>
                                        <p:tgtEl>
                                          <p:spTgt spid="5017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0179"/>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0179"/>
                                        </p:tgtEl>
                                        <p:attrNameLst>
                                          <p:attrName>ppt_y</p:attrName>
                                        </p:attrNameLst>
                                      </p:cBhvr>
                                      <p:tavLst>
                                        <p:tav tm="0">
                                          <p:val>
                                            <p:strVal val="#ppt_y"/>
                                          </p:val>
                                        </p:tav>
                                        <p:tav tm="100000">
                                          <p:val>
                                            <p:strVal val="#ppt_y"/>
                                          </p:val>
                                        </p:tav>
                                      </p:tavLst>
                                    </p:anim>
                                    <p:animEffect transition="in" filter="fade">
                                      <p:cBhvr>
                                        <p:cTn id="10" dur="1000"/>
                                        <p:tgtEl>
                                          <p:spTgt spid="50179"/>
                                        </p:tgtEl>
                                      </p:cBhvr>
                                    </p:animEffec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5" dur="10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10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000" tmFilter="0,0; .5, 1; 1, 1"/>
                                        <p:tgtEl>
                                          <p:spTgt spid="2">
                                            <p:txEl>
                                              <p:pRg st="1" end="1"/>
                                            </p:txEl>
                                          </p:spTgt>
                                        </p:tgtEl>
                                      </p:cBhvr>
                                    </p:animEffect>
                                  </p:childTnLst>
                                </p:cTn>
                              </p:par>
                              <p:par>
                                <p:cTn id="18" presetID="41" presetClass="entr" presetSubtype="0" fill="hold" grpId="0" nodeType="withEffect">
                                  <p:stCondLst>
                                    <p:cond delay="0"/>
                                  </p:stCondLst>
                                  <p:iterate type="lt">
                                    <p:tmPct val="10000"/>
                                  </p:iterate>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p:cTn id="20" dur="10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22" dur="10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10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1000" tmFilter="0,0; .5, 1; 1, 1"/>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Содержимое 4"/>
          <p:cNvSpPr>
            <a:spLocks noGrp="1"/>
          </p:cNvSpPr>
          <p:nvPr>
            <p:ph sz="quarter" idx="4294967295"/>
          </p:nvPr>
        </p:nvSpPr>
        <p:spPr>
          <a:xfrm>
            <a:off x="301625" y="928688"/>
            <a:ext cx="8504238" cy="4000500"/>
          </a:xfrm>
        </p:spPr>
        <p:txBody>
          <a:bodyPr/>
          <a:lstStyle/>
          <a:p>
            <a:pPr>
              <a:buFont typeface="Wingdings 2" pitchFamily="18" charset="2"/>
              <a:buNone/>
            </a:pPr>
            <a:endParaRPr lang="ru-RU" smtClean="0"/>
          </a:p>
          <a:p>
            <a:pPr algn="just">
              <a:buFont typeface="Wingdings 2" pitchFamily="18" charset="2"/>
              <a:buNone/>
            </a:pPr>
            <a:r>
              <a:rPr lang="ru-RU" smtClean="0"/>
              <a:t>   Теорема Пифагора – важнейшее утверждение геометрии. Даже те, кто в своей жизни навсегда «распрощался» с математикой, сохраняют воспоминания о «пифагоровых штанах». Причина такой популярности теоремы Пифагора объясняется её простотой, красотой, значимостью.</a:t>
            </a:r>
          </a:p>
          <a:p>
            <a:pPr>
              <a:buFont typeface="Wingdings 2" pitchFamily="18" charset="2"/>
              <a:buNone/>
            </a:pPr>
            <a:endParaRPr lang="ru-RU" smtClean="0"/>
          </a:p>
        </p:txBody>
      </p:sp>
      <p:pic>
        <p:nvPicPr>
          <p:cNvPr id="51203" name="Рисунок 18" descr="teorema%20pifagora%20title.gif"/>
          <p:cNvPicPr>
            <a:picLocks noChangeAspect="1"/>
          </p:cNvPicPr>
          <p:nvPr/>
        </p:nvPicPr>
        <p:blipFill>
          <a:blip r:embed="rId2"/>
          <a:srcRect/>
          <a:stretch>
            <a:fillRect/>
          </a:stretch>
        </p:blipFill>
        <p:spPr bwMode="auto">
          <a:xfrm>
            <a:off x="571500" y="285750"/>
            <a:ext cx="7929563" cy="785813"/>
          </a:xfrm>
          <a:prstGeom prst="rect">
            <a:avLst/>
          </a:prstGeom>
          <a:noFill/>
          <a:ln w="9525">
            <a:noFill/>
            <a:miter lim="800000"/>
            <a:headEnd/>
            <a:tailEnd/>
          </a:ln>
        </p:spPr>
      </p:pic>
      <p:pic>
        <p:nvPicPr>
          <p:cNvPr id="51204" name="Picture 3" descr="C:\Documents and Settings\Сергей\Мои документы\т пифагора\шаржи\snap0042.jpg"/>
          <p:cNvPicPr>
            <a:picLocks noChangeAspect="1" noChangeArrowheads="1"/>
          </p:cNvPicPr>
          <p:nvPr/>
        </p:nvPicPr>
        <p:blipFill>
          <a:blip r:embed="rId3"/>
          <a:srcRect/>
          <a:stretch>
            <a:fillRect/>
          </a:stretch>
        </p:blipFill>
        <p:spPr bwMode="auto">
          <a:xfrm>
            <a:off x="3143250" y="4071938"/>
            <a:ext cx="3071813" cy="2168525"/>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pPr>
              <a:defRPr/>
            </a:pPr>
            <a:fld id="{4078F58C-F512-438E-9E12-D0FB96612634}" type="slidenum">
              <a:rPr lang="ru-RU" smtClean="0"/>
              <a:pPr>
                <a:defRPr/>
              </a:pPr>
              <a:t>18</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fade">
                                      <p:cBhvr>
                                        <p:cTn id="7" dur="1000"/>
                                        <p:tgtEl>
                                          <p:spTgt spid="51203"/>
                                        </p:tgtEl>
                                      </p:cBhvr>
                                    </p:animEffect>
                                    <p:anim calcmode="lin" valueType="num">
                                      <p:cBhvr>
                                        <p:cTn id="8" dur="1000" fill="hold"/>
                                        <p:tgtEl>
                                          <p:spTgt spid="51203"/>
                                        </p:tgtEl>
                                        <p:attrNameLst>
                                          <p:attrName>ppt_x</p:attrName>
                                        </p:attrNameLst>
                                      </p:cBhvr>
                                      <p:tavLst>
                                        <p:tav tm="0">
                                          <p:val>
                                            <p:strVal val="#ppt_x"/>
                                          </p:val>
                                        </p:tav>
                                        <p:tav tm="100000">
                                          <p:val>
                                            <p:strVal val="#ppt_x"/>
                                          </p:val>
                                        </p:tav>
                                      </p:tavLst>
                                    </p:anim>
                                    <p:anim calcmode="lin" valueType="num">
                                      <p:cBhvr>
                                        <p:cTn id="9" dur="900" decel="100000" fill="hold"/>
                                        <p:tgtEl>
                                          <p:spTgt spid="5120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20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7" presetClass="entr" presetSubtype="4" fill="hold" grpId="0" nodeType="afterEffect">
                                  <p:stCondLst>
                                    <p:cond delay="0"/>
                                  </p:stCondLst>
                                  <p:childTnLst>
                                    <p:set>
                                      <p:cBhvr>
                                        <p:cTn id="13" dur="1" fill="hold">
                                          <p:stCondLst>
                                            <p:cond delay="0"/>
                                          </p:stCondLst>
                                        </p:cTn>
                                        <p:tgtEl>
                                          <p:spTgt spid="51202">
                                            <p:txEl>
                                              <p:pRg st="1" end="1"/>
                                            </p:txEl>
                                          </p:spTgt>
                                        </p:tgtEl>
                                        <p:attrNameLst>
                                          <p:attrName>style.visibility</p:attrName>
                                        </p:attrNameLst>
                                      </p:cBhvr>
                                      <p:to>
                                        <p:strVal val="visible"/>
                                      </p:to>
                                    </p:set>
                                    <p:anim calcmode="lin" valueType="num">
                                      <p:cBhvr additive="base">
                                        <p:cTn id="14" dur="2000" fill="hold"/>
                                        <p:tgtEl>
                                          <p:spTgt spid="51202">
                                            <p:txEl>
                                              <p:pRg st="1" end="1"/>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51202">
                                            <p:txEl>
                                              <p:pRg st="1" end="1"/>
                                            </p:txEl>
                                          </p:spTgt>
                                        </p:tgtEl>
                                        <p:attrNameLst>
                                          <p:attrName>ppt_y</p:attrName>
                                        </p:attrNameLst>
                                      </p:cBhvr>
                                      <p:tavLst>
                                        <p:tav tm="0">
                                          <p:val>
                                            <p:strVal val="1+#ppt_h/2"/>
                                          </p:val>
                                        </p:tav>
                                        <p:tav tm="100000">
                                          <p:val>
                                            <p:strVal val="#ppt_y"/>
                                          </p:val>
                                        </p:tav>
                                      </p:tavLst>
                                    </p:anim>
                                  </p:childTnLst>
                                </p:cTn>
                              </p:par>
                            </p:childTnLst>
                          </p:cTn>
                        </p:par>
                        <p:par>
                          <p:cTn id="16" fill="hold">
                            <p:stCondLst>
                              <p:cond delay="3000"/>
                            </p:stCondLst>
                            <p:childTnLst>
                              <p:par>
                                <p:cTn id="17" presetID="9" presetClass="entr" presetSubtype="0" fill="hold" nodeType="afterEffect">
                                  <p:stCondLst>
                                    <p:cond delay="0"/>
                                  </p:stCondLst>
                                  <p:childTnLst>
                                    <p:set>
                                      <p:cBhvr>
                                        <p:cTn id="18" dur="1" fill="hold">
                                          <p:stCondLst>
                                            <p:cond delay="0"/>
                                          </p:stCondLst>
                                        </p:cTn>
                                        <p:tgtEl>
                                          <p:spTgt spid="51204"/>
                                        </p:tgtEl>
                                        <p:attrNameLst>
                                          <p:attrName>style.visibility</p:attrName>
                                        </p:attrNameLst>
                                      </p:cBhvr>
                                      <p:to>
                                        <p:strVal val="visible"/>
                                      </p:to>
                                    </p:set>
                                    <p:animEffect transition="in" filter="dissolve">
                                      <p:cBhvr>
                                        <p:cTn id="19" dur="10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p:cNvSpPr>
            <a:spLocks noChangeArrowheads="1"/>
          </p:cNvSpPr>
          <p:nvPr/>
        </p:nvSpPr>
        <p:spPr bwMode="auto">
          <a:xfrm>
            <a:off x="2786063" y="1500188"/>
            <a:ext cx="2090737" cy="2728912"/>
          </a:xfrm>
          <a:prstGeom prst="rtTriangle">
            <a:avLst/>
          </a:prstGeom>
          <a:solidFill>
            <a:srgbClr val="008000"/>
          </a:solidFill>
          <a:ln w="9525">
            <a:solidFill>
              <a:schemeClr val="tx1"/>
            </a:solidFill>
            <a:miter lim="800000"/>
            <a:headEnd/>
            <a:tailEnd/>
          </a:ln>
        </p:spPr>
        <p:txBody>
          <a:bodyPr wrap="none" anchor="ctr"/>
          <a:lstStyle/>
          <a:p>
            <a:pPr algn="ctr"/>
            <a:endParaRPr lang="ru-RU">
              <a:latin typeface="Georgia" pitchFamily="18" charset="0"/>
            </a:endParaRPr>
          </a:p>
        </p:txBody>
      </p:sp>
      <p:sp>
        <p:nvSpPr>
          <p:cNvPr id="13" name="AutoShape 13"/>
          <p:cNvSpPr>
            <a:spLocks noChangeArrowheads="1"/>
          </p:cNvSpPr>
          <p:nvPr/>
        </p:nvSpPr>
        <p:spPr bwMode="auto">
          <a:xfrm>
            <a:off x="4357688" y="3071813"/>
            <a:ext cx="3429000" cy="685800"/>
          </a:xfrm>
          <a:prstGeom prst="leftArrow">
            <a:avLst>
              <a:gd name="adj1" fmla="val 50000"/>
              <a:gd name="adj2" fmla="val 105556"/>
            </a:avLst>
          </a:prstGeom>
          <a:solidFill>
            <a:srgbClr val="3EDC7E"/>
          </a:solidFill>
          <a:ln w="9525">
            <a:solidFill>
              <a:schemeClr val="tx1"/>
            </a:solidFill>
            <a:miter lim="800000"/>
            <a:headEnd/>
            <a:tailEnd/>
          </a:ln>
        </p:spPr>
        <p:txBody>
          <a:bodyPr wrap="none" anchor="ctr"/>
          <a:lstStyle/>
          <a:p>
            <a:pPr algn="ctr"/>
            <a:r>
              <a:rPr lang="ru-RU">
                <a:latin typeface="Georgia" pitchFamily="18" charset="0"/>
              </a:rPr>
              <a:t>  </a:t>
            </a:r>
            <a:r>
              <a:rPr lang="ru-RU" b="1">
                <a:latin typeface="Georgia" pitchFamily="18" charset="0"/>
              </a:rPr>
              <a:t>ГИПОТЕНУЗА</a:t>
            </a:r>
          </a:p>
        </p:txBody>
      </p:sp>
      <p:sp>
        <p:nvSpPr>
          <p:cNvPr id="14" name="AutoShape 16"/>
          <p:cNvSpPr>
            <a:spLocks noChangeArrowheads="1"/>
          </p:cNvSpPr>
          <p:nvPr/>
        </p:nvSpPr>
        <p:spPr bwMode="auto">
          <a:xfrm rot="-5367809">
            <a:off x="2671763" y="4983163"/>
            <a:ext cx="1854200" cy="609600"/>
          </a:xfrm>
          <a:prstGeom prst="rightArrow">
            <a:avLst>
              <a:gd name="adj1" fmla="val 50000"/>
              <a:gd name="adj2" fmla="val 62481"/>
            </a:avLst>
          </a:prstGeom>
          <a:solidFill>
            <a:srgbClr val="3EDC7E"/>
          </a:solidFill>
          <a:ln w="9525">
            <a:solidFill>
              <a:schemeClr val="tx1"/>
            </a:solidFill>
            <a:miter lim="800000"/>
            <a:headEnd/>
            <a:tailEnd/>
          </a:ln>
        </p:spPr>
        <p:txBody>
          <a:bodyPr wrap="none" anchor="ctr"/>
          <a:lstStyle/>
          <a:p>
            <a:pPr algn="ctr"/>
            <a:r>
              <a:rPr lang="ru-RU" b="1">
                <a:latin typeface="Georgia" pitchFamily="18" charset="0"/>
              </a:rPr>
              <a:t>КАТЕТ</a:t>
            </a:r>
          </a:p>
        </p:txBody>
      </p:sp>
      <p:sp>
        <p:nvSpPr>
          <p:cNvPr id="15" name="AutoShape 12"/>
          <p:cNvSpPr>
            <a:spLocks noChangeArrowheads="1"/>
          </p:cNvSpPr>
          <p:nvPr/>
        </p:nvSpPr>
        <p:spPr bwMode="auto">
          <a:xfrm>
            <a:off x="457200" y="3000375"/>
            <a:ext cx="2257425" cy="642938"/>
          </a:xfrm>
          <a:prstGeom prst="rightArrow">
            <a:avLst>
              <a:gd name="adj1" fmla="val 50000"/>
              <a:gd name="adj2" fmla="val 62501"/>
            </a:avLst>
          </a:prstGeom>
          <a:solidFill>
            <a:srgbClr val="3EDC7E"/>
          </a:solidFill>
          <a:ln w="9525">
            <a:solidFill>
              <a:schemeClr val="tx1"/>
            </a:solidFill>
            <a:miter lim="800000"/>
            <a:headEnd/>
            <a:tailEnd/>
          </a:ln>
        </p:spPr>
        <p:txBody>
          <a:bodyPr wrap="none" anchor="ctr"/>
          <a:lstStyle/>
          <a:p>
            <a:pPr algn="ctr"/>
            <a:r>
              <a:rPr lang="ru-RU" b="1">
                <a:latin typeface="Georgia" pitchFamily="18" charset="0"/>
              </a:rPr>
              <a:t>КАТЕТ</a:t>
            </a:r>
          </a:p>
        </p:txBody>
      </p:sp>
      <p:sp>
        <p:nvSpPr>
          <p:cNvPr id="7" name="Выноска-облако 6"/>
          <p:cNvSpPr/>
          <p:nvPr/>
        </p:nvSpPr>
        <p:spPr>
          <a:xfrm>
            <a:off x="5500688" y="214313"/>
            <a:ext cx="3429000" cy="2541587"/>
          </a:xfrm>
          <a:prstGeom prst="cloudCallout">
            <a:avLst>
              <a:gd name="adj1" fmla="val -96572"/>
              <a:gd name="adj2" fmla="val 46124"/>
            </a:avLst>
          </a:prstGeom>
          <a:solidFill>
            <a:srgbClr val="3EDC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rPr>
              <a:t>Это прямоугольный треугольник</a:t>
            </a:r>
            <a:r>
              <a:rPr lang="en-US" b="1" dirty="0">
                <a:solidFill>
                  <a:schemeClr val="tx1"/>
                </a:solidFill>
              </a:rPr>
              <a:t> </a:t>
            </a:r>
            <a:endParaRPr lang="ru-RU" b="1" dirty="0">
              <a:solidFill>
                <a:schemeClr val="tx1"/>
              </a:solidFill>
            </a:endParaRPr>
          </a:p>
        </p:txBody>
      </p:sp>
      <p:sp>
        <p:nvSpPr>
          <p:cNvPr id="31751" name="Заголовок 5"/>
          <p:cNvSpPr>
            <a:spLocks noGrp="1"/>
          </p:cNvSpPr>
          <p:nvPr/>
        </p:nvSpPr>
        <p:spPr bwMode="auto">
          <a:xfrm>
            <a:off x="3067050" y="2847975"/>
            <a:ext cx="3008313" cy="1162050"/>
          </a:xfrm>
          <a:prstGeom prst="rect">
            <a:avLst/>
          </a:prstGeom>
          <a:noFill/>
          <a:ln w="9525">
            <a:noFill/>
            <a:miter lim="800000"/>
            <a:headEnd/>
            <a:tailEnd/>
          </a:ln>
        </p:spPr>
        <p:txBody>
          <a:bodyPr anchor="b"/>
          <a:lstStyle/>
          <a:p>
            <a:endParaRPr lang="ru-RU" sz="2000" b="1">
              <a:latin typeface="Georgia" pitchFamily="18" charset="0"/>
            </a:endParaRPr>
          </a:p>
        </p:txBody>
      </p:sp>
      <p:sp>
        <p:nvSpPr>
          <p:cNvPr id="31752" name="Заголовок 5"/>
          <p:cNvSpPr>
            <a:spLocks noGrp="1"/>
          </p:cNvSpPr>
          <p:nvPr/>
        </p:nvSpPr>
        <p:spPr bwMode="auto">
          <a:xfrm>
            <a:off x="3219450" y="3000375"/>
            <a:ext cx="3008313" cy="1162050"/>
          </a:xfrm>
          <a:prstGeom prst="rect">
            <a:avLst/>
          </a:prstGeom>
          <a:noFill/>
          <a:ln w="9525">
            <a:noFill/>
            <a:miter lim="800000"/>
            <a:headEnd/>
            <a:tailEnd/>
          </a:ln>
        </p:spPr>
        <p:txBody>
          <a:bodyPr anchor="b"/>
          <a:lstStyle/>
          <a:p>
            <a:endParaRPr lang="ru-RU" sz="2000" b="1">
              <a:latin typeface="Georgia" pitchFamily="18" charset="0"/>
            </a:endParaRPr>
          </a:p>
        </p:txBody>
      </p:sp>
      <p:sp>
        <p:nvSpPr>
          <p:cNvPr id="10" name="Номер слайда 9"/>
          <p:cNvSpPr>
            <a:spLocks noGrp="1"/>
          </p:cNvSpPr>
          <p:nvPr>
            <p:ph type="sldNum" sz="quarter" idx="12"/>
          </p:nvPr>
        </p:nvSpPr>
        <p:spPr/>
        <p:txBody>
          <a:bodyPr/>
          <a:lstStyle/>
          <a:p>
            <a:pPr>
              <a:defRPr/>
            </a:pPr>
            <a:fld id="{559650C1-6C32-4F38-81FC-CB8AA181F065}" type="slidenum">
              <a:rPr lang="ru-RU" smtClean="0"/>
              <a:pPr>
                <a:defRPr/>
              </a:pPr>
              <a:t>19</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1000"/>
                                        <p:tgtEl>
                                          <p:spTgt spid="9"/>
                                        </p:tgtEl>
                                      </p:cBhvr>
                                    </p:animEffect>
                                  </p:childTnLst>
                                </p:cTn>
                              </p:par>
                            </p:childTnLst>
                          </p:cTn>
                        </p:par>
                        <p:par>
                          <p:cTn id="8" fill="hold">
                            <p:stCondLst>
                              <p:cond delay="1000"/>
                            </p:stCondLst>
                            <p:childTnLst>
                              <p:par>
                                <p:cTn id="9" presetID="2" presetClass="entr" presetSubtype="3"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3" grpId="0" animBg="1" autoUpdateAnimBg="0"/>
      <p:bldP spid="14" grpId="0" animBg="1" autoUpdateAnimBg="0"/>
      <p:bldP spid="15" grpId="0" animBg="1" autoUpdateAnimBg="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Прямоугольник 6"/>
          <p:cNvSpPr/>
          <p:nvPr/>
        </p:nvSpPr>
        <p:spPr>
          <a:xfrm>
            <a:off x="1500166" y="928670"/>
            <a:ext cx="6460422" cy="1754326"/>
          </a:xfrm>
          <a:prstGeom prst="rect">
            <a:avLst/>
          </a:prstGeom>
          <a:noFill/>
        </p:spPr>
        <p:txBody>
          <a:bodyPr wrap="none">
            <a:spAutoFit/>
          </a:bodyPr>
          <a:lstStyle/>
          <a:p>
            <a:pPr algn="ctr">
              <a:defRPr/>
            </a:pPr>
            <a:r>
              <a:rPr lang="ru-RU" sz="5400" b="1" dirty="0">
                <a:ln w="12700">
                  <a:solidFill>
                    <a:schemeClr val="tx2">
                      <a:satMod val="155000"/>
                    </a:schemeClr>
                  </a:solidFill>
                  <a:prstDash val="solid"/>
                </a:ln>
                <a:solidFill>
                  <a:schemeClr val="accent5">
                    <a:lumMod val="25000"/>
                  </a:schemeClr>
                </a:solidFill>
                <a:effectLst>
                  <a:outerShdw blurRad="41275" dist="20320" dir="1800000" algn="tl" rotWithShape="0">
                    <a:srgbClr val="000000">
                      <a:alpha val="40000"/>
                    </a:srgbClr>
                  </a:outerShdw>
                </a:effectLst>
              </a:rPr>
              <a:t>История теоремы</a:t>
            </a:r>
          </a:p>
          <a:p>
            <a:pPr algn="ctr">
              <a:defRPr/>
            </a:pPr>
            <a:r>
              <a:rPr lang="ru-RU" sz="5400" b="1" dirty="0">
                <a:ln w="12700">
                  <a:solidFill>
                    <a:schemeClr val="tx2">
                      <a:satMod val="155000"/>
                    </a:schemeClr>
                  </a:solidFill>
                  <a:prstDash val="solid"/>
                </a:ln>
                <a:solidFill>
                  <a:schemeClr val="accent5">
                    <a:lumMod val="25000"/>
                  </a:schemeClr>
                </a:solidFill>
                <a:effectLst>
                  <a:outerShdw blurRad="41275" dist="20320" dir="1800000" algn="tl" rotWithShape="0">
                    <a:srgbClr val="000000">
                      <a:alpha val="40000"/>
                    </a:srgbClr>
                  </a:outerShdw>
                </a:effectLst>
              </a:rPr>
              <a:t>Пифагора</a:t>
            </a:r>
          </a:p>
        </p:txBody>
      </p:sp>
      <p:pic>
        <p:nvPicPr>
          <p:cNvPr id="34819" name="Рисунок 3" descr="anim108.gif"/>
          <p:cNvPicPr>
            <a:picLocks noChangeAspect="1"/>
          </p:cNvPicPr>
          <p:nvPr/>
        </p:nvPicPr>
        <p:blipFill>
          <a:blip r:embed="rId3"/>
          <a:srcRect/>
          <a:stretch>
            <a:fillRect/>
          </a:stretch>
        </p:blipFill>
        <p:spPr bwMode="auto">
          <a:xfrm>
            <a:off x="2571750" y="2857500"/>
            <a:ext cx="3990975" cy="3100388"/>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pPr>
              <a:defRPr/>
            </a:pPr>
            <a:fld id="{9240B8F8-7D63-462C-B25D-73C4F54105A5}" type="slidenum">
              <a:rPr lang="ru-RU" smtClean="0"/>
              <a:pPr>
                <a:defRPr/>
              </a:pPr>
              <a:t>2</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 calcmode="lin" valueType="num">
                                      <p:cBhvr>
                                        <p:cTn id="9"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
                                        </p:tgtEl>
                                      </p:cBhvr>
                                    </p:animEffect>
                                  </p:childTnLst>
                                </p:cTn>
                              </p:par>
                              <p:par>
                                <p:cTn id="12" presetID="20" presetClass="entr" presetSubtype="0" fill="hold" nodeType="withEffect">
                                  <p:stCondLst>
                                    <p:cond delay="0"/>
                                  </p:stCondLst>
                                  <p:childTnLst>
                                    <p:set>
                                      <p:cBhvr>
                                        <p:cTn id="13" dur="1" fill="hold">
                                          <p:stCondLst>
                                            <p:cond delay="0"/>
                                          </p:stCondLst>
                                        </p:cTn>
                                        <p:tgtEl>
                                          <p:spTgt spid="34819"/>
                                        </p:tgtEl>
                                        <p:attrNameLst>
                                          <p:attrName>style.visibility</p:attrName>
                                        </p:attrNameLst>
                                      </p:cBhvr>
                                      <p:to>
                                        <p:strVal val="visible"/>
                                      </p:to>
                                    </p:set>
                                    <p:animEffect transition="in" filter="wedge">
                                      <p:cBhvr>
                                        <p:cTn id="14" dur="10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301625" y="0"/>
            <a:ext cx="8534400" cy="1143000"/>
          </a:xfrm>
        </p:spPr>
        <p:txBody>
          <a:bodyPr/>
          <a:lstStyle/>
          <a:p>
            <a:pPr>
              <a:defRPr/>
            </a:pPr>
            <a:r>
              <a:rPr lang="ru-RU" sz="2000" b="1" kern="1200" dirty="0">
                <a:solidFill>
                  <a:srgbClr val="294937"/>
                </a:solidFill>
              </a:rPr>
              <a:t>На этом свойстве прямоугольного треугольника и основана теорема Пифагора. Она показывает зависимость между гипотенузой и катетами прямоугольного треугольника.</a:t>
            </a:r>
          </a:p>
        </p:txBody>
      </p:sp>
      <p:sp>
        <p:nvSpPr>
          <p:cNvPr id="53251" name="Содержимое 4"/>
          <p:cNvSpPr>
            <a:spLocks noGrp="1"/>
          </p:cNvSpPr>
          <p:nvPr>
            <p:ph sz="quarter" idx="4294967295"/>
          </p:nvPr>
        </p:nvSpPr>
        <p:spPr>
          <a:xfrm>
            <a:off x="301625" y="1527175"/>
            <a:ext cx="8504238" cy="4572000"/>
          </a:xfrm>
        </p:spPr>
        <p:txBody>
          <a:bodyPr/>
          <a:lstStyle/>
          <a:p>
            <a:pPr algn="ctr">
              <a:buFont typeface="Wingdings 2" pitchFamily="18" charset="2"/>
              <a:buNone/>
            </a:pPr>
            <a:r>
              <a:rPr lang="ru-RU" smtClean="0"/>
              <a:t> </a:t>
            </a:r>
            <a:r>
              <a:rPr lang="ru-RU" b="1" smtClean="0">
                <a:solidFill>
                  <a:srgbClr val="294937"/>
                </a:solidFill>
              </a:rPr>
              <a:t>Если дан нам треугольник</a:t>
            </a:r>
          </a:p>
          <a:p>
            <a:pPr algn="ctr">
              <a:buFont typeface="Wingdings 2" pitchFamily="18" charset="2"/>
              <a:buNone/>
            </a:pPr>
            <a:r>
              <a:rPr lang="ru-RU" b="1" smtClean="0">
                <a:solidFill>
                  <a:srgbClr val="294937"/>
                </a:solidFill>
              </a:rPr>
              <a:t>И притом с прямым углом,</a:t>
            </a:r>
          </a:p>
          <a:p>
            <a:pPr algn="ctr">
              <a:buFont typeface="Wingdings 2" pitchFamily="18" charset="2"/>
              <a:buNone/>
            </a:pPr>
            <a:r>
              <a:rPr lang="ru-RU" b="1" smtClean="0">
                <a:solidFill>
                  <a:srgbClr val="294937"/>
                </a:solidFill>
              </a:rPr>
              <a:t>То квадрат гипотенузы</a:t>
            </a:r>
          </a:p>
          <a:p>
            <a:pPr algn="ctr">
              <a:buFont typeface="Wingdings 2" pitchFamily="18" charset="2"/>
              <a:buNone/>
            </a:pPr>
            <a:r>
              <a:rPr lang="ru-RU" b="1" smtClean="0">
                <a:solidFill>
                  <a:srgbClr val="294937"/>
                </a:solidFill>
              </a:rPr>
              <a:t>Мы всегда легко найдем:</a:t>
            </a:r>
          </a:p>
          <a:p>
            <a:pPr algn="ctr">
              <a:buFont typeface="Wingdings 2" pitchFamily="18" charset="2"/>
              <a:buNone/>
            </a:pPr>
            <a:r>
              <a:rPr lang="ru-RU" b="1" smtClean="0">
                <a:solidFill>
                  <a:srgbClr val="294937"/>
                </a:solidFill>
              </a:rPr>
              <a:t>Катеты в квадрат возводим,</a:t>
            </a:r>
          </a:p>
          <a:p>
            <a:pPr algn="ctr">
              <a:buFont typeface="Wingdings 2" pitchFamily="18" charset="2"/>
              <a:buNone/>
            </a:pPr>
            <a:r>
              <a:rPr lang="ru-RU" b="1" smtClean="0">
                <a:solidFill>
                  <a:srgbClr val="294937"/>
                </a:solidFill>
              </a:rPr>
              <a:t>Сумму степеней находим —</a:t>
            </a:r>
          </a:p>
          <a:p>
            <a:pPr algn="ctr">
              <a:buFont typeface="Wingdings 2" pitchFamily="18" charset="2"/>
              <a:buNone/>
            </a:pPr>
            <a:r>
              <a:rPr lang="ru-RU" b="1" smtClean="0">
                <a:solidFill>
                  <a:srgbClr val="294937"/>
                </a:solidFill>
              </a:rPr>
              <a:t>И таким простым путем</a:t>
            </a:r>
          </a:p>
          <a:p>
            <a:pPr algn="ctr">
              <a:buFont typeface="Wingdings 2" pitchFamily="18" charset="2"/>
              <a:buNone/>
            </a:pPr>
            <a:r>
              <a:rPr lang="ru-RU" b="1" smtClean="0">
                <a:solidFill>
                  <a:srgbClr val="294937"/>
                </a:solidFill>
              </a:rPr>
              <a:t>К результату мы придём.</a:t>
            </a:r>
          </a:p>
        </p:txBody>
      </p:sp>
      <p:sp>
        <p:nvSpPr>
          <p:cNvPr id="5" name="Номер слайда 4"/>
          <p:cNvSpPr>
            <a:spLocks noGrp="1"/>
          </p:cNvSpPr>
          <p:nvPr>
            <p:ph type="sldNum" sz="quarter" idx="12"/>
          </p:nvPr>
        </p:nvSpPr>
        <p:spPr/>
        <p:txBody>
          <a:bodyPr/>
          <a:lstStyle/>
          <a:p>
            <a:pPr>
              <a:defRPr/>
            </a:pPr>
            <a:fld id="{DCCD3D5A-884D-4721-AE05-6BDC314E5303}" type="slidenum">
              <a:rPr lang="ru-RU" smtClean="0"/>
              <a:pPr>
                <a:defRPr/>
              </a:pPr>
              <a:t>20</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2" fill="hold" grpId="0" nodeType="afterEffect">
                                  <p:stCondLst>
                                    <p:cond delay="0"/>
                                  </p:stCondLst>
                                  <p:childTnLst>
                                    <p:set>
                                      <p:cBhvr>
                                        <p:cTn id="15" dur="1" fill="hold">
                                          <p:stCondLst>
                                            <p:cond delay="0"/>
                                          </p:stCondLst>
                                        </p:cTn>
                                        <p:tgtEl>
                                          <p:spTgt spid="53251">
                                            <p:txEl>
                                              <p:pRg st="0" end="0"/>
                                            </p:txEl>
                                          </p:spTgt>
                                        </p:tgtEl>
                                        <p:attrNameLst>
                                          <p:attrName>style.visibility</p:attrName>
                                        </p:attrNameLst>
                                      </p:cBhvr>
                                      <p:to>
                                        <p:strVal val="visible"/>
                                      </p:to>
                                    </p:set>
                                    <p:animEffect transition="in" filter="wheel(2)">
                                      <p:cBhvr>
                                        <p:cTn id="16" dur="1000"/>
                                        <p:tgtEl>
                                          <p:spTgt spid="53251">
                                            <p:txEl>
                                              <p:pRg st="0" end="0"/>
                                            </p:txEl>
                                          </p:spTgt>
                                        </p:tgtEl>
                                      </p:cBhvr>
                                    </p:animEffect>
                                  </p:childTnLst>
                                </p:cTn>
                              </p:par>
                            </p:childTnLst>
                          </p:cTn>
                        </p:par>
                        <p:par>
                          <p:cTn id="17" fill="hold">
                            <p:stCondLst>
                              <p:cond delay="2000"/>
                            </p:stCondLst>
                            <p:childTnLst>
                              <p:par>
                                <p:cTn id="18" presetID="21" presetClass="entr" presetSubtype="2" fill="hold" grpId="0" nodeType="afterEffect">
                                  <p:stCondLst>
                                    <p:cond delay="0"/>
                                  </p:stCondLst>
                                  <p:childTnLst>
                                    <p:set>
                                      <p:cBhvr>
                                        <p:cTn id="19" dur="1" fill="hold">
                                          <p:stCondLst>
                                            <p:cond delay="0"/>
                                          </p:stCondLst>
                                        </p:cTn>
                                        <p:tgtEl>
                                          <p:spTgt spid="53251">
                                            <p:txEl>
                                              <p:pRg st="1" end="1"/>
                                            </p:txEl>
                                          </p:spTgt>
                                        </p:tgtEl>
                                        <p:attrNameLst>
                                          <p:attrName>style.visibility</p:attrName>
                                        </p:attrNameLst>
                                      </p:cBhvr>
                                      <p:to>
                                        <p:strVal val="visible"/>
                                      </p:to>
                                    </p:set>
                                    <p:animEffect transition="in" filter="wheel(2)">
                                      <p:cBhvr>
                                        <p:cTn id="20" dur="1000"/>
                                        <p:tgtEl>
                                          <p:spTgt spid="53251">
                                            <p:txEl>
                                              <p:pRg st="1" end="1"/>
                                            </p:txEl>
                                          </p:spTgt>
                                        </p:tgtEl>
                                      </p:cBhvr>
                                    </p:animEffect>
                                  </p:childTnLst>
                                </p:cTn>
                              </p:par>
                            </p:childTnLst>
                          </p:cTn>
                        </p:par>
                        <p:par>
                          <p:cTn id="21" fill="hold">
                            <p:stCondLst>
                              <p:cond delay="3000"/>
                            </p:stCondLst>
                            <p:childTnLst>
                              <p:par>
                                <p:cTn id="22" presetID="21" presetClass="entr" presetSubtype="2" fill="hold" grpId="0" nodeType="afterEffect">
                                  <p:stCondLst>
                                    <p:cond delay="0"/>
                                  </p:stCondLst>
                                  <p:childTnLst>
                                    <p:set>
                                      <p:cBhvr>
                                        <p:cTn id="23" dur="1" fill="hold">
                                          <p:stCondLst>
                                            <p:cond delay="0"/>
                                          </p:stCondLst>
                                        </p:cTn>
                                        <p:tgtEl>
                                          <p:spTgt spid="53251">
                                            <p:txEl>
                                              <p:pRg st="2" end="2"/>
                                            </p:txEl>
                                          </p:spTgt>
                                        </p:tgtEl>
                                        <p:attrNameLst>
                                          <p:attrName>style.visibility</p:attrName>
                                        </p:attrNameLst>
                                      </p:cBhvr>
                                      <p:to>
                                        <p:strVal val="visible"/>
                                      </p:to>
                                    </p:set>
                                    <p:animEffect transition="in" filter="wheel(2)">
                                      <p:cBhvr>
                                        <p:cTn id="24" dur="1000"/>
                                        <p:tgtEl>
                                          <p:spTgt spid="53251">
                                            <p:txEl>
                                              <p:pRg st="2" end="2"/>
                                            </p:txEl>
                                          </p:spTgt>
                                        </p:tgtEl>
                                      </p:cBhvr>
                                    </p:animEffect>
                                  </p:childTnLst>
                                </p:cTn>
                              </p:par>
                            </p:childTnLst>
                          </p:cTn>
                        </p:par>
                        <p:par>
                          <p:cTn id="25" fill="hold">
                            <p:stCondLst>
                              <p:cond delay="4000"/>
                            </p:stCondLst>
                            <p:childTnLst>
                              <p:par>
                                <p:cTn id="26" presetID="21" presetClass="entr" presetSubtype="2" fill="hold" grpId="0" nodeType="afterEffect">
                                  <p:stCondLst>
                                    <p:cond delay="0"/>
                                  </p:stCondLst>
                                  <p:childTnLst>
                                    <p:set>
                                      <p:cBhvr>
                                        <p:cTn id="27" dur="1" fill="hold">
                                          <p:stCondLst>
                                            <p:cond delay="0"/>
                                          </p:stCondLst>
                                        </p:cTn>
                                        <p:tgtEl>
                                          <p:spTgt spid="53251">
                                            <p:txEl>
                                              <p:pRg st="3" end="3"/>
                                            </p:txEl>
                                          </p:spTgt>
                                        </p:tgtEl>
                                        <p:attrNameLst>
                                          <p:attrName>style.visibility</p:attrName>
                                        </p:attrNameLst>
                                      </p:cBhvr>
                                      <p:to>
                                        <p:strVal val="visible"/>
                                      </p:to>
                                    </p:set>
                                    <p:animEffect transition="in" filter="wheel(2)">
                                      <p:cBhvr>
                                        <p:cTn id="28" dur="1000"/>
                                        <p:tgtEl>
                                          <p:spTgt spid="53251">
                                            <p:txEl>
                                              <p:pRg st="3" end="3"/>
                                            </p:txEl>
                                          </p:spTgt>
                                        </p:tgtEl>
                                      </p:cBhvr>
                                    </p:animEffect>
                                  </p:childTnLst>
                                </p:cTn>
                              </p:par>
                            </p:childTnLst>
                          </p:cTn>
                        </p:par>
                        <p:par>
                          <p:cTn id="29" fill="hold">
                            <p:stCondLst>
                              <p:cond delay="5000"/>
                            </p:stCondLst>
                            <p:childTnLst>
                              <p:par>
                                <p:cTn id="30" presetID="21" presetClass="entr" presetSubtype="2" fill="hold" grpId="0" nodeType="afterEffect">
                                  <p:stCondLst>
                                    <p:cond delay="0"/>
                                  </p:stCondLst>
                                  <p:childTnLst>
                                    <p:set>
                                      <p:cBhvr>
                                        <p:cTn id="31" dur="1" fill="hold">
                                          <p:stCondLst>
                                            <p:cond delay="0"/>
                                          </p:stCondLst>
                                        </p:cTn>
                                        <p:tgtEl>
                                          <p:spTgt spid="53251">
                                            <p:txEl>
                                              <p:pRg st="4" end="4"/>
                                            </p:txEl>
                                          </p:spTgt>
                                        </p:tgtEl>
                                        <p:attrNameLst>
                                          <p:attrName>style.visibility</p:attrName>
                                        </p:attrNameLst>
                                      </p:cBhvr>
                                      <p:to>
                                        <p:strVal val="visible"/>
                                      </p:to>
                                    </p:set>
                                    <p:animEffect transition="in" filter="wheel(2)">
                                      <p:cBhvr>
                                        <p:cTn id="32" dur="1000"/>
                                        <p:tgtEl>
                                          <p:spTgt spid="53251">
                                            <p:txEl>
                                              <p:pRg st="4" end="4"/>
                                            </p:txEl>
                                          </p:spTgt>
                                        </p:tgtEl>
                                      </p:cBhvr>
                                    </p:animEffect>
                                  </p:childTnLst>
                                </p:cTn>
                              </p:par>
                            </p:childTnLst>
                          </p:cTn>
                        </p:par>
                        <p:par>
                          <p:cTn id="33" fill="hold">
                            <p:stCondLst>
                              <p:cond delay="6000"/>
                            </p:stCondLst>
                            <p:childTnLst>
                              <p:par>
                                <p:cTn id="34" presetID="21" presetClass="entr" presetSubtype="2" fill="hold" grpId="0" nodeType="afterEffect">
                                  <p:stCondLst>
                                    <p:cond delay="0"/>
                                  </p:stCondLst>
                                  <p:childTnLst>
                                    <p:set>
                                      <p:cBhvr>
                                        <p:cTn id="35" dur="1" fill="hold">
                                          <p:stCondLst>
                                            <p:cond delay="0"/>
                                          </p:stCondLst>
                                        </p:cTn>
                                        <p:tgtEl>
                                          <p:spTgt spid="53251">
                                            <p:txEl>
                                              <p:pRg st="5" end="5"/>
                                            </p:txEl>
                                          </p:spTgt>
                                        </p:tgtEl>
                                        <p:attrNameLst>
                                          <p:attrName>style.visibility</p:attrName>
                                        </p:attrNameLst>
                                      </p:cBhvr>
                                      <p:to>
                                        <p:strVal val="visible"/>
                                      </p:to>
                                    </p:set>
                                    <p:animEffect transition="in" filter="wheel(2)">
                                      <p:cBhvr>
                                        <p:cTn id="36" dur="1000"/>
                                        <p:tgtEl>
                                          <p:spTgt spid="53251">
                                            <p:txEl>
                                              <p:pRg st="5" end="5"/>
                                            </p:txEl>
                                          </p:spTgt>
                                        </p:tgtEl>
                                      </p:cBhvr>
                                    </p:animEffect>
                                  </p:childTnLst>
                                </p:cTn>
                              </p:par>
                            </p:childTnLst>
                          </p:cTn>
                        </p:par>
                        <p:par>
                          <p:cTn id="37" fill="hold">
                            <p:stCondLst>
                              <p:cond delay="7000"/>
                            </p:stCondLst>
                            <p:childTnLst>
                              <p:par>
                                <p:cTn id="38" presetID="21" presetClass="entr" presetSubtype="2" fill="hold" grpId="0" nodeType="afterEffect">
                                  <p:stCondLst>
                                    <p:cond delay="0"/>
                                  </p:stCondLst>
                                  <p:childTnLst>
                                    <p:set>
                                      <p:cBhvr>
                                        <p:cTn id="39" dur="1" fill="hold">
                                          <p:stCondLst>
                                            <p:cond delay="0"/>
                                          </p:stCondLst>
                                        </p:cTn>
                                        <p:tgtEl>
                                          <p:spTgt spid="53251">
                                            <p:txEl>
                                              <p:pRg st="6" end="6"/>
                                            </p:txEl>
                                          </p:spTgt>
                                        </p:tgtEl>
                                        <p:attrNameLst>
                                          <p:attrName>style.visibility</p:attrName>
                                        </p:attrNameLst>
                                      </p:cBhvr>
                                      <p:to>
                                        <p:strVal val="visible"/>
                                      </p:to>
                                    </p:set>
                                    <p:animEffect transition="in" filter="wheel(2)">
                                      <p:cBhvr>
                                        <p:cTn id="40" dur="1000"/>
                                        <p:tgtEl>
                                          <p:spTgt spid="53251">
                                            <p:txEl>
                                              <p:pRg st="6" end="6"/>
                                            </p:txEl>
                                          </p:spTgt>
                                        </p:tgtEl>
                                      </p:cBhvr>
                                    </p:animEffect>
                                  </p:childTnLst>
                                </p:cTn>
                              </p:par>
                            </p:childTnLst>
                          </p:cTn>
                        </p:par>
                        <p:par>
                          <p:cTn id="41" fill="hold">
                            <p:stCondLst>
                              <p:cond delay="8000"/>
                            </p:stCondLst>
                            <p:childTnLst>
                              <p:par>
                                <p:cTn id="42" presetID="21" presetClass="entr" presetSubtype="2" fill="hold" grpId="0" nodeType="afterEffect">
                                  <p:stCondLst>
                                    <p:cond delay="0"/>
                                  </p:stCondLst>
                                  <p:childTnLst>
                                    <p:set>
                                      <p:cBhvr>
                                        <p:cTn id="43" dur="1" fill="hold">
                                          <p:stCondLst>
                                            <p:cond delay="0"/>
                                          </p:stCondLst>
                                        </p:cTn>
                                        <p:tgtEl>
                                          <p:spTgt spid="53251">
                                            <p:txEl>
                                              <p:pRg st="7" end="7"/>
                                            </p:txEl>
                                          </p:spTgt>
                                        </p:tgtEl>
                                        <p:attrNameLst>
                                          <p:attrName>style.visibility</p:attrName>
                                        </p:attrNameLst>
                                      </p:cBhvr>
                                      <p:to>
                                        <p:strVal val="visible"/>
                                      </p:to>
                                    </p:set>
                                    <p:animEffect transition="in" filter="wheel(2)">
                                      <p:cBhvr>
                                        <p:cTn id="44" dur="1000"/>
                                        <p:tgtEl>
                                          <p:spTgt spid="532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325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28600"/>
            <a:ext cx="9144000" cy="842963"/>
          </a:xfrm>
        </p:spPr>
        <p:txBody>
          <a:bodyPr/>
          <a:lstStyle/>
          <a:p>
            <a:pPr>
              <a:defRPr/>
            </a:pPr>
            <a:r>
              <a:rPr lang="ru-RU" sz="2400" b="1" kern="1200" dirty="0">
                <a:solidFill>
                  <a:schemeClr val="accent5">
                    <a:lumMod val="25000"/>
                  </a:schemeClr>
                </a:solidFill>
              </a:rPr>
              <a:t>1. Доказательства, основанные на использовании понятия  равновеликости фигур.</a:t>
            </a:r>
          </a:p>
        </p:txBody>
      </p:sp>
      <p:sp>
        <p:nvSpPr>
          <p:cNvPr id="54275" name="Содержимое 2"/>
          <p:cNvSpPr>
            <a:spLocks noGrp="1"/>
          </p:cNvSpPr>
          <p:nvPr>
            <p:ph sz="quarter" idx="4294967295"/>
          </p:nvPr>
        </p:nvSpPr>
        <p:spPr>
          <a:xfrm>
            <a:off x="214313" y="1643063"/>
            <a:ext cx="8643937" cy="4456112"/>
          </a:xfrm>
        </p:spPr>
        <p:txBody>
          <a:bodyPr/>
          <a:lstStyle/>
          <a:p>
            <a:pPr algn="ctr">
              <a:buFont typeface="Wingdings 2" pitchFamily="18" charset="2"/>
              <a:buNone/>
            </a:pPr>
            <a:r>
              <a:rPr lang="ru-RU" sz="3600" smtClean="0">
                <a:solidFill>
                  <a:srgbClr val="294937"/>
                </a:solidFill>
              </a:rPr>
              <a:t>    Здесь вы можете увидеть доказательство теоремы Пифагора, которое основано на равновеликости фигур, из которых они состоят. Это доказательство считается одними из самых простых из-за своей наглядности.</a:t>
            </a:r>
          </a:p>
          <a:p>
            <a:pPr>
              <a:buFont typeface="Wingdings 2" pitchFamily="18" charset="2"/>
              <a:buNone/>
            </a:pPr>
            <a:endParaRPr lang="ru-RU" smtClean="0">
              <a:solidFill>
                <a:srgbClr val="294937"/>
              </a:solidFill>
            </a:endParaRPr>
          </a:p>
        </p:txBody>
      </p:sp>
      <p:sp>
        <p:nvSpPr>
          <p:cNvPr id="4" name="Номер слайда 3"/>
          <p:cNvSpPr>
            <a:spLocks noGrp="1"/>
          </p:cNvSpPr>
          <p:nvPr>
            <p:ph type="sldNum" sz="quarter" idx="12"/>
          </p:nvPr>
        </p:nvSpPr>
        <p:spPr/>
        <p:txBody>
          <a:bodyPr/>
          <a:lstStyle/>
          <a:p>
            <a:pPr>
              <a:defRPr/>
            </a:pPr>
            <a:fld id="{21807B2C-F866-4A59-B598-9D04941E1148}" type="slidenum">
              <a:rPr lang="ru-RU" smtClean="0"/>
              <a:pPr>
                <a:defRPr/>
              </a:pPr>
              <a:t>21</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par>
                          <p:cTn id="8" fill="hold">
                            <p:stCondLst>
                              <p:cond delay="1000"/>
                            </p:stCondLst>
                            <p:childTnLst>
                              <p:par>
                                <p:cTn id="9" presetID="21" presetClass="entr" presetSubtype="3" fill="hold" grpId="0" nodeType="afterEffect">
                                  <p:stCondLst>
                                    <p:cond delay="0"/>
                                  </p:stCondLst>
                                  <p:childTnLst>
                                    <p:set>
                                      <p:cBhvr>
                                        <p:cTn id="10" dur="1" fill="hold">
                                          <p:stCondLst>
                                            <p:cond delay="0"/>
                                          </p:stCondLst>
                                        </p:cTn>
                                        <p:tgtEl>
                                          <p:spTgt spid="54275">
                                            <p:txEl>
                                              <p:pRg st="0" end="0"/>
                                            </p:txEl>
                                          </p:spTgt>
                                        </p:tgtEl>
                                        <p:attrNameLst>
                                          <p:attrName>style.visibility</p:attrName>
                                        </p:attrNameLst>
                                      </p:cBhvr>
                                      <p:to>
                                        <p:strVal val="visible"/>
                                      </p:to>
                                    </p:set>
                                    <p:animEffect transition="in" filter="wheel(3)">
                                      <p:cBhvr>
                                        <p:cTn id="11" dur="1000"/>
                                        <p:tgtEl>
                                          <p:spTgt spid="542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427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ый треугольник 2"/>
          <p:cNvSpPr/>
          <p:nvPr/>
        </p:nvSpPr>
        <p:spPr>
          <a:xfrm>
            <a:off x="1714500" y="3357563"/>
            <a:ext cx="914400" cy="914400"/>
          </a:xfrm>
          <a:prstGeom prst="r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 name="Прямоугольный треугольник 4"/>
          <p:cNvSpPr/>
          <p:nvPr/>
        </p:nvSpPr>
        <p:spPr>
          <a:xfrm rot="10800000">
            <a:off x="1714500" y="3357563"/>
            <a:ext cx="914400" cy="914400"/>
          </a:xfrm>
          <a:prstGeom prst="r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Прямоугольный треугольник 7"/>
          <p:cNvSpPr/>
          <p:nvPr/>
        </p:nvSpPr>
        <p:spPr>
          <a:xfrm rot="10800000">
            <a:off x="1714500" y="4286250"/>
            <a:ext cx="914400" cy="914400"/>
          </a:xfrm>
          <a:prstGeom prst="rtTriangle">
            <a:avLst/>
          </a:prstGeom>
          <a:solidFill>
            <a:srgbClr val="EAF92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Прямоугольный треугольник 9"/>
          <p:cNvSpPr/>
          <p:nvPr/>
        </p:nvSpPr>
        <p:spPr>
          <a:xfrm>
            <a:off x="1714500" y="4286250"/>
            <a:ext cx="914400" cy="914400"/>
          </a:xfrm>
          <a:prstGeom prst="r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Прямоугольный треугольник 10"/>
          <p:cNvSpPr/>
          <p:nvPr/>
        </p:nvSpPr>
        <p:spPr>
          <a:xfrm>
            <a:off x="785813" y="3357563"/>
            <a:ext cx="914400" cy="914400"/>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Прямоугольный треугольник 11"/>
          <p:cNvSpPr>
            <a:spLocks noChangeArrowheads="1"/>
          </p:cNvSpPr>
          <p:nvPr/>
        </p:nvSpPr>
        <p:spPr bwMode="auto">
          <a:xfrm rot="-5400000">
            <a:off x="1692275" y="2420938"/>
            <a:ext cx="914400" cy="914400"/>
          </a:xfrm>
          <a:prstGeom prst="rtTriangle">
            <a:avLst/>
          </a:prstGeom>
          <a:solidFill>
            <a:srgbClr val="0070C0"/>
          </a:solidFill>
          <a:ln w="25400" algn="ctr">
            <a:solidFill>
              <a:srgbClr val="994733"/>
            </a:solidFill>
            <a:miter lim="800000"/>
            <a:headEnd/>
            <a:tailEnd/>
          </a:ln>
        </p:spPr>
        <p:txBody>
          <a:bodyPr vert="eaVert" anchor="ctr"/>
          <a:lstStyle/>
          <a:p>
            <a:pPr algn="ctr" fontAlgn="auto">
              <a:spcBef>
                <a:spcPts val="0"/>
              </a:spcBef>
              <a:spcAft>
                <a:spcPts val="0"/>
              </a:spcAft>
              <a:defRPr/>
            </a:pPr>
            <a:endParaRPr lang="ru-RU">
              <a:solidFill>
                <a:schemeClr val="lt1"/>
              </a:solidFill>
              <a:latin typeface="+mn-lt"/>
            </a:endParaRPr>
          </a:p>
        </p:txBody>
      </p:sp>
      <p:sp>
        <p:nvSpPr>
          <p:cNvPr id="13" name="Прямоугольный треугольник 12"/>
          <p:cNvSpPr/>
          <p:nvPr/>
        </p:nvSpPr>
        <p:spPr>
          <a:xfrm rot="10800000">
            <a:off x="785813" y="3357563"/>
            <a:ext cx="914400" cy="914400"/>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Прямоугольный треугольник 13"/>
          <p:cNvSpPr/>
          <p:nvPr/>
        </p:nvSpPr>
        <p:spPr>
          <a:xfrm>
            <a:off x="2627313" y="2420938"/>
            <a:ext cx="914400" cy="914400"/>
          </a:xfrm>
          <a:prstGeom prst="r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5" name="Прямоугольный треугольник 14"/>
          <p:cNvSpPr/>
          <p:nvPr/>
        </p:nvSpPr>
        <p:spPr>
          <a:xfrm rot="5400000">
            <a:off x="2643188" y="3357563"/>
            <a:ext cx="914400" cy="914400"/>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Заголовок 1"/>
          <p:cNvSpPr txBox="1">
            <a:spLocks/>
          </p:cNvSpPr>
          <p:nvPr/>
        </p:nvSpPr>
        <p:spPr>
          <a:xfrm>
            <a:off x="3295650" y="1652588"/>
            <a:ext cx="5491163" cy="4419600"/>
          </a:xfrm>
          <a:prstGeom prst="rect">
            <a:avLst/>
          </a:prstGeom>
        </p:spPr>
        <p:txBody>
          <a:bodyPr anchor="b"/>
          <a:lstStyle/>
          <a:p>
            <a:pPr algn="ctr" fontAlgn="auto">
              <a:spcAft>
                <a:spcPts val="0"/>
              </a:spcAft>
              <a:defRPr/>
            </a:pPr>
            <a:r>
              <a:rPr lang="ru-RU" sz="3600" b="1" dirty="0">
                <a:solidFill>
                  <a:srgbClr val="416135"/>
                </a:solidFill>
                <a:latin typeface="Trebuchet MS" pitchFamily="34" charset="0"/>
                <a:ea typeface="+mj-ea"/>
                <a:cs typeface="+mj-cs"/>
              </a:rPr>
              <a:t>Квадрат, построенный на гипотенузе прямоугольного треугольника, равновелик сумме квадратов, построенных на его катетах. </a:t>
            </a:r>
          </a:p>
        </p:txBody>
      </p:sp>
      <p:sp>
        <p:nvSpPr>
          <p:cNvPr id="18" name="Заголовок 17"/>
          <p:cNvSpPr>
            <a:spLocks noGrp="1"/>
          </p:cNvSpPr>
          <p:nvPr>
            <p:ph type="title" idx="4294967295"/>
          </p:nvPr>
        </p:nvSpPr>
        <p:spPr>
          <a:xfrm>
            <a:off x="301625" y="285750"/>
            <a:ext cx="8534400" cy="701675"/>
          </a:xfrm>
        </p:spPr>
        <p:txBody>
          <a:bodyPr/>
          <a:lstStyle/>
          <a:p>
            <a:pPr eaLnBrk="1" hangingPunct="1"/>
            <a:r>
              <a:rPr lang="ru-RU" sz="4400" b="1" smtClean="0">
                <a:solidFill>
                  <a:srgbClr val="006600"/>
                </a:solidFill>
              </a:rPr>
              <a:t>Доказательство Пифагора</a:t>
            </a:r>
          </a:p>
        </p:txBody>
      </p:sp>
      <p:pic>
        <p:nvPicPr>
          <p:cNvPr id="34829" name="Рисунок 16" descr="teorema%20pifagora%20title.gif"/>
          <p:cNvPicPr>
            <a:picLocks noChangeAspect="1"/>
          </p:cNvPicPr>
          <p:nvPr/>
        </p:nvPicPr>
        <p:blipFill>
          <a:blip r:embed="rId2"/>
          <a:srcRect/>
          <a:stretch>
            <a:fillRect/>
          </a:stretch>
        </p:blipFill>
        <p:spPr bwMode="auto">
          <a:xfrm>
            <a:off x="2857500" y="6286500"/>
            <a:ext cx="3724275" cy="419100"/>
          </a:xfrm>
          <a:prstGeom prst="rect">
            <a:avLst/>
          </a:prstGeom>
          <a:noFill/>
          <a:ln w="9525">
            <a:noFill/>
            <a:miter lim="800000"/>
            <a:headEnd/>
            <a:tailEnd/>
          </a:ln>
        </p:spPr>
      </p:pic>
      <p:sp>
        <p:nvSpPr>
          <p:cNvPr id="17" name="Номер слайда 16"/>
          <p:cNvSpPr>
            <a:spLocks noGrp="1"/>
          </p:cNvSpPr>
          <p:nvPr>
            <p:ph type="sldNum" sz="quarter" idx="12"/>
          </p:nvPr>
        </p:nvSpPr>
        <p:spPr/>
        <p:txBody>
          <a:bodyPr/>
          <a:lstStyle/>
          <a:p>
            <a:pPr>
              <a:defRPr/>
            </a:pPr>
            <a:fld id="{3DBD3D0F-0BCB-41AD-A535-978909142482}" type="slidenum">
              <a:rPr lang="ru-RU" smtClean="0"/>
              <a:pPr>
                <a:defRPr/>
              </a:pPr>
              <a:t>22</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8"/>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5"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2000"/>
                                        <p:tgtEl>
                                          <p:spTgt spid="16"/>
                                        </p:tgtEl>
                                      </p:cBhvr>
                                    </p:animEffect>
                                    <p:anim calcmode="lin" valueType="num">
                                      <p:cBhvr>
                                        <p:cTn id="15" dur="2000" fill="hold"/>
                                        <p:tgtEl>
                                          <p:spTgt spid="16"/>
                                        </p:tgtEl>
                                        <p:attrNameLst>
                                          <p:attrName>style.rotation</p:attrName>
                                        </p:attrNameLst>
                                      </p:cBhvr>
                                      <p:tavLst>
                                        <p:tav tm="0">
                                          <p:val>
                                            <p:fltVal val="720"/>
                                          </p:val>
                                        </p:tav>
                                        <p:tav tm="100000">
                                          <p:val>
                                            <p:fltVal val="0"/>
                                          </p:val>
                                        </p:tav>
                                      </p:tavLst>
                                    </p:anim>
                                    <p:anim calcmode="lin" valueType="num">
                                      <p:cBhvr>
                                        <p:cTn id="16" dur="2000" fill="hold"/>
                                        <p:tgtEl>
                                          <p:spTgt spid="16"/>
                                        </p:tgtEl>
                                        <p:attrNameLst>
                                          <p:attrName>ppt_h</p:attrName>
                                        </p:attrNameLst>
                                      </p:cBhvr>
                                      <p:tavLst>
                                        <p:tav tm="0">
                                          <p:val>
                                            <p:fltVal val="0"/>
                                          </p:val>
                                        </p:tav>
                                        <p:tav tm="100000">
                                          <p:val>
                                            <p:strVal val="#ppt_h"/>
                                          </p:val>
                                        </p:tav>
                                      </p:tavLst>
                                    </p:anim>
                                    <p:anim calcmode="lin" valueType="num">
                                      <p:cBhvr>
                                        <p:cTn id="17" dur="2000" fill="hold"/>
                                        <p:tgtEl>
                                          <p:spTgt spid="16"/>
                                        </p:tgtEl>
                                        <p:attrNameLst>
                                          <p:attrName>ppt_w</p:attrName>
                                        </p:attrNameLst>
                                      </p:cBhvr>
                                      <p:tavLst>
                                        <p:tav tm="0">
                                          <p:val>
                                            <p:fltVal val="0"/>
                                          </p:val>
                                        </p:tav>
                                        <p:tav tm="100000">
                                          <p:val>
                                            <p:strVal val="#ppt_w"/>
                                          </p:val>
                                        </p:tav>
                                      </p:tavLst>
                                    </p:anim>
                                  </p:childTnLst>
                                </p:cTn>
                              </p:par>
                            </p:childTnLst>
                          </p:cTn>
                        </p:par>
                        <p:par>
                          <p:cTn id="18" fill="hold">
                            <p:stCondLst>
                              <p:cond delay="2500"/>
                            </p:stCondLst>
                            <p:childTnLst>
                              <p:par>
                                <p:cTn id="19" presetID="6"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heckerboard(across)">
                                      <p:cBhvr>
                                        <p:cTn id="26" dur="1000"/>
                                        <p:tgtEl>
                                          <p:spTgt spid="5"/>
                                        </p:tgtEl>
                                      </p:cBhvr>
                                    </p:animEffect>
                                  </p:childTnLst>
                                </p:cTn>
                              </p:par>
                            </p:childTnLst>
                          </p:cTn>
                        </p:par>
                        <p:par>
                          <p:cTn id="27" fill="hold">
                            <p:stCondLst>
                              <p:cond delay="1000"/>
                            </p:stCondLst>
                            <p:childTnLst>
                              <p:par>
                                <p:cTn id="28" presetID="5" presetClass="entr" presetSubtype="1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checkerboard(across)">
                                      <p:cBhvr>
                                        <p:cTn id="30" dur="1000"/>
                                        <p:tgtEl>
                                          <p:spTgt spid="14"/>
                                        </p:tgtEl>
                                      </p:cBhvr>
                                    </p:animEffect>
                                  </p:childTnLst>
                                </p:cTn>
                              </p:par>
                            </p:childTnLst>
                          </p:cTn>
                        </p:par>
                        <p:par>
                          <p:cTn id="31" fill="hold">
                            <p:stCondLst>
                              <p:cond delay="2000"/>
                            </p:stCondLst>
                            <p:childTnLst>
                              <p:par>
                                <p:cTn id="32" presetID="5" presetClass="entr" presetSubtype="5"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heckerboard(down)">
                                      <p:cBhvr>
                                        <p:cTn id="34" dur="1000"/>
                                        <p:tgtEl>
                                          <p:spTgt spid="15"/>
                                        </p:tgtEl>
                                      </p:cBhvr>
                                    </p:animEffect>
                                  </p:childTnLst>
                                </p:cTn>
                              </p:par>
                            </p:childTnLst>
                          </p:cTn>
                        </p:par>
                        <p:par>
                          <p:cTn id="35" fill="hold">
                            <p:stCondLst>
                              <p:cond delay="3000"/>
                            </p:stCondLst>
                            <p:childTnLst>
                              <p:par>
                                <p:cTn id="36" presetID="5" presetClass="entr" presetSubtype="5"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heckerboard(down)">
                                      <p:cBhvr>
                                        <p:cTn id="38" dur="1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strips(downLeft)">
                                      <p:cBhvr>
                                        <p:cTn id="43" dur="1000"/>
                                        <p:tgtEl>
                                          <p:spTgt spid="13"/>
                                        </p:tgtEl>
                                      </p:cBhvr>
                                    </p:animEffect>
                                  </p:childTnLst>
                                </p:cTn>
                              </p:par>
                            </p:childTnLst>
                          </p:cTn>
                        </p:par>
                        <p:par>
                          <p:cTn id="44" fill="hold">
                            <p:stCondLst>
                              <p:cond delay="1000"/>
                            </p:stCondLst>
                            <p:childTnLst>
                              <p:par>
                                <p:cTn id="45" presetID="18" presetClass="entr" presetSubtype="12"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strips(downLeft)">
                                      <p:cBhvr>
                                        <p:cTn id="47" dur="1000"/>
                                        <p:tgtEl>
                                          <p:spTgt spid="11"/>
                                        </p:tgtEl>
                                      </p:cBhvr>
                                    </p:animEffect>
                                  </p:childTnLst>
                                </p:cTn>
                              </p:par>
                            </p:childTnLst>
                          </p:cTn>
                        </p:par>
                        <p:par>
                          <p:cTn id="48" fill="hold">
                            <p:stCondLst>
                              <p:cond delay="2000"/>
                            </p:stCondLst>
                            <p:childTnLst>
                              <p:par>
                                <p:cTn id="49" presetID="18" presetClass="entr" presetSubtype="6"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strips(downRight)">
                                      <p:cBhvr>
                                        <p:cTn id="51" dur="1000"/>
                                        <p:tgtEl>
                                          <p:spTgt spid="8"/>
                                        </p:tgtEl>
                                      </p:cBhvr>
                                    </p:animEffect>
                                  </p:childTnLst>
                                </p:cTn>
                              </p:par>
                            </p:childTnLst>
                          </p:cTn>
                        </p:par>
                        <p:par>
                          <p:cTn id="52" fill="hold">
                            <p:stCondLst>
                              <p:cond delay="3000"/>
                            </p:stCondLst>
                            <p:childTnLst>
                              <p:par>
                                <p:cTn id="53" presetID="18" presetClass="entr" presetSubtype="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strips(downRight)">
                                      <p:cBhvr>
                                        <p:cTn id="5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10" grpId="0" animBg="1"/>
      <p:bldP spid="11" grpId="0" animBg="1"/>
      <p:bldP spid="12" grpId="0" animBg="1"/>
      <p:bldP spid="13" grpId="0" animBg="1"/>
      <p:bldP spid="14" grpId="0" animBg="1"/>
      <p:bldP spid="15" grpId="0" animBg="1"/>
      <p:bldP spid="16"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301625" y="0"/>
            <a:ext cx="8534400" cy="1714500"/>
          </a:xfrm>
        </p:spPr>
        <p:txBody>
          <a:bodyPr/>
          <a:lstStyle/>
          <a:p>
            <a:pPr>
              <a:defRPr/>
            </a:pPr>
            <a:r>
              <a:rPr lang="ru-RU" sz="2400" b="1" kern="1200" dirty="0">
                <a:solidFill>
                  <a:srgbClr val="416135"/>
                </a:solidFill>
                <a:latin typeface="Trebuchet MS" pitchFamily="34" charset="0"/>
              </a:rPr>
              <a:t/>
            </a:r>
            <a:br>
              <a:rPr lang="ru-RU" sz="2400" b="1" kern="1200" dirty="0">
                <a:solidFill>
                  <a:srgbClr val="416135"/>
                </a:solidFill>
                <a:latin typeface="Trebuchet MS" pitchFamily="34" charset="0"/>
              </a:rPr>
            </a:br>
            <a:r>
              <a:rPr lang="ru-RU" sz="2400" b="1" kern="1200" dirty="0">
                <a:solidFill>
                  <a:srgbClr val="416135"/>
                </a:solidFill>
                <a:latin typeface="Trebuchet MS" pitchFamily="34" charset="0"/>
              </a:rPr>
              <a:t/>
            </a:r>
            <a:br>
              <a:rPr lang="ru-RU" sz="2400" b="1" kern="1200" dirty="0">
                <a:solidFill>
                  <a:srgbClr val="416135"/>
                </a:solidFill>
                <a:latin typeface="Trebuchet MS" pitchFamily="34" charset="0"/>
              </a:rPr>
            </a:br>
            <a:r>
              <a:rPr lang="ru-RU" sz="2400" b="1" kern="1200" dirty="0">
                <a:solidFill>
                  <a:srgbClr val="416135"/>
                </a:solidFill>
                <a:latin typeface="Trebuchet MS" pitchFamily="34" charset="0"/>
              </a:rPr>
              <a:t/>
            </a:r>
            <a:br>
              <a:rPr lang="ru-RU" sz="2400" b="1" kern="1200" dirty="0">
                <a:solidFill>
                  <a:srgbClr val="416135"/>
                </a:solidFill>
                <a:latin typeface="Trebuchet MS" pitchFamily="34" charset="0"/>
              </a:rPr>
            </a:br>
            <a:r>
              <a:rPr lang="ru-RU" sz="2400" b="1" kern="1200" dirty="0">
                <a:solidFill>
                  <a:srgbClr val="416135"/>
                </a:solidFill>
                <a:latin typeface="Trebuchet MS" pitchFamily="34" charset="0"/>
              </a:rPr>
              <a:t>Квадрат, построенный на гипотенузе прямоугольного треугольника, равновелик сумме квадратов, построенных на его катетах. </a:t>
            </a:r>
            <a:r>
              <a:rPr lang="ru-RU" sz="3200" b="1" kern="1200" dirty="0">
                <a:solidFill>
                  <a:srgbClr val="416135"/>
                </a:solidFill>
                <a:latin typeface="Trebuchet MS" pitchFamily="34" charset="0"/>
              </a:rPr>
              <a:t/>
            </a:r>
            <a:br>
              <a:rPr lang="ru-RU" sz="3200" b="1" kern="1200" dirty="0">
                <a:solidFill>
                  <a:srgbClr val="416135"/>
                </a:solidFill>
                <a:latin typeface="Trebuchet MS" pitchFamily="34" charset="0"/>
              </a:rPr>
            </a:br>
            <a:endParaRPr lang="ru-RU" kern="1200" dirty="0">
              <a:solidFill>
                <a:schemeClr val="accent3">
                  <a:shade val="75000"/>
                </a:schemeClr>
              </a:solidFill>
            </a:endParaRPr>
          </a:p>
        </p:txBody>
      </p:sp>
      <p:sp>
        <p:nvSpPr>
          <p:cNvPr id="56323" name="Содержимое 5"/>
          <p:cNvSpPr>
            <a:spLocks noGrp="1"/>
          </p:cNvSpPr>
          <p:nvPr>
            <p:ph sz="quarter" idx="4294967295"/>
          </p:nvPr>
        </p:nvSpPr>
        <p:spPr>
          <a:xfrm>
            <a:off x="301625" y="4429125"/>
            <a:ext cx="8504238" cy="1670050"/>
          </a:xfrm>
        </p:spPr>
        <p:txBody>
          <a:bodyPr/>
          <a:lstStyle/>
          <a:p>
            <a:pPr algn="just">
              <a:buFont typeface="Wingdings 2" pitchFamily="18" charset="2"/>
              <a:buNone/>
            </a:pPr>
            <a:r>
              <a:rPr lang="ru-RU" smtClean="0"/>
              <a:t>   </a:t>
            </a:r>
            <a:r>
              <a:rPr lang="ru-RU" smtClean="0">
                <a:solidFill>
                  <a:srgbClr val="294937"/>
                </a:solidFill>
              </a:rPr>
              <a:t>Почтовая марка по случаю переименования острова Самос в остров Пифагорейон. На марке надпись: « т.Пифагора. Эллас. 350 драхи».</a:t>
            </a:r>
          </a:p>
        </p:txBody>
      </p:sp>
      <p:pic>
        <p:nvPicPr>
          <p:cNvPr id="56324" name="Picture 2" descr="C:\Documents and Settings\Сергей\Мои документы\т пифагора\гс\an14.jpg"/>
          <p:cNvPicPr>
            <a:picLocks noChangeAspect="1" noChangeArrowheads="1"/>
          </p:cNvPicPr>
          <p:nvPr/>
        </p:nvPicPr>
        <p:blipFill>
          <a:blip r:embed="rId2"/>
          <a:srcRect/>
          <a:stretch>
            <a:fillRect/>
          </a:stretch>
        </p:blipFill>
        <p:spPr bwMode="auto">
          <a:xfrm>
            <a:off x="3571875" y="1714500"/>
            <a:ext cx="1985963" cy="2716213"/>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defRPr/>
            </a:pPr>
            <a:fld id="{CE1976C2-90E9-4C96-A2B4-7EEACF0E4469}" type="slidenum">
              <a:rPr lang="ru-RU" smtClean="0"/>
              <a:pPr>
                <a:defRPr/>
              </a:pPr>
              <a:t>23</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6324"/>
                                        </p:tgtEl>
                                        <p:attrNameLst>
                                          <p:attrName>style.visibility</p:attrName>
                                        </p:attrNameLst>
                                      </p:cBhvr>
                                      <p:to>
                                        <p:strVal val="visible"/>
                                      </p:to>
                                    </p:set>
                                    <p:animEffect transition="in" filter="dissolve">
                                      <p:cBhvr>
                                        <p:cTn id="11" dur="1000"/>
                                        <p:tgtEl>
                                          <p:spTgt spid="56324"/>
                                        </p:tgtEl>
                                      </p:cBhvr>
                                    </p:animEffect>
                                  </p:childTnLst>
                                </p:cTn>
                              </p:par>
                            </p:childTnLst>
                          </p:cTn>
                        </p:par>
                        <p:par>
                          <p:cTn id="12" fill="hold">
                            <p:stCondLst>
                              <p:cond delay="2000"/>
                            </p:stCondLst>
                            <p:childTnLst>
                              <p:par>
                                <p:cTn id="13" presetID="5" presetClass="entr" presetSubtype="10" fill="hold" nodeType="afterEffect">
                                  <p:stCondLst>
                                    <p:cond delay="0"/>
                                  </p:stCondLst>
                                  <p:childTnLst>
                                    <p:set>
                                      <p:cBhvr>
                                        <p:cTn id="14" dur="1" fill="hold">
                                          <p:stCondLst>
                                            <p:cond delay="0"/>
                                          </p:stCondLst>
                                        </p:cTn>
                                        <p:tgtEl>
                                          <p:spTgt spid="56323">
                                            <p:txEl>
                                              <p:pRg st="0" end="0"/>
                                            </p:txEl>
                                          </p:spTgt>
                                        </p:tgtEl>
                                        <p:attrNameLst>
                                          <p:attrName>style.visibility</p:attrName>
                                        </p:attrNameLst>
                                      </p:cBhvr>
                                      <p:to>
                                        <p:strVal val="visible"/>
                                      </p:to>
                                    </p:set>
                                    <p:animEffect transition="in" filter="checkerboard(across)">
                                      <p:cBhvr>
                                        <p:cTn id="15" dur="1000"/>
                                        <p:tgtEl>
                                          <p:spTgt spid="563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p:txBody>
          <a:bodyPr/>
          <a:lstStyle/>
          <a:p>
            <a:pPr>
              <a:defRPr/>
            </a:pPr>
            <a:r>
              <a:rPr lang="ru-RU" b="1" kern="1200" dirty="0">
                <a:solidFill>
                  <a:schemeClr val="accent5">
                    <a:lumMod val="25000"/>
                  </a:schemeClr>
                </a:solidFill>
              </a:rPr>
              <a:t>2. Аддитивные доказательства.</a:t>
            </a:r>
          </a:p>
        </p:txBody>
      </p:sp>
      <p:sp>
        <p:nvSpPr>
          <p:cNvPr id="57347" name="Содержимое 4"/>
          <p:cNvSpPr>
            <a:spLocks noGrp="1"/>
          </p:cNvSpPr>
          <p:nvPr>
            <p:ph sz="quarter" idx="4294967295"/>
          </p:nvPr>
        </p:nvSpPr>
        <p:spPr>
          <a:xfrm>
            <a:off x="301625" y="1527175"/>
            <a:ext cx="8504238" cy="4572000"/>
          </a:xfrm>
        </p:spPr>
        <p:txBody>
          <a:bodyPr/>
          <a:lstStyle/>
          <a:p>
            <a:pPr algn="ctr">
              <a:buFont typeface="Wingdings 2" pitchFamily="18" charset="2"/>
              <a:buNone/>
            </a:pPr>
            <a:r>
              <a:rPr lang="ru-RU" smtClean="0"/>
              <a:t> </a:t>
            </a:r>
          </a:p>
          <a:p>
            <a:pPr algn="ctr">
              <a:buFont typeface="Wingdings 2" pitchFamily="18" charset="2"/>
              <a:buNone/>
            </a:pPr>
            <a:r>
              <a:rPr lang="ru-RU" sz="3200" b="1" smtClean="0">
                <a:solidFill>
                  <a:srgbClr val="294937"/>
                </a:solidFill>
              </a:rPr>
              <a:t>Аддитивные доказательства - это доказательства, которые основаны на разложении квадратов, построенных на катетах, на фигуры, из которых можно сложить квадрат, построенный на гипотенузе.</a:t>
            </a:r>
          </a:p>
          <a:p>
            <a:pPr>
              <a:buFont typeface="Wingdings 2" pitchFamily="18" charset="2"/>
              <a:buNone/>
            </a:pPr>
            <a:r>
              <a:rPr lang="ru-RU" b="1" smtClean="0">
                <a:solidFill>
                  <a:srgbClr val="294937"/>
                </a:solidFill>
              </a:rPr>
              <a:t> </a:t>
            </a:r>
          </a:p>
          <a:p>
            <a:endParaRPr lang="ru-RU" smtClean="0"/>
          </a:p>
        </p:txBody>
      </p:sp>
      <p:sp>
        <p:nvSpPr>
          <p:cNvPr id="5" name="Номер слайда 4"/>
          <p:cNvSpPr>
            <a:spLocks noGrp="1"/>
          </p:cNvSpPr>
          <p:nvPr>
            <p:ph type="sldNum" sz="quarter" idx="12"/>
          </p:nvPr>
        </p:nvSpPr>
        <p:spPr/>
        <p:txBody>
          <a:bodyPr/>
          <a:lstStyle/>
          <a:p>
            <a:pPr>
              <a:defRPr/>
            </a:pPr>
            <a:fld id="{F569973E-901B-407B-A4C8-94ECAD377EFB}" type="slidenum">
              <a:rPr lang="ru-RU" smtClean="0"/>
              <a:pPr>
                <a:defRPr/>
              </a:pPr>
              <a:t>24</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par>
                          <p:cTn id="8" fill="hold">
                            <p:stCondLst>
                              <p:cond delay="1000"/>
                            </p:stCondLst>
                            <p:childTnLst>
                              <p:par>
                                <p:cTn id="9" presetID="21" presetClass="entr" presetSubtype="3" fill="hold" grpId="0" nodeType="afterEffect">
                                  <p:stCondLst>
                                    <p:cond delay="0"/>
                                  </p:stCondLst>
                                  <p:childTnLst>
                                    <p:set>
                                      <p:cBhvr>
                                        <p:cTn id="10" dur="1" fill="hold">
                                          <p:stCondLst>
                                            <p:cond delay="0"/>
                                          </p:stCondLst>
                                        </p:cTn>
                                        <p:tgtEl>
                                          <p:spTgt spid="57347">
                                            <p:txEl>
                                              <p:pRg st="0" end="0"/>
                                            </p:txEl>
                                          </p:spTgt>
                                        </p:tgtEl>
                                        <p:attrNameLst>
                                          <p:attrName>style.visibility</p:attrName>
                                        </p:attrNameLst>
                                      </p:cBhvr>
                                      <p:to>
                                        <p:strVal val="visible"/>
                                      </p:to>
                                    </p:set>
                                    <p:animEffect transition="in" filter="wheel(3)">
                                      <p:cBhvr>
                                        <p:cTn id="11" dur="1000"/>
                                        <p:tgtEl>
                                          <p:spTgt spid="57347">
                                            <p:txEl>
                                              <p:pRg st="0" end="0"/>
                                            </p:txEl>
                                          </p:spTgt>
                                        </p:tgtEl>
                                      </p:cBhvr>
                                    </p:animEffect>
                                  </p:childTnLst>
                                </p:cTn>
                              </p:par>
                            </p:childTnLst>
                          </p:cTn>
                        </p:par>
                        <p:par>
                          <p:cTn id="12" fill="hold">
                            <p:stCondLst>
                              <p:cond delay="2000"/>
                            </p:stCondLst>
                            <p:childTnLst>
                              <p:par>
                                <p:cTn id="13" presetID="21" presetClass="entr" presetSubtype="3" fill="hold" grpId="0" nodeType="afterEffect">
                                  <p:stCondLst>
                                    <p:cond delay="0"/>
                                  </p:stCondLst>
                                  <p:childTnLst>
                                    <p:set>
                                      <p:cBhvr>
                                        <p:cTn id="14" dur="1" fill="hold">
                                          <p:stCondLst>
                                            <p:cond delay="0"/>
                                          </p:stCondLst>
                                        </p:cTn>
                                        <p:tgtEl>
                                          <p:spTgt spid="57347">
                                            <p:txEl>
                                              <p:pRg st="1" end="1"/>
                                            </p:txEl>
                                          </p:spTgt>
                                        </p:tgtEl>
                                        <p:attrNameLst>
                                          <p:attrName>style.visibility</p:attrName>
                                        </p:attrNameLst>
                                      </p:cBhvr>
                                      <p:to>
                                        <p:strVal val="visible"/>
                                      </p:to>
                                    </p:set>
                                    <p:animEffect transition="in" filter="wheel(3)">
                                      <p:cBhvr>
                                        <p:cTn id="15" dur="1000"/>
                                        <p:tgtEl>
                                          <p:spTgt spid="57347">
                                            <p:txEl>
                                              <p:pRg st="1" end="1"/>
                                            </p:txEl>
                                          </p:spTgt>
                                        </p:tgtEl>
                                      </p:cBhvr>
                                    </p:animEffect>
                                  </p:childTnLst>
                                </p:cTn>
                              </p:par>
                            </p:childTnLst>
                          </p:cTn>
                        </p:par>
                        <p:par>
                          <p:cTn id="16" fill="hold">
                            <p:stCondLst>
                              <p:cond delay="3000"/>
                            </p:stCondLst>
                            <p:childTnLst>
                              <p:par>
                                <p:cTn id="17" presetID="21" presetClass="entr" presetSubtype="3" fill="hold" grpId="0" nodeType="after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Effect transition="in" filter="wheel(3)">
                                      <p:cBhvr>
                                        <p:cTn id="19" dur="1000"/>
                                        <p:tgtEl>
                                          <p:spTgt spid="573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734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lstStyle/>
          <a:p>
            <a:pPr>
              <a:defRPr/>
            </a:pPr>
            <a:r>
              <a:rPr lang="ru-RU" b="1" kern="1200" dirty="0">
                <a:solidFill>
                  <a:schemeClr val="accent5">
                    <a:lumMod val="25000"/>
                  </a:schemeClr>
                </a:solidFill>
              </a:rPr>
              <a:t>Доказательство Эпштейна</a:t>
            </a:r>
            <a:endParaRPr lang="ru-RU" kern="1200" dirty="0">
              <a:solidFill>
                <a:schemeClr val="accent5">
                  <a:lumMod val="25000"/>
                </a:schemeClr>
              </a:solidFill>
            </a:endParaRPr>
          </a:p>
        </p:txBody>
      </p:sp>
      <p:sp>
        <p:nvSpPr>
          <p:cNvPr id="58371" name="Содержимое 2"/>
          <p:cNvSpPr>
            <a:spLocks noGrp="1"/>
          </p:cNvSpPr>
          <p:nvPr>
            <p:ph sz="quarter" idx="4294967295"/>
          </p:nvPr>
        </p:nvSpPr>
        <p:spPr>
          <a:xfrm>
            <a:off x="3286125" y="1428750"/>
            <a:ext cx="5500688" cy="4670425"/>
          </a:xfrm>
        </p:spPr>
        <p:txBody>
          <a:bodyPr/>
          <a:lstStyle/>
          <a:p>
            <a:pPr>
              <a:buFont typeface="Wingdings 2" pitchFamily="18" charset="2"/>
              <a:buNone/>
            </a:pPr>
            <a:r>
              <a:rPr lang="ru-RU" smtClean="0"/>
              <a:t> </a:t>
            </a:r>
            <a:r>
              <a:rPr lang="ru-RU" sz="1800" smtClean="0"/>
              <a:t>Дано: ABC - прямоугольный треугольник с прямым углом С; С∈EF; PO||EF; MN||EF; CD⊥EF.</a:t>
            </a:r>
          </a:p>
          <a:p>
            <a:pPr>
              <a:buFont typeface="Wingdings 2" pitchFamily="18" charset="2"/>
              <a:buNone/>
            </a:pPr>
            <a:r>
              <a:rPr lang="ru-RU" sz="1800" smtClean="0"/>
              <a:t>Доказать: квадрат на гипотенузе равен сумме квадратов, построенных на катетах</a:t>
            </a:r>
          </a:p>
          <a:p>
            <a:pPr algn="ctr">
              <a:buFont typeface="Wingdings 2" pitchFamily="18" charset="2"/>
              <a:buNone/>
            </a:pPr>
            <a:r>
              <a:rPr lang="ru-RU" sz="1800" smtClean="0"/>
              <a:t>Доказательство.</a:t>
            </a:r>
          </a:p>
          <a:p>
            <a:pPr algn="just">
              <a:buFont typeface="Wingdings 2" pitchFamily="18" charset="2"/>
              <a:buNone/>
            </a:pPr>
            <a:r>
              <a:rPr lang="ru-RU" sz="1600" smtClean="0"/>
              <a:t>Треугольники 1 совпадают при повороте друг друга на 90° ⇒ они равны.</a:t>
            </a:r>
          </a:p>
          <a:p>
            <a:pPr algn="just">
              <a:buFont typeface="Wingdings 2" pitchFamily="18" charset="2"/>
              <a:buNone/>
            </a:pPr>
            <a:r>
              <a:rPr lang="ru-RU" sz="1600" smtClean="0"/>
              <a:t>Треугольники 2 совпадают при осевом отображении относительно оси EF и параллельном переносе, т.е. они тоже равны. </a:t>
            </a:r>
          </a:p>
          <a:p>
            <a:pPr algn="just">
              <a:buFont typeface="Wingdings 2" pitchFamily="18" charset="2"/>
              <a:buNone/>
            </a:pPr>
            <a:r>
              <a:rPr lang="ru-RU" sz="1600" smtClean="0"/>
              <a:t>При параллельных переносах и поворотах совпадают и все остальные треугольники, т.е. они тоже равны между собой.</a:t>
            </a:r>
          </a:p>
          <a:p>
            <a:pPr algn="ctr">
              <a:buFont typeface="Wingdings 2" pitchFamily="18" charset="2"/>
              <a:buNone/>
            </a:pPr>
            <a:r>
              <a:rPr lang="ru-RU" sz="1600" smtClean="0"/>
              <a:t>Из всего этого следует, что квадрат на гипотенузе равен сумме квадратов, построенных на катетах.</a:t>
            </a:r>
          </a:p>
          <a:p>
            <a:pPr algn="ctr">
              <a:buFont typeface="Wingdings 2" pitchFamily="18" charset="2"/>
              <a:buNone/>
            </a:pPr>
            <a:r>
              <a:rPr lang="ru-RU" sz="1600" smtClean="0"/>
              <a:t> Теорема доказана.</a:t>
            </a:r>
          </a:p>
          <a:p>
            <a:pPr algn="just">
              <a:buFont typeface="Wingdings 2" pitchFamily="18" charset="2"/>
              <a:buNone/>
            </a:pPr>
            <a:endParaRPr lang="ru-RU" smtClean="0"/>
          </a:p>
        </p:txBody>
      </p:sp>
      <p:pic>
        <p:nvPicPr>
          <p:cNvPr id="58372" name="Picture 2" descr="02020200"/>
          <p:cNvPicPr>
            <a:picLocks noChangeAspect="1" noChangeArrowheads="1"/>
          </p:cNvPicPr>
          <p:nvPr/>
        </p:nvPicPr>
        <p:blipFill>
          <a:blip r:embed="rId2"/>
          <a:srcRect/>
          <a:stretch>
            <a:fillRect/>
          </a:stretch>
        </p:blipFill>
        <p:spPr bwMode="auto">
          <a:xfrm>
            <a:off x="285750" y="1857375"/>
            <a:ext cx="2827338" cy="3357563"/>
          </a:xfrm>
          <a:prstGeom prst="rect">
            <a:avLst/>
          </a:prstGeom>
          <a:noFill/>
          <a:ln w="9525">
            <a:noFill/>
            <a:miter lim="800000"/>
            <a:headEnd/>
            <a:tailEnd/>
          </a:ln>
        </p:spPr>
      </p:pic>
      <p:pic>
        <p:nvPicPr>
          <p:cNvPr id="58373" name="Picture 13" descr="C:\Documents and Settings\Сергей\Мои документы\Фон и т.д      Галина Станиславовна\Доказательства теоремы Пифагора\ТЕОРЕМА ПИФАГОРА.files\teorema%20pifagora%20title.gif"/>
          <p:cNvPicPr>
            <a:picLocks noChangeAspect="1" noChangeArrowheads="1"/>
          </p:cNvPicPr>
          <p:nvPr/>
        </p:nvPicPr>
        <p:blipFill>
          <a:blip r:embed="rId3"/>
          <a:srcRect/>
          <a:stretch>
            <a:fillRect/>
          </a:stretch>
        </p:blipFill>
        <p:spPr bwMode="auto">
          <a:xfrm>
            <a:off x="2428875" y="6286500"/>
            <a:ext cx="3724275" cy="419100"/>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defRPr/>
            </a:pPr>
            <a:fld id="{2210294E-10F6-47A3-A49C-734DB95772C2}" type="slidenum">
              <a:rPr lang="ru-RU" smtClean="0"/>
              <a:pPr>
                <a:defRPr/>
              </a:pPr>
              <a:t>25</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par>
                          <p:cTn id="11" fill="hold">
                            <p:stCondLst>
                              <p:cond delay="1000"/>
                            </p:stCondLst>
                            <p:childTnLst>
                              <p:par>
                                <p:cTn id="12" presetID="6" presetClass="entr" presetSubtype="16" fill="hold" grpId="0" nodeType="afterEffect">
                                  <p:stCondLst>
                                    <p:cond delay="0"/>
                                  </p:stCondLst>
                                  <p:childTnLst>
                                    <p:set>
                                      <p:cBhvr>
                                        <p:cTn id="13" dur="1" fill="hold">
                                          <p:stCondLst>
                                            <p:cond delay="0"/>
                                          </p:stCondLst>
                                        </p:cTn>
                                        <p:tgtEl>
                                          <p:spTgt spid="58371">
                                            <p:txEl>
                                              <p:pRg st="0" end="0"/>
                                            </p:txEl>
                                          </p:spTgt>
                                        </p:tgtEl>
                                        <p:attrNameLst>
                                          <p:attrName>style.visibility</p:attrName>
                                        </p:attrNameLst>
                                      </p:cBhvr>
                                      <p:to>
                                        <p:strVal val="visible"/>
                                      </p:to>
                                    </p:set>
                                    <p:animEffect transition="in" filter="circle(in)">
                                      <p:cBhvr>
                                        <p:cTn id="14" dur="1000"/>
                                        <p:tgtEl>
                                          <p:spTgt spid="58371">
                                            <p:txEl>
                                              <p:pRg st="0" end="0"/>
                                            </p:txEl>
                                          </p:spTgt>
                                        </p:tgtEl>
                                      </p:cBhvr>
                                    </p:animEffect>
                                  </p:childTnLst>
                                </p:cTn>
                              </p:par>
                            </p:childTnLst>
                          </p:cTn>
                        </p:par>
                        <p:par>
                          <p:cTn id="15" fill="hold">
                            <p:stCondLst>
                              <p:cond delay="2000"/>
                            </p:stCondLst>
                            <p:childTnLst>
                              <p:par>
                                <p:cTn id="16" presetID="6" presetClass="entr" presetSubtype="16" fill="hold" grpId="0" nodeType="afterEffect">
                                  <p:stCondLst>
                                    <p:cond delay="0"/>
                                  </p:stCondLst>
                                  <p:childTnLst>
                                    <p:set>
                                      <p:cBhvr>
                                        <p:cTn id="17" dur="1" fill="hold">
                                          <p:stCondLst>
                                            <p:cond delay="0"/>
                                          </p:stCondLst>
                                        </p:cTn>
                                        <p:tgtEl>
                                          <p:spTgt spid="58371">
                                            <p:txEl>
                                              <p:pRg st="1" end="1"/>
                                            </p:txEl>
                                          </p:spTgt>
                                        </p:tgtEl>
                                        <p:attrNameLst>
                                          <p:attrName>style.visibility</p:attrName>
                                        </p:attrNameLst>
                                      </p:cBhvr>
                                      <p:to>
                                        <p:strVal val="visible"/>
                                      </p:to>
                                    </p:set>
                                    <p:animEffect transition="in" filter="circle(in)">
                                      <p:cBhvr>
                                        <p:cTn id="18" dur="1000"/>
                                        <p:tgtEl>
                                          <p:spTgt spid="58371">
                                            <p:txEl>
                                              <p:pRg st="1" end="1"/>
                                            </p:txEl>
                                          </p:spTgt>
                                        </p:tgtEl>
                                      </p:cBhvr>
                                    </p:animEffect>
                                  </p:childTnLst>
                                </p:cTn>
                              </p:par>
                            </p:childTnLst>
                          </p:cTn>
                        </p:par>
                        <p:par>
                          <p:cTn id="19" fill="hold">
                            <p:stCondLst>
                              <p:cond delay="3000"/>
                            </p:stCondLst>
                            <p:childTnLst>
                              <p:par>
                                <p:cTn id="20" presetID="6" presetClass="entr" presetSubtype="16" fill="hold" grpId="0" nodeType="afterEffect">
                                  <p:stCondLst>
                                    <p:cond delay="0"/>
                                  </p:stCondLst>
                                  <p:childTnLst>
                                    <p:set>
                                      <p:cBhvr>
                                        <p:cTn id="21" dur="1" fill="hold">
                                          <p:stCondLst>
                                            <p:cond delay="0"/>
                                          </p:stCondLst>
                                        </p:cTn>
                                        <p:tgtEl>
                                          <p:spTgt spid="58371">
                                            <p:txEl>
                                              <p:pRg st="2" end="2"/>
                                            </p:txEl>
                                          </p:spTgt>
                                        </p:tgtEl>
                                        <p:attrNameLst>
                                          <p:attrName>style.visibility</p:attrName>
                                        </p:attrNameLst>
                                      </p:cBhvr>
                                      <p:to>
                                        <p:strVal val="visible"/>
                                      </p:to>
                                    </p:set>
                                    <p:animEffect transition="in" filter="circle(in)">
                                      <p:cBhvr>
                                        <p:cTn id="22" dur="1000"/>
                                        <p:tgtEl>
                                          <p:spTgt spid="58371">
                                            <p:txEl>
                                              <p:pRg st="2" end="2"/>
                                            </p:txEl>
                                          </p:spTgt>
                                        </p:tgtEl>
                                      </p:cBhvr>
                                    </p:animEffect>
                                  </p:childTnLst>
                                </p:cTn>
                              </p:par>
                            </p:childTnLst>
                          </p:cTn>
                        </p:par>
                        <p:par>
                          <p:cTn id="23" fill="hold">
                            <p:stCondLst>
                              <p:cond delay="4000"/>
                            </p:stCondLst>
                            <p:childTnLst>
                              <p:par>
                                <p:cTn id="24" presetID="6" presetClass="entr" presetSubtype="16" fill="hold" grpId="0" nodeType="afterEffect">
                                  <p:stCondLst>
                                    <p:cond delay="0"/>
                                  </p:stCondLst>
                                  <p:childTnLst>
                                    <p:set>
                                      <p:cBhvr>
                                        <p:cTn id="25" dur="1" fill="hold">
                                          <p:stCondLst>
                                            <p:cond delay="0"/>
                                          </p:stCondLst>
                                        </p:cTn>
                                        <p:tgtEl>
                                          <p:spTgt spid="58371">
                                            <p:txEl>
                                              <p:pRg st="3" end="3"/>
                                            </p:txEl>
                                          </p:spTgt>
                                        </p:tgtEl>
                                        <p:attrNameLst>
                                          <p:attrName>style.visibility</p:attrName>
                                        </p:attrNameLst>
                                      </p:cBhvr>
                                      <p:to>
                                        <p:strVal val="visible"/>
                                      </p:to>
                                    </p:set>
                                    <p:animEffect transition="in" filter="circle(in)">
                                      <p:cBhvr>
                                        <p:cTn id="26" dur="1000"/>
                                        <p:tgtEl>
                                          <p:spTgt spid="58371">
                                            <p:txEl>
                                              <p:pRg st="3" end="3"/>
                                            </p:txEl>
                                          </p:spTgt>
                                        </p:tgtEl>
                                      </p:cBhvr>
                                    </p:animEffect>
                                  </p:childTnLst>
                                </p:cTn>
                              </p:par>
                            </p:childTnLst>
                          </p:cTn>
                        </p:par>
                        <p:par>
                          <p:cTn id="27" fill="hold">
                            <p:stCondLst>
                              <p:cond delay="5000"/>
                            </p:stCondLst>
                            <p:childTnLst>
                              <p:par>
                                <p:cTn id="28" presetID="6" presetClass="entr" presetSubtype="16" fill="hold" grpId="0" nodeType="afterEffect">
                                  <p:stCondLst>
                                    <p:cond delay="0"/>
                                  </p:stCondLst>
                                  <p:childTnLst>
                                    <p:set>
                                      <p:cBhvr>
                                        <p:cTn id="29" dur="1" fill="hold">
                                          <p:stCondLst>
                                            <p:cond delay="0"/>
                                          </p:stCondLst>
                                        </p:cTn>
                                        <p:tgtEl>
                                          <p:spTgt spid="58371">
                                            <p:txEl>
                                              <p:pRg st="4" end="4"/>
                                            </p:txEl>
                                          </p:spTgt>
                                        </p:tgtEl>
                                        <p:attrNameLst>
                                          <p:attrName>style.visibility</p:attrName>
                                        </p:attrNameLst>
                                      </p:cBhvr>
                                      <p:to>
                                        <p:strVal val="visible"/>
                                      </p:to>
                                    </p:set>
                                    <p:animEffect transition="in" filter="circle(in)">
                                      <p:cBhvr>
                                        <p:cTn id="30" dur="1000"/>
                                        <p:tgtEl>
                                          <p:spTgt spid="58371">
                                            <p:txEl>
                                              <p:pRg st="4" end="4"/>
                                            </p:txEl>
                                          </p:spTgt>
                                        </p:tgtEl>
                                      </p:cBhvr>
                                    </p:animEffect>
                                  </p:childTnLst>
                                </p:cTn>
                              </p:par>
                            </p:childTnLst>
                          </p:cTn>
                        </p:par>
                        <p:par>
                          <p:cTn id="31" fill="hold">
                            <p:stCondLst>
                              <p:cond delay="6000"/>
                            </p:stCondLst>
                            <p:childTnLst>
                              <p:par>
                                <p:cTn id="32" presetID="6" presetClass="entr" presetSubtype="16" fill="hold" grpId="0" nodeType="afterEffect">
                                  <p:stCondLst>
                                    <p:cond delay="0"/>
                                  </p:stCondLst>
                                  <p:childTnLst>
                                    <p:set>
                                      <p:cBhvr>
                                        <p:cTn id="33" dur="1" fill="hold">
                                          <p:stCondLst>
                                            <p:cond delay="0"/>
                                          </p:stCondLst>
                                        </p:cTn>
                                        <p:tgtEl>
                                          <p:spTgt spid="58371">
                                            <p:txEl>
                                              <p:pRg st="5" end="5"/>
                                            </p:txEl>
                                          </p:spTgt>
                                        </p:tgtEl>
                                        <p:attrNameLst>
                                          <p:attrName>style.visibility</p:attrName>
                                        </p:attrNameLst>
                                      </p:cBhvr>
                                      <p:to>
                                        <p:strVal val="visible"/>
                                      </p:to>
                                    </p:set>
                                    <p:animEffect transition="in" filter="circle(in)">
                                      <p:cBhvr>
                                        <p:cTn id="34" dur="1000"/>
                                        <p:tgtEl>
                                          <p:spTgt spid="58371">
                                            <p:txEl>
                                              <p:pRg st="5" end="5"/>
                                            </p:txEl>
                                          </p:spTgt>
                                        </p:tgtEl>
                                      </p:cBhvr>
                                    </p:animEffect>
                                  </p:childTnLst>
                                </p:cTn>
                              </p:par>
                            </p:childTnLst>
                          </p:cTn>
                        </p:par>
                        <p:par>
                          <p:cTn id="35" fill="hold">
                            <p:stCondLst>
                              <p:cond delay="7000"/>
                            </p:stCondLst>
                            <p:childTnLst>
                              <p:par>
                                <p:cTn id="36" presetID="6" presetClass="entr" presetSubtype="16" fill="hold" grpId="0" nodeType="afterEffect">
                                  <p:stCondLst>
                                    <p:cond delay="0"/>
                                  </p:stCondLst>
                                  <p:childTnLst>
                                    <p:set>
                                      <p:cBhvr>
                                        <p:cTn id="37" dur="1" fill="hold">
                                          <p:stCondLst>
                                            <p:cond delay="0"/>
                                          </p:stCondLst>
                                        </p:cTn>
                                        <p:tgtEl>
                                          <p:spTgt spid="58371">
                                            <p:txEl>
                                              <p:pRg st="6" end="6"/>
                                            </p:txEl>
                                          </p:spTgt>
                                        </p:tgtEl>
                                        <p:attrNameLst>
                                          <p:attrName>style.visibility</p:attrName>
                                        </p:attrNameLst>
                                      </p:cBhvr>
                                      <p:to>
                                        <p:strVal val="visible"/>
                                      </p:to>
                                    </p:set>
                                    <p:animEffect transition="in" filter="circle(in)">
                                      <p:cBhvr>
                                        <p:cTn id="38" dur="1000"/>
                                        <p:tgtEl>
                                          <p:spTgt spid="58371">
                                            <p:txEl>
                                              <p:pRg st="6" end="6"/>
                                            </p:txEl>
                                          </p:spTgt>
                                        </p:tgtEl>
                                      </p:cBhvr>
                                    </p:animEffect>
                                  </p:childTnLst>
                                </p:cTn>
                              </p:par>
                            </p:childTnLst>
                          </p:cTn>
                        </p:par>
                        <p:par>
                          <p:cTn id="39" fill="hold">
                            <p:stCondLst>
                              <p:cond delay="8000"/>
                            </p:stCondLst>
                            <p:childTnLst>
                              <p:par>
                                <p:cTn id="40" presetID="6" presetClass="entr" presetSubtype="16" fill="hold" grpId="0" nodeType="afterEffect">
                                  <p:stCondLst>
                                    <p:cond delay="0"/>
                                  </p:stCondLst>
                                  <p:childTnLst>
                                    <p:set>
                                      <p:cBhvr>
                                        <p:cTn id="41" dur="1" fill="hold">
                                          <p:stCondLst>
                                            <p:cond delay="0"/>
                                          </p:stCondLst>
                                        </p:cTn>
                                        <p:tgtEl>
                                          <p:spTgt spid="58371">
                                            <p:txEl>
                                              <p:pRg st="7" end="7"/>
                                            </p:txEl>
                                          </p:spTgt>
                                        </p:tgtEl>
                                        <p:attrNameLst>
                                          <p:attrName>style.visibility</p:attrName>
                                        </p:attrNameLst>
                                      </p:cBhvr>
                                      <p:to>
                                        <p:strVal val="visible"/>
                                      </p:to>
                                    </p:set>
                                    <p:animEffect transition="in" filter="circle(in)">
                                      <p:cBhvr>
                                        <p:cTn id="42" dur="1000"/>
                                        <p:tgtEl>
                                          <p:spTgt spid="58371">
                                            <p:txEl>
                                              <p:pRg st="7" end="7"/>
                                            </p:txEl>
                                          </p:spTgt>
                                        </p:tgtEl>
                                      </p:cBhvr>
                                    </p:animEffect>
                                  </p:childTnLst>
                                </p:cTn>
                              </p:par>
                              <p:par>
                                <p:cTn id="43" presetID="20" presetClass="entr" presetSubtype="0" fill="hold" nodeType="withEffect">
                                  <p:stCondLst>
                                    <p:cond delay="0"/>
                                  </p:stCondLst>
                                  <p:childTnLst>
                                    <p:set>
                                      <p:cBhvr>
                                        <p:cTn id="44" dur="1" fill="hold">
                                          <p:stCondLst>
                                            <p:cond delay="0"/>
                                          </p:stCondLst>
                                        </p:cTn>
                                        <p:tgtEl>
                                          <p:spTgt spid="58372"/>
                                        </p:tgtEl>
                                        <p:attrNameLst>
                                          <p:attrName>style.visibility</p:attrName>
                                        </p:attrNameLst>
                                      </p:cBhvr>
                                      <p:to>
                                        <p:strVal val="visible"/>
                                      </p:to>
                                    </p:set>
                                    <p:animEffect transition="in" filter="wedge">
                                      <p:cBhvr>
                                        <p:cTn id="45" dur="1000"/>
                                        <p:tgtEl>
                                          <p:spTgt spid="58372"/>
                                        </p:tgtEl>
                                      </p:cBhvr>
                                    </p:animEffect>
                                  </p:childTnLst>
                                </p:cTn>
                              </p:par>
                            </p:childTnLst>
                          </p:cTn>
                        </p:par>
                        <p:par>
                          <p:cTn id="46" fill="hold">
                            <p:stCondLst>
                              <p:cond delay="9000"/>
                            </p:stCondLst>
                            <p:childTnLst>
                              <p:par>
                                <p:cTn id="47" presetID="39" presetClass="entr" presetSubtype="0" accel="100000" fill="hold" nodeType="afterEffect">
                                  <p:stCondLst>
                                    <p:cond delay="0"/>
                                  </p:stCondLst>
                                  <p:childTnLst>
                                    <p:set>
                                      <p:cBhvr>
                                        <p:cTn id="48" dur="1" fill="hold">
                                          <p:stCondLst>
                                            <p:cond delay="0"/>
                                          </p:stCondLst>
                                        </p:cTn>
                                        <p:tgtEl>
                                          <p:spTgt spid="58373"/>
                                        </p:tgtEl>
                                        <p:attrNameLst>
                                          <p:attrName>style.visibility</p:attrName>
                                        </p:attrNameLst>
                                      </p:cBhvr>
                                      <p:to>
                                        <p:strVal val="visible"/>
                                      </p:to>
                                    </p:set>
                                    <p:anim calcmode="lin" valueType="num">
                                      <p:cBhvr>
                                        <p:cTn id="49" dur="1000" fill="hold"/>
                                        <p:tgtEl>
                                          <p:spTgt spid="58373"/>
                                        </p:tgtEl>
                                        <p:attrNameLst>
                                          <p:attrName>ppt_h</p:attrName>
                                        </p:attrNameLst>
                                      </p:cBhvr>
                                      <p:tavLst>
                                        <p:tav tm="0">
                                          <p:val>
                                            <p:strVal val="#ppt_h/20"/>
                                          </p:val>
                                        </p:tav>
                                        <p:tav tm="50000">
                                          <p:val>
                                            <p:strVal val="#ppt_h/20"/>
                                          </p:val>
                                        </p:tav>
                                        <p:tav tm="100000">
                                          <p:val>
                                            <p:strVal val="#ppt_h"/>
                                          </p:val>
                                        </p:tav>
                                      </p:tavLst>
                                    </p:anim>
                                    <p:anim calcmode="lin" valueType="num">
                                      <p:cBhvr>
                                        <p:cTn id="50" dur="1000" fill="hold"/>
                                        <p:tgtEl>
                                          <p:spTgt spid="58373"/>
                                        </p:tgtEl>
                                        <p:attrNameLst>
                                          <p:attrName>ppt_w</p:attrName>
                                        </p:attrNameLst>
                                      </p:cBhvr>
                                      <p:tavLst>
                                        <p:tav tm="0">
                                          <p:val>
                                            <p:strVal val="#ppt_w+.3"/>
                                          </p:val>
                                        </p:tav>
                                        <p:tav tm="50000">
                                          <p:val>
                                            <p:strVal val="#ppt_w+.3"/>
                                          </p:val>
                                        </p:tav>
                                        <p:tav tm="100000">
                                          <p:val>
                                            <p:strVal val="#ppt_w"/>
                                          </p:val>
                                        </p:tav>
                                      </p:tavLst>
                                    </p:anim>
                                    <p:anim calcmode="lin" valueType="num">
                                      <p:cBhvr>
                                        <p:cTn id="51" dur="1000" fill="hold"/>
                                        <p:tgtEl>
                                          <p:spTgt spid="58373"/>
                                        </p:tgtEl>
                                        <p:attrNameLst>
                                          <p:attrName>ppt_x</p:attrName>
                                        </p:attrNameLst>
                                      </p:cBhvr>
                                      <p:tavLst>
                                        <p:tav tm="0">
                                          <p:val>
                                            <p:strVal val="#ppt_x-.3"/>
                                          </p:val>
                                        </p:tav>
                                        <p:tav tm="50000">
                                          <p:val>
                                            <p:strVal val="#ppt_x"/>
                                          </p:val>
                                        </p:tav>
                                        <p:tav tm="100000">
                                          <p:val>
                                            <p:strVal val="#ppt_x"/>
                                          </p:val>
                                        </p:tav>
                                      </p:tavLst>
                                    </p:anim>
                                    <p:anim calcmode="lin" valueType="num">
                                      <p:cBhvr>
                                        <p:cTn id="52" dur="1000" fill="hold"/>
                                        <p:tgtEl>
                                          <p:spTgt spid="583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837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28600"/>
            <a:ext cx="9144000" cy="914400"/>
          </a:xfrm>
        </p:spPr>
        <p:txBody>
          <a:bodyPr/>
          <a:lstStyle/>
          <a:p>
            <a:pPr>
              <a:defRPr/>
            </a:pPr>
            <a:r>
              <a:rPr lang="ru-RU" b="1" kern="1200" dirty="0">
                <a:solidFill>
                  <a:schemeClr val="accent5">
                    <a:lumMod val="25000"/>
                  </a:schemeClr>
                </a:solidFill>
              </a:rPr>
              <a:t>3. Доказательства методом </a:t>
            </a:r>
            <a:br>
              <a:rPr lang="ru-RU" b="1" kern="1200" dirty="0">
                <a:solidFill>
                  <a:schemeClr val="accent5">
                    <a:lumMod val="25000"/>
                  </a:schemeClr>
                </a:solidFill>
              </a:rPr>
            </a:br>
            <a:r>
              <a:rPr lang="ru-RU" b="1" kern="1200" dirty="0">
                <a:solidFill>
                  <a:schemeClr val="accent5">
                    <a:lumMod val="25000"/>
                  </a:schemeClr>
                </a:solidFill>
              </a:rPr>
              <a:t>построения</a:t>
            </a:r>
          </a:p>
        </p:txBody>
      </p:sp>
      <p:sp>
        <p:nvSpPr>
          <p:cNvPr id="59395" name="Содержимое 2"/>
          <p:cNvSpPr>
            <a:spLocks noGrp="1"/>
          </p:cNvSpPr>
          <p:nvPr>
            <p:ph sz="quarter" idx="4294967295"/>
          </p:nvPr>
        </p:nvSpPr>
        <p:spPr>
          <a:xfrm>
            <a:off x="301625" y="1527175"/>
            <a:ext cx="8504238" cy="4572000"/>
          </a:xfrm>
        </p:spPr>
        <p:txBody>
          <a:bodyPr/>
          <a:lstStyle/>
          <a:p>
            <a:pPr algn="ctr">
              <a:buFont typeface="Wingdings 2" pitchFamily="18" charset="2"/>
              <a:buNone/>
            </a:pPr>
            <a:r>
              <a:rPr lang="ru-RU" smtClean="0"/>
              <a:t>   </a:t>
            </a:r>
          </a:p>
          <a:p>
            <a:pPr algn="ctr">
              <a:buFont typeface="Wingdings 2" pitchFamily="18" charset="2"/>
              <a:buNone/>
            </a:pPr>
            <a:r>
              <a:rPr lang="ru-RU" smtClean="0"/>
              <a:t> </a:t>
            </a:r>
            <a:r>
              <a:rPr lang="ru-RU" sz="3600" b="1" smtClean="0">
                <a:solidFill>
                  <a:srgbClr val="294937"/>
                </a:solidFill>
              </a:rPr>
              <a:t>Здесь вы найдете доказательства, для осуществления которых использовались дополнительные построения.</a:t>
            </a:r>
          </a:p>
          <a:p>
            <a:pPr>
              <a:buFont typeface="Wingdings 2" pitchFamily="18" charset="2"/>
              <a:buNone/>
            </a:pPr>
            <a:endParaRPr lang="ru-RU" smtClean="0">
              <a:solidFill>
                <a:srgbClr val="294937"/>
              </a:solidFill>
            </a:endParaRPr>
          </a:p>
        </p:txBody>
      </p:sp>
      <p:sp>
        <p:nvSpPr>
          <p:cNvPr id="4" name="Номер слайда 3"/>
          <p:cNvSpPr>
            <a:spLocks noGrp="1"/>
          </p:cNvSpPr>
          <p:nvPr>
            <p:ph type="sldNum" sz="quarter" idx="12"/>
          </p:nvPr>
        </p:nvSpPr>
        <p:spPr/>
        <p:txBody>
          <a:bodyPr/>
          <a:lstStyle/>
          <a:p>
            <a:pPr>
              <a:defRPr/>
            </a:pPr>
            <a:fld id="{E1AF3B87-17D9-4E0C-B2EE-2D0C273C0F8F}" type="slidenum">
              <a:rPr lang="ru-RU" smtClean="0"/>
              <a:pPr>
                <a:defRPr/>
              </a:pPr>
              <a:t>26</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par>
                          <p:cTn id="8" fill="hold">
                            <p:stCondLst>
                              <p:cond delay="1000"/>
                            </p:stCondLst>
                            <p:childTnLst>
                              <p:par>
                                <p:cTn id="9" presetID="21" presetClass="entr" presetSubtype="3" fill="hold" grpId="0" nodeType="afterEffect">
                                  <p:stCondLst>
                                    <p:cond delay="0"/>
                                  </p:stCondLst>
                                  <p:childTnLst>
                                    <p:set>
                                      <p:cBhvr>
                                        <p:cTn id="10" dur="1" fill="hold">
                                          <p:stCondLst>
                                            <p:cond delay="0"/>
                                          </p:stCondLst>
                                        </p:cTn>
                                        <p:tgtEl>
                                          <p:spTgt spid="59395">
                                            <p:txEl>
                                              <p:pRg st="0" end="0"/>
                                            </p:txEl>
                                          </p:spTgt>
                                        </p:tgtEl>
                                        <p:attrNameLst>
                                          <p:attrName>style.visibility</p:attrName>
                                        </p:attrNameLst>
                                      </p:cBhvr>
                                      <p:to>
                                        <p:strVal val="visible"/>
                                      </p:to>
                                    </p:set>
                                    <p:animEffect transition="in" filter="wheel(3)">
                                      <p:cBhvr>
                                        <p:cTn id="11" dur="1000"/>
                                        <p:tgtEl>
                                          <p:spTgt spid="59395">
                                            <p:txEl>
                                              <p:pRg st="0" end="0"/>
                                            </p:txEl>
                                          </p:spTgt>
                                        </p:tgtEl>
                                      </p:cBhvr>
                                    </p:animEffect>
                                  </p:childTnLst>
                                </p:cTn>
                              </p:par>
                            </p:childTnLst>
                          </p:cTn>
                        </p:par>
                        <p:par>
                          <p:cTn id="12" fill="hold">
                            <p:stCondLst>
                              <p:cond delay="2000"/>
                            </p:stCondLst>
                            <p:childTnLst>
                              <p:par>
                                <p:cTn id="13" presetID="21" presetClass="entr" presetSubtype="3" fill="hold" grpId="0" nodeType="afterEffect">
                                  <p:stCondLst>
                                    <p:cond delay="0"/>
                                  </p:stCondLst>
                                  <p:childTnLst>
                                    <p:set>
                                      <p:cBhvr>
                                        <p:cTn id="14" dur="1" fill="hold">
                                          <p:stCondLst>
                                            <p:cond delay="0"/>
                                          </p:stCondLst>
                                        </p:cTn>
                                        <p:tgtEl>
                                          <p:spTgt spid="59395">
                                            <p:txEl>
                                              <p:pRg st="1" end="1"/>
                                            </p:txEl>
                                          </p:spTgt>
                                        </p:tgtEl>
                                        <p:attrNameLst>
                                          <p:attrName>style.visibility</p:attrName>
                                        </p:attrNameLst>
                                      </p:cBhvr>
                                      <p:to>
                                        <p:strVal val="visible"/>
                                      </p:to>
                                    </p:set>
                                    <p:animEffect transition="in" filter="wheel(3)">
                                      <p:cBhvr>
                                        <p:cTn id="15" dur="1000"/>
                                        <p:tgtEl>
                                          <p:spTgt spid="593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9395"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idx="4294967295"/>
          </p:nvPr>
        </p:nvSpPr>
        <p:spPr>
          <a:xfrm>
            <a:off x="428625" y="1785938"/>
            <a:ext cx="5429250" cy="928687"/>
          </a:xfrm>
        </p:spPr>
        <p:txBody>
          <a:bodyPr/>
          <a:lstStyle/>
          <a:p>
            <a:pPr eaLnBrk="1" hangingPunct="1">
              <a:buFont typeface="Wingdings 2" pitchFamily="18" charset="2"/>
              <a:buNone/>
            </a:pPr>
            <a:r>
              <a:rPr lang="ru-RU" smtClean="0"/>
              <a:t>1. Построим треугольник  </a:t>
            </a:r>
            <a:r>
              <a:rPr lang="en-US" smtClean="0"/>
              <a:t>ABC</a:t>
            </a:r>
            <a:r>
              <a:rPr lang="ru-RU" smtClean="0"/>
              <a:t> с прямым углом С.</a:t>
            </a:r>
          </a:p>
        </p:txBody>
      </p:sp>
      <p:sp>
        <p:nvSpPr>
          <p:cNvPr id="7170" name="Rectangle 2"/>
          <p:cNvSpPr>
            <a:spLocks noGrp="1" noChangeArrowheads="1"/>
          </p:cNvSpPr>
          <p:nvPr>
            <p:ph type="title" idx="4294967295"/>
          </p:nvPr>
        </p:nvSpPr>
        <p:spPr>
          <a:xfrm>
            <a:off x="285750" y="214313"/>
            <a:ext cx="8572500" cy="928687"/>
          </a:xfrm>
        </p:spPr>
        <p:txBody>
          <a:bodyPr/>
          <a:lstStyle/>
          <a:p>
            <a:pPr eaLnBrk="1" hangingPunct="1"/>
            <a:r>
              <a:rPr lang="ru-RU" b="1" smtClean="0">
                <a:solidFill>
                  <a:srgbClr val="006600"/>
                </a:solidFill>
              </a:rPr>
              <a:t>Доказательство</a:t>
            </a:r>
            <a:r>
              <a:rPr lang="ru-RU" b="1" i="1" smtClean="0">
                <a:solidFill>
                  <a:srgbClr val="006600"/>
                </a:solidFill>
              </a:rPr>
              <a:t> Гофмана</a:t>
            </a:r>
          </a:p>
        </p:txBody>
      </p:sp>
      <p:grpSp>
        <p:nvGrpSpPr>
          <p:cNvPr id="2" name="Group 65"/>
          <p:cNvGrpSpPr>
            <a:grpSpLocks/>
          </p:cNvGrpSpPr>
          <p:nvPr/>
        </p:nvGrpSpPr>
        <p:grpSpPr bwMode="auto">
          <a:xfrm>
            <a:off x="5710238" y="2857500"/>
            <a:ext cx="2663825" cy="1571625"/>
            <a:chOff x="3597" y="1800"/>
            <a:chExt cx="1678" cy="990"/>
          </a:xfrm>
        </p:grpSpPr>
        <p:grpSp>
          <p:nvGrpSpPr>
            <p:cNvPr id="1052" name="Group 58"/>
            <p:cNvGrpSpPr>
              <a:grpSpLocks/>
            </p:cNvGrpSpPr>
            <p:nvPr/>
          </p:nvGrpSpPr>
          <p:grpSpPr bwMode="auto">
            <a:xfrm>
              <a:off x="3597" y="1920"/>
              <a:ext cx="1678" cy="870"/>
              <a:chOff x="3606" y="1929"/>
              <a:chExt cx="1678" cy="870"/>
            </a:xfrm>
          </p:grpSpPr>
          <p:sp>
            <p:nvSpPr>
              <p:cNvPr id="1056" name="AutoShape 19"/>
              <p:cNvSpPr>
                <a:spLocks noChangeArrowheads="1"/>
              </p:cNvSpPr>
              <p:nvPr/>
            </p:nvSpPr>
            <p:spPr bwMode="auto">
              <a:xfrm rot="10800000" flipH="1">
                <a:off x="3787" y="2115"/>
                <a:ext cx="1134" cy="498"/>
              </a:xfrm>
              <a:prstGeom prst="rtTriangle">
                <a:avLst/>
              </a:prstGeom>
              <a:solidFill>
                <a:schemeClr val="accent1"/>
              </a:solidFill>
              <a:ln w="38100">
                <a:solidFill>
                  <a:schemeClr val="tx1"/>
                </a:solidFill>
                <a:miter lim="800000"/>
                <a:headEnd/>
                <a:tailEnd/>
              </a:ln>
            </p:spPr>
            <p:txBody>
              <a:bodyPr wrap="none" anchor="ctr"/>
              <a:lstStyle/>
              <a:p>
                <a:endParaRPr lang="ru-RU">
                  <a:latin typeface="Georgia" pitchFamily="18" charset="0"/>
                </a:endParaRPr>
              </a:p>
            </p:txBody>
          </p:sp>
          <p:sp>
            <p:nvSpPr>
              <p:cNvPr id="1057" name="Text Box 36"/>
              <p:cNvSpPr txBox="1">
                <a:spLocks noChangeArrowheads="1"/>
              </p:cNvSpPr>
              <p:nvPr/>
            </p:nvSpPr>
            <p:spPr bwMode="auto">
              <a:xfrm>
                <a:off x="3697" y="2568"/>
                <a:ext cx="317" cy="231"/>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A</a:t>
                </a:r>
                <a:endParaRPr lang="ru-RU">
                  <a:latin typeface="Times New Roman" pitchFamily="18" charset="0"/>
                </a:endParaRPr>
              </a:p>
            </p:txBody>
          </p:sp>
          <p:sp>
            <p:nvSpPr>
              <p:cNvPr id="1058" name="Text Box 37"/>
              <p:cNvSpPr txBox="1">
                <a:spLocks noChangeArrowheads="1"/>
              </p:cNvSpPr>
              <p:nvPr/>
            </p:nvSpPr>
            <p:spPr bwMode="auto">
              <a:xfrm>
                <a:off x="4921" y="1929"/>
                <a:ext cx="363" cy="231"/>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B</a:t>
                </a:r>
                <a:endParaRPr lang="ru-RU">
                  <a:latin typeface="Times New Roman" pitchFamily="18" charset="0"/>
                </a:endParaRPr>
              </a:p>
            </p:txBody>
          </p:sp>
          <p:sp>
            <p:nvSpPr>
              <p:cNvPr id="1059" name="Text Box 38"/>
              <p:cNvSpPr txBox="1">
                <a:spLocks noChangeArrowheads="1"/>
              </p:cNvSpPr>
              <p:nvPr/>
            </p:nvSpPr>
            <p:spPr bwMode="auto">
              <a:xfrm>
                <a:off x="3606" y="1933"/>
                <a:ext cx="408" cy="231"/>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C</a:t>
                </a:r>
                <a:endParaRPr lang="ru-RU">
                  <a:latin typeface="Times New Roman" pitchFamily="18" charset="0"/>
                </a:endParaRPr>
              </a:p>
            </p:txBody>
          </p:sp>
        </p:grpSp>
        <p:sp>
          <p:nvSpPr>
            <p:cNvPr id="1053" name="Text Box 42"/>
            <p:cNvSpPr txBox="1">
              <a:spLocks noChangeArrowheads="1"/>
            </p:cNvSpPr>
            <p:nvPr/>
          </p:nvSpPr>
          <p:spPr bwMode="auto">
            <a:xfrm>
              <a:off x="4455" y="1800"/>
              <a:ext cx="270" cy="233"/>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a</a:t>
              </a:r>
              <a:endParaRPr lang="ru-RU">
                <a:latin typeface="Times New Roman" pitchFamily="18" charset="0"/>
              </a:endParaRPr>
            </a:p>
          </p:txBody>
        </p:sp>
        <p:sp>
          <p:nvSpPr>
            <p:cNvPr id="1054" name="Text Box 43"/>
            <p:cNvSpPr txBox="1">
              <a:spLocks noChangeArrowheads="1"/>
            </p:cNvSpPr>
            <p:nvPr/>
          </p:nvSpPr>
          <p:spPr bwMode="auto">
            <a:xfrm>
              <a:off x="3600" y="2250"/>
              <a:ext cx="225" cy="213"/>
            </a:xfrm>
            <a:prstGeom prst="rect">
              <a:avLst/>
            </a:prstGeom>
            <a:noFill/>
            <a:ln w="9525">
              <a:noFill/>
              <a:miter lim="800000"/>
              <a:headEnd/>
              <a:tailEnd/>
            </a:ln>
          </p:spPr>
          <p:txBody>
            <a:bodyPr>
              <a:spAutoFit/>
            </a:bodyPr>
            <a:lstStyle/>
            <a:p>
              <a:pPr>
                <a:spcBef>
                  <a:spcPct val="50000"/>
                </a:spcBef>
              </a:pPr>
              <a:r>
                <a:rPr lang="en-US" sz="1600">
                  <a:latin typeface="Times New Roman" pitchFamily="18" charset="0"/>
                </a:rPr>
                <a:t>b</a:t>
              </a:r>
              <a:endParaRPr lang="ru-RU" sz="1600">
                <a:latin typeface="Times New Roman" pitchFamily="18" charset="0"/>
              </a:endParaRPr>
            </a:p>
          </p:txBody>
        </p:sp>
        <p:sp>
          <p:nvSpPr>
            <p:cNvPr id="1055" name="Text Box 44"/>
            <p:cNvSpPr txBox="1">
              <a:spLocks noChangeArrowheads="1"/>
            </p:cNvSpPr>
            <p:nvPr/>
          </p:nvSpPr>
          <p:spPr bwMode="auto">
            <a:xfrm>
              <a:off x="4461" y="2256"/>
              <a:ext cx="226" cy="212"/>
            </a:xfrm>
            <a:prstGeom prst="rect">
              <a:avLst/>
            </a:prstGeom>
            <a:noFill/>
            <a:ln w="9525">
              <a:noFill/>
              <a:miter lim="800000"/>
              <a:headEnd/>
              <a:tailEnd/>
            </a:ln>
          </p:spPr>
          <p:txBody>
            <a:bodyPr>
              <a:spAutoFit/>
            </a:bodyPr>
            <a:lstStyle/>
            <a:p>
              <a:pPr>
                <a:spcBef>
                  <a:spcPct val="50000"/>
                </a:spcBef>
              </a:pPr>
              <a:r>
                <a:rPr lang="en-US" sz="1600">
                  <a:latin typeface="Times New Roman" pitchFamily="18" charset="0"/>
                </a:rPr>
                <a:t>c</a:t>
              </a:r>
              <a:endParaRPr lang="ru-RU" sz="1600">
                <a:latin typeface="Times New Roman" pitchFamily="18" charset="0"/>
              </a:endParaRPr>
            </a:p>
          </p:txBody>
        </p:sp>
      </p:grpSp>
      <p:grpSp>
        <p:nvGrpSpPr>
          <p:cNvPr id="4" name="Group 66"/>
          <p:cNvGrpSpPr>
            <a:grpSpLocks/>
          </p:cNvGrpSpPr>
          <p:nvPr/>
        </p:nvGrpSpPr>
        <p:grpSpPr bwMode="auto">
          <a:xfrm>
            <a:off x="7824788" y="1371600"/>
            <a:ext cx="574675" cy="1928813"/>
            <a:chOff x="4929" y="864"/>
            <a:chExt cx="362" cy="1215"/>
          </a:xfrm>
        </p:grpSpPr>
        <p:sp>
          <p:nvSpPr>
            <p:cNvPr id="1050" name="Line 33"/>
            <p:cNvSpPr>
              <a:spLocks noChangeShapeType="1"/>
            </p:cNvSpPr>
            <p:nvPr/>
          </p:nvSpPr>
          <p:spPr bwMode="auto">
            <a:xfrm flipV="1">
              <a:off x="4950" y="990"/>
              <a:ext cx="0" cy="1089"/>
            </a:xfrm>
            <a:prstGeom prst="line">
              <a:avLst/>
            </a:prstGeom>
            <a:noFill/>
            <a:ln w="38100">
              <a:solidFill>
                <a:schemeClr val="tx1"/>
              </a:solidFill>
              <a:round/>
              <a:headEnd/>
              <a:tailEnd/>
            </a:ln>
          </p:spPr>
          <p:txBody>
            <a:bodyPr/>
            <a:lstStyle/>
            <a:p>
              <a:endParaRPr lang="ru-RU"/>
            </a:p>
          </p:txBody>
        </p:sp>
        <p:sp>
          <p:nvSpPr>
            <p:cNvPr id="1051" name="Text Box 40"/>
            <p:cNvSpPr txBox="1">
              <a:spLocks noChangeArrowheads="1"/>
            </p:cNvSpPr>
            <p:nvPr/>
          </p:nvSpPr>
          <p:spPr bwMode="auto">
            <a:xfrm>
              <a:off x="4929" y="864"/>
              <a:ext cx="362" cy="231"/>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F</a:t>
              </a:r>
              <a:endParaRPr lang="ru-RU">
                <a:latin typeface="Times New Roman" pitchFamily="18" charset="0"/>
              </a:endParaRPr>
            </a:p>
          </p:txBody>
        </p:sp>
      </p:grpSp>
      <p:grpSp>
        <p:nvGrpSpPr>
          <p:cNvPr id="5" name="Group 71"/>
          <p:cNvGrpSpPr>
            <a:grpSpLocks/>
          </p:cNvGrpSpPr>
          <p:nvPr/>
        </p:nvGrpSpPr>
        <p:grpSpPr bwMode="auto">
          <a:xfrm>
            <a:off x="4800600" y="3892550"/>
            <a:ext cx="1211263" cy="366713"/>
            <a:chOff x="3024" y="2452"/>
            <a:chExt cx="763" cy="231"/>
          </a:xfrm>
        </p:grpSpPr>
        <p:sp>
          <p:nvSpPr>
            <p:cNvPr id="1048" name="Line 23"/>
            <p:cNvSpPr>
              <a:spLocks noChangeShapeType="1"/>
            </p:cNvSpPr>
            <p:nvPr/>
          </p:nvSpPr>
          <p:spPr bwMode="auto">
            <a:xfrm flipH="1" flipV="1">
              <a:off x="3243" y="2609"/>
              <a:ext cx="544" cy="4"/>
            </a:xfrm>
            <a:prstGeom prst="line">
              <a:avLst/>
            </a:prstGeom>
            <a:noFill/>
            <a:ln w="38100">
              <a:solidFill>
                <a:schemeClr val="tx1"/>
              </a:solidFill>
              <a:round/>
              <a:headEnd/>
              <a:tailEnd/>
            </a:ln>
          </p:spPr>
          <p:txBody>
            <a:bodyPr/>
            <a:lstStyle/>
            <a:p>
              <a:endParaRPr lang="ru-RU"/>
            </a:p>
          </p:txBody>
        </p:sp>
        <p:sp>
          <p:nvSpPr>
            <p:cNvPr id="1049" name="Text Box 39"/>
            <p:cNvSpPr txBox="1">
              <a:spLocks noChangeArrowheads="1"/>
            </p:cNvSpPr>
            <p:nvPr/>
          </p:nvSpPr>
          <p:spPr bwMode="auto">
            <a:xfrm>
              <a:off x="3024" y="2452"/>
              <a:ext cx="318" cy="231"/>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D</a:t>
              </a:r>
              <a:endParaRPr lang="ru-RU">
                <a:latin typeface="Times New Roman" pitchFamily="18" charset="0"/>
              </a:endParaRPr>
            </a:p>
          </p:txBody>
        </p:sp>
      </p:grpSp>
      <p:grpSp>
        <p:nvGrpSpPr>
          <p:cNvPr id="6" name="Group 67"/>
          <p:cNvGrpSpPr>
            <a:grpSpLocks/>
          </p:cNvGrpSpPr>
          <p:nvPr/>
        </p:nvGrpSpPr>
        <p:grpSpPr bwMode="auto">
          <a:xfrm>
            <a:off x="7824788" y="3316288"/>
            <a:ext cx="1331912" cy="2095500"/>
            <a:chOff x="4929" y="2089"/>
            <a:chExt cx="839" cy="1320"/>
          </a:xfrm>
        </p:grpSpPr>
        <p:sp>
          <p:nvSpPr>
            <p:cNvPr id="1046" name="Line 25"/>
            <p:cNvSpPr>
              <a:spLocks noChangeShapeType="1"/>
            </p:cNvSpPr>
            <p:nvPr/>
          </p:nvSpPr>
          <p:spPr bwMode="auto">
            <a:xfrm>
              <a:off x="4929" y="2089"/>
              <a:ext cx="544" cy="1089"/>
            </a:xfrm>
            <a:prstGeom prst="line">
              <a:avLst/>
            </a:prstGeom>
            <a:noFill/>
            <a:ln w="38100">
              <a:solidFill>
                <a:schemeClr val="tx1"/>
              </a:solidFill>
              <a:round/>
              <a:headEnd/>
              <a:tailEnd/>
            </a:ln>
          </p:spPr>
          <p:txBody>
            <a:bodyPr/>
            <a:lstStyle/>
            <a:p>
              <a:endParaRPr lang="ru-RU"/>
            </a:p>
          </p:txBody>
        </p:sp>
        <p:sp>
          <p:nvSpPr>
            <p:cNvPr id="1047" name="Text Box 41"/>
            <p:cNvSpPr txBox="1">
              <a:spLocks noChangeArrowheads="1"/>
            </p:cNvSpPr>
            <p:nvPr/>
          </p:nvSpPr>
          <p:spPr bwMode="auto">
            <a:xfrm>
              <a:off x="5405" y="3178"/>
              <a:ext cx="363" cy="231"/>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E</a:t>
              </a:r>
              <a:endParaRPr lang="ru-RU">
                <a:latin typeface="Times New Roman" pitchFamily="18" charset="0"/>
              </a:endParaRPr>
            </a:p>
          </p:txBody>
        </p:sp>
      </p:grpSp>
      <p:grpSp>
        <p:nvGrpSpPr>
          <p:cNvPr id="7" name="Group 70"/>
          <p:cNvGrpSpPr>
            <a:grpSpLocks/>
          </p:cNvGrpSpPr>
          <p:nvPr/>
        </p:nvGrpSpPr>
        <p:grpSpPr bwMode="auto">
          <a:xfrm>
            <a:off x="5160963" y="1571625"/>
            <a:ext cx="3554412" cy="3500438"/>
            <a:chOff x="3251" y="982"/>
            <a:chExt cx="2239" cy="2205"/>
          </a:xfrm>
        </p:grpSpPr>
        <p:grpSp>
          <p:nvGrpSpPr>
            <p:cNvPr id="1041" name="Group 69"/>
            <p:cNvGrpSpPr>
              <a:grpSpLocks/>
            </p:cNvGrpSpPr>
            <p:nvPr/>
          </p:nvGrpSpPr>
          <p:grpSpPr bwMode="auto">
            <a:xfrm>
              <a:off x="3251" y="1000"/>
              <a:ext cx="2239" cy="2187"/>
              <a:chOff x="3251" y="1000"/>
              <a:chExt cx="2239" cy="2187"/>
            </a:xfrm>
          </p:grpSpPr>
          <p:sp>
            <p:nvSpPr>
              <p:cNvPr id="1043" name="Line 27"/>
              <p:cNvSpPr>
                <a:spLocks noChangeShapeType="1"/>
              </p:cNvSpPr>
              <p:nvPr/>
            </p:nvSpPr>
            <p:spPr bwMode="auto">
              <a:xfrm flipH="1" flipV="1">
                <a:off x="3795" y="2094"/>
                <a:ext cx="1695" cy="1093"/>
              </a:xfrm>
              <a:prstGeom prst="line">
                <a:avLst/>
              </a:prstGeom>
              <a:noFill/>
              <a:ln w="9525">
                <a:solidFill>
                  <a:schemeClr val="tx1"/>
                </a:solidFill>
                <a:round/>
                <a:headEnd/>
                <a:tailEnd/>
              </a:ln>
            </p:spPr>
            <p:txBody>
              <a:bodyPr/>
              <a:lstStyle/>
              <a:p>
                <a:endParaRPr lang="ru-RU"/>
              </a:p>
            </p:txBody>
          </p:sp>
          <p:sp>
            <p:nvSpPr>
              <p:cNvPr id="1044" name="Line 28"/>
              <p:cNvSpPr>
                <a:spLocks noChangeShapeType="1"/>
              </p:cNvSpPr>
              <p:nvPr/>
            </p:nvSpPr>
            <p:spPr bwMode="auto">
              <a:xfrm flipH="1" flipV="1">
                <a:off x="3780" y="2602"/>
                <a:ext cx="1710" cy="585"/>
              </a:xfrm>
              <a:prstGeom prst="line">
                <a:avLst/>
              </a:prstGeom>
              <a:noFill/>
              <a:ln w="9525">
                <a:solidFill>
                  <a:schemeClr val="tx1"/>
                </a:solidFill>
                <a:round/>
                <a:headEnd/>
                <a:tailEnd/>
              </a:ln>
            </p:spPr>
            <p:txBody>
              <a:bodyPr/>
              <a:lstStyle/>
              <a:p>
                <a:endParaRPr lang="ru-RU"/>
              </a:p>
            </p:txBody>
          </p:sp>
          <p:sp>
            <p:nvSpPr>
              <p:cNvPr id="1045" name="Line 48"/>
              <p:cNvSpPr>
                <a:spLocks noChangeShapeType="1"/>
              </p:cNvSpPr>
              <p:nvPr/>
            </p:nvSpPr>
            <p:spPr bwMode="auto">
              <a:xfrm flipH="1">
                <a:off x="3251" y="1000"/>
                <a:ext cx="1678" cy="1588"/>
              </a:xfrm>
              <a:prstGeom prst="line">
                <a:avLst/>
              </a:prstGeom>
              <a:noFill/>
              <a:ln w="9525">
                <a:solidFill>
                  <a:schemeClr val="tx1"/>
                </a:solidFill>
                <a:round/>
                <a:headEnd/>
                <a:tailEnd/>
              </a:ln>
            </p:spPr>
            <p:txBody>
              <a:bodyPr/>
              <a:lstStyle/>
              <a:p>
                <a:endParaRPr lang="ru-RU"/>
              </a:p>
            </p:txBody>
          </p:sp>
        </p:grpSp>
        <p:sp>
          <p:nvSpPr>
            <p:cNvPr id="1042" name="Line 49"/>
            <p:cNvSpPr>
              <a:spLocks noChangeShapeType="1"/>
            </p:cNvSpPr>
            <p:nvPr/>
          </p:nvSpPr>
          <p:spPr bwMode="auto">
            <a:xfrm flipH="1">
              <a:off x="3780" y="982"/>
              <a:ext cx="1170" cy="1633"/>
            </a:xfrm>
            <a:prstGeom prst="line">
              <a:avLst/>
            </a:prstGeom>
            <a:noFill/>
            <a:ln w="9525">
              <a:solidFill>
                <a:schemeClr val="tx1"/>
              </a:solidFill>
              <a:round/>
              <a:headEnd/>
              <a:tailEnd/>
            </a:ln>
          </p:spPr>
          <p:txBody>
            <a:bodyPr/>
            <a:lstStyle/>
            <a:p>
              <a:endParaRPr lang="ru-RU"/>
            </a:p>
          </p:txBody>
        </p:sp>
      </p:grpSp>
      <p:sp>
        <p:nvSpPr>
          <p:cNvPr id="7225" name="Rectangle 57"/>
          <p:cNvSpPr>
            <a:spLocks noChangeArrowheads="1"/>
          </p:cNvSpPr>
          <p:nvPr/>
        </p:nvSpPr>
        <p:spPr bwMode="auto">
          <a:xfrm>
            <a:off x="428625" y="2643188"/>
            <a:ext cx="4171950" cy="1066800"/>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80000"/>
            </a:pPr>
            <a:r>
              <a:rPr lang="ru-RU" sz="2800">
                <a:latin typeface="Georgia" pitchFamily="18" charset="0"/>
              </a:rPr>
              <a:t>2. Построим </a:t>
            </a:r>
            <a:r>
              <a:rPr lang="en-US" sz="2800">
                <a:latin typeface="Georgia" pitchFamily="18" charset="0"/>
              </a:rPr>
              <a:t>BF=CB, BF</a:t>
            </a:r>
            <a:r>
              <a:rPr lang="en-US" sz="2800">
                <a:latin typeface="Georgia" pitchFamily="18" charset="0"/>
                <a:sym typeface="Symbol" pitchFamily="18" charset="2"/>
              </a:rPr>
              <a:t></a:t>
            </a:r>
            <a:r>
              <a:rPr lang="en-US" sz="2800">
                <a:latin typeface="Georgia" pitchFamily="18" charset="0"/>
              </a:rPr>
              <a:t>CB</a:t>
            </a:r>
            <a:endParaRPr lang="ru-RU" sz="2800">
              <a:latin typeface="Georgia" pitchFamily="18" charset="0"/>
            </a:endParaRPr>
          </a:p>
          <a:p>
            <a:pPr marL="342900" indent="-342900">
              <a:lnSpc>
                <a:spcPct val="90000"/>
              </a:lnSpc>
              <a:spcBef>
                <a:spcPct val="20000"/>
              </a:spcBef>
              <a:buClr>
                <a:schemeClr val="hlink"/>
              </a:buClr>
              <a:buSzPct val="80000"/>
              <a:buFont typeface="Wingdings" pitchFamily="2" charset="2"/>
              <a:buChar char="l"/>
            </a:pPr>
            <a:endParaRPr lang="ru-RU" sz="2800">
              <a:latin typeface="Georgia" pitchFamily="18" charset="0"/>
            </a:endParaRPr>
          </a:p>
        </p:txBody>
      </p:sp>
      <p:sp>
        <p:nvSpPr>
          <p:cNvPr id="7230" name="Rectangle 62"/>
          <p:cNvSpPr>
            <a:spLocks noChangeArrowheads="1"/>
          </p:cNvSpPr>
          <p:nvPr/>
        </p:nvSpPr>
        <p:spPr bwMode="auto">
          <a:xfrm>
            <a:off x="428625" y="3505200"/>
            <a:ext cx="4143375" cy="914400"/>
          </a:xfrm>
          <a:prstGeom prst="rect">
            <a:avLst/>
          </a:prstGeom>
          <a:noFill/>
          <a:ln w="9525">
            <a:noFill/>
            <a:miter lim="800000"/>
            <a:headEnd/>
            <a:tailEnd/>
          </a:ln>
          <a:effectLst/>
        </p:spPr>
        <p:txBody>
          <a:bodyPr/>
          <a:lstStyle/>
          <a:p>
            <a:pPr marL="342900" indent="-342900" fontAlgn="auto">
              <a:lnSpc>
                <a:spcPct val="90000"/>
              </a:lnSpc>
              <a:spcBef>
                <a:spcPct val="20000"/>
              </a:spcBef>
              <a:spcAft>
                <a:spcPts val="0"/>
              </a:spcAft>
              <a:buClr>
                <a:schemeClr val="hlink"/>
              </a:buClr>
              <a:buSzPct val="80000"/>
              <a:defRPr/>
            </a:pPr>
            <a:r>
              <a:rPr lang="ru-RU" sz="2800" dirty="0">
                <a:latin typeface="+mn-lt"/>
              </a:rPr>
              <a:t>3. Построим</a:t>
            </a:r>
            <a:r>
              <a:rPr lang="en-US" sz="2800" dirty="0">
                <a:effectLst>
                  <a:outerShdw blurRad="38100" dist="38100" dir="2700000" algn="tl">
                    <a:srgbClr val="000000"/>
                  </a:outerShdw>
                </a:effectLst>
                <a:latin typeface="+mn-lt"/>
              </a:rPr>
              <a:t> </a:t>
            </a:r>
            <a:r>
              <a:rPr lang="en-US" sz="2800" dirty="0">
                <a:latin typeface="+mn-lt"/>
              </a:rPr>
              <a:t>BE=AB, BE</a:t>
            </a:r>
            <a:r>
              <a:rPr lang="en-US" sz="2800" dirty="0">
                <a:latin typeface="+mn-lt"/>
                <a:sym typeface="Symbol" pitchFamily="18" charset="2"/>
              </a:rPr>
              <a:t></a:t>
            </a:r>
            <a:r>
              <a:rPr lang="en-US" sz="2800" dirty="0">
                <a:latin typeface="+mn-lt"/>
              </a:rPr>
              <a:t>AB</a:t>
            </a:r>
            <a:endParaRPr lang="ru-RU" sz="2800" dirty="0">
              <a:latin typeface="+mn-lt"/>
            </a:endParaRPr>
          </a:p>
          <a:p>
            <a:pPr marL="342900" indent="-342900" fontAlgn="auto">
              <a:lnSpc>
                <a:spcPct val="90000"/>
              </a:lnSpc>
              <a:spcBef>
                <a:spcPct val="20000"/>
              </a:spcBef>
              <a:spcAft>
                <a:spcPts val="0"/>
              </a:spcAft>
              <a:buClr>
                <a:schemeClr val="hlink"/>
              </a:buClr>
              <a:buSzPct val="80000"/>
              <a:buFont typeface="Wingdings" pitchFamily="2" charset="2"/>
              <a:buChar char="l"/>
              <a:defRPr/>
            </a:pPr>
            <a:endParaRPr lang="ru-RU" sz="2800" dirty="0">
              <a:effectLst>
                <a:outerShdw blurRad="38100" dist="38100" dir="2700000" algn="tl">
                  <a:srgbClr val="000000"/>
                </a:outerShdw>
              </a:effectLst>
              <a:latin typeface="+mn-lt"/>
            </a:endParaRPr>
          </a:p>
        </p:txBody>
      </p:sp>
      <p:sp>
        <p:nvSpPr>
          <p:cNvPr id="7231" name="Rectangle 63"/>
          <p:cNvSpPr>
            <a:spLocks noChangeArrowheads="1"/>
          </p:cNvSpPr>
          <p:nvPr/>
        </p:nvSpPr>
        <p:spPr bwMode="auto">
          <a:xfrm>
            <a:off x="500063" y="4267200"/>
            <a:ext cx="4071937" cy="838200"/>
          </a:xfrm>
          <a:prstGeom prst="rect">
            <a:avLst/>
          </a:prstGeom>
          <a:noFill/>
          <a:ln w="9525">
            <a:noFill/>
            <a:miter lim="800000"/>
            <a:headEnd/>
            <a:tailEnd/>
          </a:ln>
          <a:effectLst/>
        </p:spPr>
        <p:txBody>
          <a:bodyPr/>
          <a:lstStyle/>
          <a:p>
            <a:pPr marL="342900" indent="-342900" fontAlgn="auto">
              <a:lnSpc>
                <a:spcPct val="90000"/>
              </a:lnSpc>
              <a:spcBef>
                <a:spcPct val="20000"/>
              </a:spcBef>
              <a:spcAft>
                <a:spcPts val="0"/>
              </a:spcAft>
              <a:buClr>
                <a:schemeClr val="hlink"/>
              </a:buClr>
              <a:buSzPct val="80000"/>
              <a:defRPr/>
            </a:pPr>
            <a:r>
              <a:rPr lang="ru-RU" sz="2800" dirty="0">
                <a:latin typeface="+mn-lt"/>
              </a:rPr>
              <a:t>4. Построим </a:t>
            </a:r>
            <a:r>
              <a:rPr lang="en-US" sz="2800" dirty="0">
                <a:latin typeface="+mn-lt"/>
              </a:rPr>
              <a:t>AD=AC, AD</a:t>
            </a:r>
            <a:r>
              <a:rPr lang="en-US" sz="2800" dirty="0">
                <a:latin typeface="+mn-lt"/>
                <a:sym typeface="Symbol" pitchFamily="18" charset="2"/>
              </a:rPr>
              <a:t></a:t>
            </a:r>
            <a:r>
              <a:rPr lang="en-US" sz="2800" dirty="0">
                <a:latin typeface="+mn-lt"/>
              </a:rPr>
              <a:t>AC</a:t>
            </a:r>
            <a:endParaRPr lang="ru-RU" sz="2800" dirty="0">
              <a:latin typeface="+mn-lt"/>
            </a:endParaRPr>
          </a:p>
          <a:p>
            <a:pPr marL="342900" indent="-342900" fontAlgn="auto">
              <a:lnSpc>
                <a:spcPct val="90000"/>
              </a:lnSpc>
              <a:spcBef>
                <a:spcPct val="20000"/>
              </a:spcBef>
              <a:spcAft>
                <a:spcPts val="0"/>
              </a:spcAft>
              <a:buClr>
                <a:schemeClr val="hlink"/>
              </a:buClr>
              <a:buSzPct val="80000"/>
              <a:buFont typeface="Wingdings" pitchFamily="2" charset="2"/>
              <a:buChar char="l"/>
              <a:defRPr/>
            </a:pPr>
            <a:endParaRPr lang="ru-RU" sz="2800" dirty="0">
              <a:effectLst>
                <a:outerShdw blurRad="38100" dist="38100" dir="2700000" algn="tl">
                  <a:srgbClr val="000000"/>
                </a:outerShdw>
              </a:effectLst>
              <a:latin typeface="+mn-lt"/>
            </a:endParaRPr>
          </a:p>
        </p:txBody>
      </p:sp>
      <p:sp>
        <p:nvSpPr>
          <p:cNvPr id="7232" name="Rectangle 64"/>
          <p:cNvSpPr>
            <a:spLocks noChangeArrowheads="1"/>
          </p:cNvSpPr>
          <p:nvPr/>
        </p:nvSpPr>
        <p:spPr bwMode="auto">
          <a:xfrm>
            <a:off x="500063" y="5029200"/>
            <a:ext cx="8001000" cy="1295400"/>
          </a:xfrm>
          <a:prstGeom prst="rect">
            <a:avLst/>
          </a:prstGeom>
          <a:noFill/>
          <a:ln w="9525">
            <a:noFill/>
            <a:miter lim="800000"/>
            <a:headEnd/>
            <a:tailEnd/>
          </a:ln>
          <a:effectLst/>
        </p:spPr>
        <p:txBody>
          <a:bodyPr/>
          <a:lstStyle/>
          <a:p>
            <a:pPr marL="342900" indent="-342900" fontAlgn="auto">
              <a:lnSpc>
                <a:spcPct val="90000"/>
              </a:lnSpc>
              <a:spcBef>
                <a:spcPct val="20000"/>
              </a:spcBef>
              <a:spcAft>
                <a:spcPts val="0"/>
              </a:spcAft>
              <a:buClr>
                <a:schemeClr val="hlink"/>
              </a:buClr>
              <a:buSzPct val="80000"/>
              <a:defRPr/>
            </a:pPr>
            <a:r>
              <a:rPr lang="ru-RU" sz="2800" dirty="0">
                <a:latin typeface="+mn-lt"/>
              </a:rPr>
              <a:t>5. Точки</a:t>
            </a:r>
            <a:r>
              <a:rPr lang="en-US" sz="2800" dirty="0">
                <a:latin typeface="+mn-lt"/>
              </a:rPr>
              <a:t> F, C, D</a:t>
            </a:r>
            <a:r>
              <a:rPr lang="ru-RU" sz="2800" dirty="0">
                <a:latin typeface="+mn-lt"/>
              </a:rPr>
              <a:t> принадлежат одной прямой.</a:t>
            </a:r>
          </a:p>
          <a:p>
            <a:pPr marL="265113" indent="-265113" fontAlgn="auto">
              <a:lnSpc>
                <a:spcPct val="90000"/>
              </a:lnSpc>
              <a:spcBef>
                <a:spcPct val="20000"/>
              </a:spcBef>
              <a:spcAft>
                <a:spcPts val="0"/>
              </a:spcAft>
              <a:buClr>
                <a:schemeClr val="hlink"/>
              </a:buClr>
              <a:buSzPct val="80000"/>
              <a:defRPr/>
            </a:pPr>
            <a:endParaRPr lang="ru-RU" sz="2800" dirty="0">
              <a:effectLst>
                <a:outerShdw blurRad="38100" dist="38100" dir="2700000" algn="tl">
                  <a:srgbClr val="000000"/>
                </a:outerShdw>
              </a:effectLst>
              <a:latin typeface="+mn-lt"/>
            </a:endParaRPr>
          </a:p>
          <a:p>
            <a:pPr marL="342900" indent="-342900" fontAlgn="auto">
              <a:lnSpc>
                <a:spcPct val="90000"/>
              </a:lnSpc>
              <a:spcBef>
                <a:spcPct val="20000"/>
              </a:spcBef>
              <a:spcAft>
                <a:spcPts val="0"/>
              </a:spcAft>
              <a:buClr>
                <a:schemeClr val="hlink"/>
              </a:buClr>
              <a:buSzPct val="80000"/>
              <a:buFont typeface="Wingdings" pitchFamily="2" charset="2"/>
              <a:buChar char="l"/>
              <a:defRPr/>
            </a:pPr>
            <a:endParaRPr lang="ru-RU" sz="2800" dirty="0">
              <a:effectLst>
                <a:outerShdw blurRad="38100" dist="38100" dir="2700000" algn="tl">
                  <a:srgbClr val="000000"/>
                </a:outerShdw>
              </a:effectLst>
              <a:latin typeface="+mn-lt"/>
            </a:endParaRPr>
          </a:p>
        </p:txBody>
      </p:sp>
      <p:graphicFrame>
        <p:nvGraphicFramePr>
          <p:cNvPr id="1026" name="Object 2"/>
          <p:cNvGraphicFramePr>
            <a:graphicFrameLocks noChangeAspect="1"/>
          </p:cNvGraphicFramePr>
          <p:nvPr/>
        </p:nvGraphicFramePr>
        <p:xfrm>
          <a:off x="4514850" y="3321050"/>
          <a:ext cx="114300" cy="215900"/>
        </p:xfrm>
        <a:graphic>
          <a:graphicData uri="http://schemas.openxmlformats.org/presentationml/2006/ole">
            <p:oleObj spid="_x0000_s1026" name="Формула" r:id="rId3" imgW="114120" imgH="215640" progId="Equation.3">
              <p:embed/>
            </p:oleObj>
          </a:graphicData>
        </a:graphic>
      </p:graphicFrame>
      <p:graphicFrame>
        <p:nvGraphicFramePr>
          <p:cNvPr id="1027" name="Object 3"/>
          <p:cNvGraphicFramePr>
            <a:graphicFrameLocks noChangeAspect="1"/>
          </p:cNvGraphicFramePr>
          <p:nvPr/>
        </p:nvGraphicFramePr>
        <p:xfrm>
          <a:off x="4514850" y="3321050"/>
          <a:ext cx="114300" cy="215900"/>
        </p:xfrm>
        <a:graphic>
          <a:graphicData uri="http://schemas.openxmlformats.org/presentationml/2006/ole">
            <p:oleObj spid="_x0000_s1027" name="Формула" r:id="rId4" imgW="114120" imgH="215640" progId="Equation.3">
              <p:embed/>
            </p:oleObj>
          </a:graphicData>
        </a:graphic>
      </p:graphicFrame>
      <p:pic>
        <p:nvPicPr>
          <p:cNvPr id="4111" name="Picture 13" descr="C:\Documents and Settings\Сергей\Мои документы\Фон и т.д      Галина Станиславовна\Доказательства теоремы Пифагора\ТЕОРЕМА ПИФАГОРА.files\teorema%20pifagora%20title.gif"/>
          <p:cNvPicPr>
            <a:picLocks noChangeAspect="1" noChangeArrowheads="1"/>
          </p:cNvPicPr>
          <p:nvPr/>
        </p:nvPicPr>
        <p:blipFill>
          <a:blip r:embed="rId5"/>
          <a:srcRect/>
          <a:stretch>
            <a:fillRect/>
          </a:stretch>
        </p:blipFill>
        <p:spPr bwMode="auto">
          <a:xfrm>
            <a:off x="2857500" y="6286500"/>
            <a:ext cx="3724275" cy="419100"/>
          </a:xfrm>
          <a:prstGeom prst="rect">
            <a:avLst/>
          </a:prstGeom>
          <a:noFill/>
          <a:ln w="9525">
            <a:noFill/>
            <a:miter lim="800000"/>
            <a:headEnd/>
            <a:tailEnd/>
          </a:ln>
        </p:spPr>
      </p:pic>
      <p:sp>
        <p:nvSpPr>
          <p:cNvPr id="35" name="Номер слайда 34"/>
          <p:cNvSpPr>
            <a:spLocks noGrp="1"/>
          </p:cNvSpPr>
          <p:nvPr>
            <p:ph type="sldNum" sz="quarter" idx="12"/>
          </p:nvPr>
        </p:nvSpPr>
        <p:spPr/>
        <p:txBody>
          <a:bodyPr/>
          <a:lstStyle/>
          <a:p>
            <a:pPr>
              <a:defRPr/>
            </a:pPr>
            <a:fld id="{972A0C1B-323C-486C-ADE0-93C08BA11924}" type="slidenum">
              <a:rPr lang="ru-RU" smtClean="0"/>
              <a:pPr>
                <a:defRPr/>
              </a:pPr>
              <a:t>27</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2000" fill="hold"/>
                                        <p:tgtEl>
                                          <p:spTgt spid="7170"/>
                                        </p:tgtEl>
                                        <p:attrNameLst>
                                          <p:attrName>ppt_x</p:attrName>
                                        </p:attrNameLst>
                                      </p:cBhvr>
                                      <p:tavLst>
                                        <p:tav tm="0">
                                          <p:val>
                                            <p:strVal val="1+#ppt_w/2"/>
                                          </p:val>
                                        </p:tav>
                                        <p:tav tm="100000">
                                          <p:val>
                                            <p:strVal val="#ppt_x"/>
                                          </p:val>
                                        </p:tav>
                                      </p:tavLst>
                                    </p:anim>
                                    <p:anim calcmode="lin" valueType="num">
                                      <p:cBhvr additive="base">
                                        <p:cTn id="8" dur="20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wd">
                                    <p:tmPct val="100000"/>
                                  </p:iterate>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additive="base">
                                        <p:cTn id="13" dur="3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14" dur="3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3000"/>
                            </p:stCondLst>
                            <p:childTnLst>
                              <p:par>
                                <p:cTn id="16" presetID="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1+#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iterate type="wd">
                                    <p:tmPct val="100000"/>
                                  </p:iterate>
                                  <p:childTnLst>
                                    <p:set>
                                      <p:cBhvr>
                                        <p:cTn id="23" dur="1" fill="hold">
                                          <p:stCondLst>
                                            <p:cond delay="0"/>
                                          </p:stCondLst>
                                        </p:cTn>
                                        <p:tgtEl>
                                          <p:spTgt spid="7225">
                                            <p:txEl>
                                              <p:pRg st="0" end="0"/>
                                            </p:txEl>
                                          </p:spTgt>
                                        </p:tgtEl>
                                        <p:attrNameLst>
                                          <p:attrName>style.visibility</p:attrName>
                                        </p:attrNameLst>
                                      </p:cBhvr>
                                      <p:to>
                                        <p:strVal val="visible"/>
                                      </p:to>
                                    </p:set>
                                    <p:anim calcmode="lin" valueType="num">
                                      <p:cBhvr additive="base">
                                        <p:cTn id="24" dur="300" fill="hold"/>
                                        <p:tgtEl>
                                          <p:spTgt spid="7225">
                                            <p:txEl>
                                              <p:pRg st="0" end="0"/>
                                            </p:txEl>
                                          </p:spTgt>
                                        </p:tgtEl>
                                        <p:attrNameLst>
                                          <p:attrName>ppt_x</p:attrName>
                                        </p:attrNameLst>
                                      </p:cBhvr>
                                      <p:tavLst>
                                        <p:tav tm="0">
                                          <p:val>
                                            <p:strVal val="0-#ppt_w/2"/>
                                          </p:val>
                                        </p:tav>
                                        <p:tav tm="100000">
                                          <p:val>
                                            <p:strVal val="#ppt_x"/>
                                          </p:val>
                                        </p:tav>
                                      </p:tavLst>
                                    </p:anim>
                                    <p:anim calcmode="lin" valueType="num">
                                      <p:cBhvr additive="base">
                                        <p:cTn id="25" dur="300" fill="hold"/>
                                        <p:tgtEl>
                                          <p:spTgt spid="7225">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2400"/>
                            </p:stCondLst>
                            <p:childTnLst>
                              <p:par>
                                <p:cTn id="27" presetID="2" presetClass="entr" presetSubtype="2"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1+#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iterate type="wd">
                                    <p:tmPct val="100000"/>
                                  </p:iterate>
                                  <p:childTnLst>
                                    <p:set>
                                      <p:cBhvr>
                                        <p:cTn id="34" dur="1" fill="hold">
                                          <p:stCondLst>
                                            <p:cond delay="0"/>
                                          </p:stCondLst>
                                        </p:cTn>
                                        <p:tgtEl>
                                          <p:spTgt spid="7230">
                                            <p:txEl>
                                              <p:pRg st="0" end="0"/>
                                            </p:txEl>
                                          </p:spTgt>
                                        </p:tgtEl>
                                        <p:attrNameLst>
                                          <p:attrName>style.visibility</p:attrName>
                                        </p:attrNameLst>
                                      </p:cBhvr>
                                      <p:to>
                                        <p:strVal val="visible"/>
                                      </p:to>
                                    </p:set>
                                    <p:anim calcmode="lin" valueType="num">
                                      <p:cBhvr additive="base">
                                        <p:cTn id="35" dur="300" fill="hold"/>
                                        <p:tgtEl>
                                          <p:spTgt spid="7230">
                                            <p:txEl>
                                              <p:pRg st="0" end="0"/>
                                            </p:txEl>
                                          </p:spTgt>
                                        </p:tgtEl>
                                        <p:attrNameLst>
                                          <p:attrName>ppt_x</p:attrName>
                                        </p:attrNameLst>
                                      </p:cBhvr>
                                      <p:tavLst>
                                        <p:tav tm="0">
                                          <p:val>
                                            <p:strVal val="0-#ppt_w/2"/>
                                          </p:val>
                                        </p:tav>
                                        <p:tav tm="100000">
                                          <p:val>
                                            <p:strVal val="#ppt_x"/>
                                          </p:val>
                                        </p:tav>
                                      </p:tavLst>
                                    </p:anim>
                                    <p:anim calcmode="lin" valueType="num">
                                      <p:cBhvr additive="base">
                                        <p:cTn id="36" dur="300" fill="hold"/>
                                        <p:tgtEl>
                                          <p:spTgt spid="7230">
                                            <p:txEl>
                                              <p:pRg st="0" end="0"/>
                                            </p:txEl>
                                          </p:spTgt>
                                        </p:tgtEl>
                                        <p:attrNameLst>
                                          <p:attrName>ppt_y</p:attrName>
                                        </p:attrNameLst>
                                      </p:cBhvr>
                                      <p:tavLst>
                                        <p:tav tm="0">
                                          <p:val>
                                            <p:strVal val="#ppt_y"/>
                                          </p:val>
                                        </p:tav>
                                        <p:tav tm="100000">
                                          <p:val>
                                            <p:strVal val="#ppt_y"/>
                                          </p:val>
                                        </p:tav>
                                      </p:tavLst>
                                    </p:anim>
                                  </p:childTnLst>
                                </p:cTn>
                              </p:par>
                            </p:childTnLst>
                          </p:cTn>
                        </p:par>
                        <p:par>
                          <p:cTn id="37" fill="hold">
                            <p:stCondLst>
                              <p:cond delay="2400"/>
                            </p:stCondLst>
                            <p:childTnLst>
                              <p:par>
                                <p:cTn id="38" presetID="2" presetClass="entr" presetSubtype="2"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1+#ppt_w/2"/>
                                          </p:val>
                                        </p:tav>
                                        <p:tav tm="100000">
                                          <p:val>
                                            <p:strVal val="#ppt_x"/>
                                          </p:val>
                                        </p:tav>
                                      </p:tavLst>
                                    </p:anim>
                                    <p:anim calcmode="lin" valueType="num">
                                      <p:cBhvr additive="base">
                                        <p:cTn id="4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iterate type="wd">
                                    <p:tmPct val="100000"/>
                                  </p:iterate>
                                  <p:childTnLst>
                                    <p:set>
                                      <p:cBhvr>
                                        <p:cTn id="45" dur="1" fill="hold">
                                          <p:stCondLst>
                                            <p:cond delay="0"/>
                                          </p:stCondLst>
                                        </p:cTn>
                                        <p:tgtEl>
                                          <p:spTgt spid="7231">
                                            <p:txEl>
                                              <p:pRg st="0" end="0"/>
                                            </p:txEl>
                                          </p:spTgt>
                                        </p:tgtEl>
                                        <p:attrNameLst>
                                          <p:attrName>style.visibility</p:attrName>
                                        </p:attrNameLst>
                                      </p:cBhvr>
                                      <p:to>
                                        <p:strVal val="visible"/>
                                      </p:to>
                                    </p:set>
                                    <p:anim calcmode="lin" valueType="num">
                                      <p:cBhvr additive="base">
                                        <p:cTn id="46" dur="300" fill="hold"/>
                                        <p:tgtEl>
                                          <p:spTgt spid="7231">
                                            <p:txEl>
                                              <p:pRg st="0" end="0"/>
                                            </p:txEl>
                                          </p:spTgt>
                                        </p:tgtEl>
                                        <p:attrNameLst>
                                          <p:attrName>ppt_x</p:attrName>
                                        </p:attrNameLst>
                                      </p:cBhvr>
                                      <p:tavLst>
                                        <p:tav tm="0">
                                          <p:val>
                                            <p:strVal val="0-#ppt_w/2"/>
                                          </p:val>
                                        </p:tav>
                                        <p:tav tm="100000">
                                          <p:val>
                                            <p:strVal val="#ppt_x"/>
                                          </p:val>
                                        </p:tav>
                                      </p:tavLst>
                                    </p:anim>
                                    <p:anim calcmode="lin" valueType="num">
                                      <p:cBhvr additive="base">
                                        <p:cTn id="47" dur="300" fill="hold"/>
                                        <p:tgtEl>
                                          <p:spTgt spid="7231">
                                            <p:txEl>
                                              <p:pRg st="0" end="0"/>
                                            </p:txEl>
                                          </p:spTgt>
                                        </p:tgtEl>
                                        <p:attrNameLst>
                                          <p:attrName>ppt_y</p:attrName>
                                        </p:attrNameLst>
                                      </p:cBhvr>
                                      <p:tavLst>
                                        <p:tav tm="0">
                                          <p:val>
                                            <p:strVal val="#ppt_y"/>
                                          </p:val>
                                        </p:tav>
                                        <p:tav tm="100000">
                                          <p:val>
                                            <p:strVal val="#ppt_y"/>
                                          </p:val>
                                        </p:tav>
                                      </p:tavLst>
                                    </p:anim>
                                  </p:childTnLst>
                                </p:cTn>
                              </p:par>
                            </p:childTnLst>
                          </p:cTn>
                        </p:par>
                        <p:par>
                          <p:cTn id="48" fill="hold">
                            <p:stCondLst>
                              <p:cond delay="2400"/>
                            </p:stCondLst>
                            <p:childTnLst>
                              <p:par>
                                <p:cTn id="49" presetID="2" presetClass="entr" presetSubtype="2"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1+#ppt_w/2"/>
                                          </p:val>
                                        </p:tav>
                                        <p:tav tm="100000">
                                          <p:val>
                                            <p:strVal val="#ppt_x"/>
                                          </p:val>
                                        </p:tav>
                                      </p:tavLst>
                                    </p:anim>
                                    <p:anim calcmode="lin" valueType="num">
                                      <p:cBhvr additive="base">
                                        <p:cTn id="5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iterate type="wd">
                                    <p:tmPct val="100000"/>
                                  </p:iterate>
                                  <p:childTnLst>
                                    <p:set>
                                      <p:cBhvr>
                                        <p:cTn id="56" dur="1" fill="hold">
                                          <p:stCondLst>
                                            <p:cond delay="0"/>
                                          </p:stCondLst>
                                        </p:cTn>
                                        <p:tgtEl>
                                          <p:spTgt spid="7232">
                                            <p:txEl>
                                              <p:pRg st="0" end="0"/>
                                            </p:txEl>
                                          </p:spTgt>
                                        </p:tgtEl>
                                        <p:attrNameLst>
                                          <p:attrName>style.visibility</p:attrName>
                                        </p:attrNameLst>
                                      </p:cBhvr>
                                      <p:to>
                                        <p:strVal val="visible"/>
                                      </p:to>
                                    </p:set>
                                    <p:anim calcmode="lin" valueType="num">
                                      <p:cBhvr additive="base">
                                        <p:cTn id="57" dur="300" fill="hold"/>
                                        <p:tgtEl>
                                          <p:spTgt spid="7232">
                                            <p:txEl>
                                              <p:pRg st="0" end="0"/>
                                            </p:txEl>
                                          </p:spTgt>
                                        </p:tgtEl>
                                        <p:attrNameLst>
                                          <p:attrName>ppt_x</p:attrName>
                                        </p:attrNameLst>
                                      </p:cBhvr>
                                      <p:tavLst>
                                        <p:tav tm="0">
                                          <p:val>
                                            <p:strVal val="0-#ppt_w/2"/>
                                          </p:val>
                                        </p:tav>
                                        <p:tav tm="100000">
                                          <p:val>
                                            <p:strVal val="#ppt_x"/>
                                          </p:val>
                                        </p:tav>
                                      </p:tavLst>
                                    </p:anim>
                                    <p:anim calcmode="lin" valueType="num">
                                      <p:cBhvr additive="base">
                                        <p:cTn id="58" dur="300" fill="hold"/>
                                        <p:tgtEl>
                                          <p:spTgt spid="7232">
                                            <p:txEl>
                                              <p:pRg st="0" end="0"/>
                                            </p:txEl>
                                          </p:spTgt>
                                        </p:tgtEl>
                                        <p:attrNameLst>
                                          <p:attrName>ppt_y</p:attrName>
                                        </p:attrNameLst>
                                      </p:cBhvr>
                                      <p:tavLst>
                                        <p:tav tm="0">
                                          <p:val>
                                            <p:strVal val="#ppt_y"/>
                                          </p:val>
                                        </p:tav>
                                        <p:tav tm="100000">
                                          <p:val>
                                            <p:strVal val="#ppt_y"/>
                                          </p:val>
                                        </p:tav>
                                      </p:tavLst>
                                    </p:anim>
                                  </p:childTnLst>
                                </p:cTn>
                              </p:par>
                            </p:childTnLst>
                          </p:cTn>
                        </p:par>
                        <p:par>
                          <p:cTn id="59" fill="hold">
                            <p:stCondLst>
                              <p:cond delay="3600"/>
                            </p:stCondLst>
                            <p:childTnLst>
                              <p:par>
                                <p:cTn id="60" presetID="2" presetClass="entr" presetSubtype="2"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500" fill="hold"/>
                                        <p:tgtEl>
                                          <p:spTgt spid="7"/>
                                        </p:tgtEl>
                                        <p:attrNameLst>
                                          <p:attrName>ppt_x</p:attrName>
                                        </p:attrNameLst>
                                      </p:cBhvr>
                                      <p:tavLst>
                                        <p:tav tm="0">
                                          <p:val>
                                            <p:strVal val="1+#ppt_w/2"/>
                                          </p:val>
                                        </p:tav>
                                        <p:tav tm="100000">
                                          <p:val>
                                            <p:strVal val="#ppt_x"/>
                                          </p:val>
                                        </p:tav>
                                      </p:tavLst>
                                    </p:anim>
                                    <p:anim calcmode="lin" valueType="num">
                                      <p:cBhvr additive="base">
                                        <p:cTn id="63" dur="500" fill="hold"/>
                                        <p:tgtEl>
                                          <p:spTgt spid="7"/>
                                        </p:tgtEl>
                                        <p:attrNameLst>
                                          <p:attrName>ppt_y</p:attrName>
                                        </p:attrNameLst>
                                      </p:cBhvr>
                                      <p:tavLst>
                                        <p:tav tm="0">
                                          <p:val>
                                            <p:strVal val="#ppt_y"/>
                                          </p:val>
                                        </p:tav>
                                        <p:tav tm="100000">
                                          <p:val>
                                            <p:strVal val="#ppt_y"/>
                                          </p:val>
                                        </p:tav>
                                      </p:tavLst>
                                    </p:anim>
                                  </p:childTnLst>
                                </p:cTn>
                              </p:par>
                            </p:childTnLst>
                          </p:cTn>
                        </p:par>
                        <p:par>
                          <p:cTn id="64" fill="hold">
                            <p:stCondLst>
                              <p:cond delay="4100"/>
                            </p:stCondLst>
                            <p:childTnLst>
                              <p:par>
                                <p:cTn id="65" presetID="39" presetClass="entr" presetSubtype="0" accel="100000" fill="hold" nodeType="afterEffect">
                                  <p:stCondLst>
                                    <p:cond delay="0"/>
                                  </p:stCondLst>
                                  <p:childTnLst>
                                    <p:set>
                                      <p:cBhvr>
                                        <p:cTn id="66" dur="1" fill="hold">
                                          <p:stCondLst>
                                            <p:cond delay="0"/>
                                          </p:stCondLst>
                                        </p:cTn>
                                        <p:tgtEl>
                                          <p:spTgt spid="4111"/>
                                        </p:tgtEl>
                                        <p:attrNameLst>
                                          <p:attrName>style.visibility</p:attrName>
                                        </p:attrNameLst>
                                      </p:cBhvr>
                                      <p:to>
                                        <p:strVal val="visible"/>
                                      </p:to>
                                    </p:set>
                                    <p:anim calcmode="lin" valueType="num">
                                      <p:cBhvr>
                                        <p:cTn id="67" dur="1000" fill="hold"/>
                                        <p:tgtEl>
                                          <p:spTgt spid="4111"/>
                                        </p:tgtEl>
                                        <p:attrNameLst>
                                          <p:attrName>ppt_h</p:attrName>
                                        </p:attrNameLst>
                                      </p:cBhvr>
                                      <p:tavLst>
                                        <p:tav tm="0">
                                          <p:val>
                                            <p:strVal val="#ppt_h/20"/>
                                          </p:val>
                                        </p:tav>
                                        <p:tav tm="50000">
                                          <p:val>
                                            <p:strVal val="#ppt_h/20"/>
                                          </p:val>
                                        </p:tav>
                                        <p:tav tm="100000">
                                          <p:val>
                                            <p:strVal val="#ppt_h"/>
                                          </p:val>
                                        </p:tav>
                                      </p:tavLst>
                                    </p:anim>
                                    <p:anim calcmode="lin" valueType="num">
                                      <p:cBhvr>
                                        <p:cTn id="68" dur="1000" fill="hold"/>
                                        <p:tgtEl>
                                          <p:spTgt spid="4111"/>
                                        </p:tgtEl>
                                        <p:attrNameLst>
                                          <p:attrName>ppt_w</p:attrName>
                                        </p:attrNameLst>
                                      </p:cBhvr>
                                      <p:tavLst>
                                        <p:tav tm="0">
                                          <p:val>
                                            <p:strVal val="#ppt_w+.3"/>
                                          </p:val>
                                        </p:tav>
                                        <p:tav tm="50000">
                                          <p:val>
                                            <p:strVal val="#ppt_w+.3"/>
                                          </p:val>
                                        </p:tav>
                                        <p:tav tm="100000">
                                          <p:val>
                                            <p:strVal val="#ppt_w"/>
                                          </p:val>
                                        </p:tav>
                                      </p:tavLst>
                                    </p:anim>
                                    <p:anim calcmode="lin" valueType="num">
                                      <p:cBhvr>
                                        <p:cTn id="69" dur="1000" fill="hold"/>
                                        <p:tgtEl>
                                          <p:spTgt spid="4111"/>
                                        </p:tgtEl>
                                        <p:attrNameLst>
                                          <p:attrName>ppt_x</p:attrName>
                                        </p:attrNameLst>
                                      </p:cBhvr>
                                      <p:tavLst>
                                        <p:tav tm="0">
                                          <p:val>
                                            <p:strVal val="#ppt_x-.3"/>
                                          </p:val>
                                        </p:tav>
                                        <p:tav tm="50000">
                                          <p:val>
                                            <p:strVal val="#ppt_x"/>
                                          </p:val>
                                        </p:tav>
                                        <p:tav tm="100000">
                                          <p:val>
                                            <p:strVal val="#ppt_x"/>
                                          </p:val>
                                        </p:tav>
                                      </p:tavLst>
                                    </p:anim>
                                    <p:anim calcmode="lin" valueType="num">
                                      <p:cBhvr>
                                        <p:cTn id="70" dur="1000" fill="hold"/>
                                        <p:tgtEl>
                                          <p:spTgt spid="4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P spid="7170" grpId="0" autoUpdateAnimBg="0"/>
      <p:bldP spid="7225" grpId="0" build="p" autoUpdateAnimBg="0"/>
      <p:bldP spid="7230" grpId="0" build="p" autoUpdateAnimBg="0"/>
      <p:bldP spid="7231" grpId="0" build="p" autoUpdateAnimBg="0"/>
      <p:bldP spid="7232"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7" name="Rectangle 5"/>
          <p:cNvSpPr>
            <a:spLocks noGrp="1" noChangeArrowheads="1"/>
          </p:cNvSpPr>
          <p:nvPr>
            <p:ph type="title" idx="4294967295"/>
          </p:nvPr>
        </p:nvSpPr>
        <p:spPr>
          <a:xfrm>
            <a:off x="684213" y="4941888"/>
            <a:ext cx="7772400" cy="1143000"/>
          </a:xfrm>
        </p:spPr>
        <p:txBody>
          <a:bodyPr/>
          <a:lstStyle/>
          <a:p>
            <a:pPr eaLnBrk="1" hangingPunct="1"/>
            <a:r>
              <a:rPr lang="ru-RU" b="1" smtClean="0">
                <a:solidFill>
                  <a:srgbClr val="006600"/>
                </a:solidFill>
              </a:rPr>
              <a:t>Что и требовалось доказать!</a:t>
            </a:r>
          </a:p>
        </p:txBody>
      </p:sp>
      <p:sp>
        <p:nvSpPr>
          <p:cNvPr id="8195" name="Rectangle 3"/>
          <p:cNvSpPr>
            <a:spLocks noGrp="1" noChangeArrowheads="1"/>
          </p:cNvSpPr>
          <p:nvPr>
            <p:ph type="body" idx="4294967295"/>
          </p:nvPr>
        </p:nvSpPr>
        <p:spPr>
          <a:xfrm>
            <a:off x="285750" y="1357313"/>
            <a:ext cx="4572000" cy="4214812"/>
          </a:xfrm>
        </p:spPr>
        <p:txBody>
          <a:bodyPr>
            <a:normAutofit fontScale="92500"/>
          </a:bodyPr>
          <a:lstStyle/>
          <a:p>
            <a:pPr marL="533400" indent="-533400" eaLnBrk="1" fontAlgn="auto" hangingPunct="1">
              <a:lnSpc>
                <a:spcPct val="80000"/>
              </a:lnSpc>
              <a:spcAft>
                <a:spcPts val="0"/>
              </a:spcAft>
              <a:buFont typeface="Wingdings 2"/>
              <a:buNone/>
              <a:defRPr/>
            </a:pPr>
            <a:endParaRPr lang="ru-RU" sz="2000" kern="1200" dirty="0"/>
          </a:p>
          <a:p>
            <a:pPr marL="533400" indent="-533400" algn="just" eaLnBrk="1" fontAlgn="auto" hangingPunct="1">
              <a:lnSpc>
                <a:spcPct val="80000"/>
              </a:lnSpc>
              <a:spcAft>
                <a:spcPts val="0"/>
              </a:spcAft>
              <a:buFont typeface="Wingdings 2"/>
              <a:buNone/>
              <a:defRPr/>
            </a:pPr>
            <a:r>
              <a:rPr lang="ru-RU" sz="2400" kern="1200" dirty="0"/>
              <a:t>6. Как мы видим, четырёхугольники </a:t>
            </a:r>
            <a:r>
              <a:rPr lang="en-US" sz="2400" kern="1200" dirty="0"/>
              <a:t>ADFB</a:t>
            </a:r>
            <a:r>
              <a:rPr lang="ru-RU" sz="2400" kern="1200" dirty="0"/>
              <a:t> и</a:t>
            </a:r>
            <a:r>
              <a:rPr lang="en-US" sz="2400" kern="1200" dirty="0"/>
              <a:t> ACBE</a:t>
            </a:r>
            <a:r>
              <a:rPr lang="ru-RU" sz="2400" kern="1200" dirty="0"/>
              <a:t> равновелики, т.к.   </a:t>
            </a:r>
            <a:r>
              <a:rPr lang="en-US" sz="2400" kern="1200" dirty="0"/>
              <a:t>ABF=</a:t>
            </a:r>
            <a:r>
              <a:rPr lang="ru-RU" sz="2400" kern="1200" dirty="0"/>
              <a:t> Е</a:t>
            </a:r>
            <a:r>
              <a:rPr lang="en-US" sz="2400" kern="1200" dirty="0"/>
              <a:t>CB</a:t>
            </a:r>
            <a:r>
              <a:rPr lang="ru-RU" sz="2400" kern="1200" dirty="0"/>
              <a:t>. Треугольники </a:t>
            </a:r>
            <a:r>
              <a:rPr lang="en-US" sz="2400" kern="1200" dirty="0"/>
              <a:t>ADF </a:t>
            </a:r>
            <a:r>
              <a:rPr lang="ru-RU" sz="2400" kern="1200" dirty="0"/>
              <a:t>и </a:t>
            </a:r>
            <a:r>
              <a:rPr lang="en-US" sz="2400" kern="1200" dirty="0"/>
              <a:t>ACE</a:t>
            </a:r>
            <a:r>
              <a:rPr lang="ru-RU" sz="2400" kern="1200" dirty="0"/>
              <a:t> равновелики.</a:t>
            </a:r>
          </a:p>
          <a:p>
            <a:pPr marL="533400" indent="-533400" algn="ctr" eaLnBrk="1" fontAlgn="auto" hangingPunct="1">
              <a:lnSpc>
                <a:spcPct val="80000"/>
              </a:lnSpc>
              <a:spcAft>
                <a:spcPts val="0"/>
              </a:spcAft>
              <a:buFont typeface="Wingdings 2"/>
              <a:buNone/>
              <a:defRPr/>
            </a:pPr>
            <a:r>
              <a:rPr lang="ru-RU" sz="2400" kern="1200" dirty="0"/>
              <a:t>7.  Отнимем от обоих равновеликих четырёхугольников общий для них треугольник </a:t>
            </a:r>
            <a:r>
              <a:rPr lang="en-US" sz="2400" kern="1200" dirty="0"/>
              <a:t>ABC</a:t>
            </a:r>
            <a:r>
              <a:rPr lang="ru-RU" sz="2400" kern="1200" dirty="0"/>
              <a:t>, получим:</a:t>
            </a:r>
          </a:p>
          <a:p>
            <a:pPr marL="533400" indent="-533400" algn="ctr" eaLnBrk="1" fontAlgn="auto" hangingPunct="1">
              <a:lnSpc>
                <a:spcPct val="80000"/>
              </a:lnSpc>
              <a:spcAft>
                <a:spcPts val="0"/>
              </a:spcAft>
              <a:buFont typeface="Wingdings" pitchFamily="2" charset="2"/>
              <a:buNone/>
              <a:defRPr/>
            </a:pPr>
            <a:r>
              <a:rPr lang="ru-RU" sz="2400" kern="1200" baseline="30000" dirty="0"/>
              <a:t>	</a:t>
            </a:r>
            <a:r>
              <a:rPr lang="ru-RU" sz="2400" kern="1200" dirty="0"/>
              <a:t>1/2а</a:t>
            </a:r>
            <a:r>
              <a:rPr lang="ru-RU" sz="2400" kern="1200" baseline="30000" dirty="0"/>
              <a:t>2</a:t>
            </a:r>
            <a:r>
              <a:rPr lang="ru-RU" sz="2400" kern="1200" dirty="0"/>
              <a:t>+1/2</a:t>
            </a:r>
            <a:r>
              <a:rPr lang="en-US" sz="2400" kern="1200" dirty="0"/>
              <a:t>b</a:t>
            </a:r>
            <a:r>
              <a:rPr lang="ru-RU" sz="2400" kern="1200" baseline="30000" dirty="0"/>
              <a:t> 2</a:t>
            </a:r>
            <a:r>
              <a:rPr lang="en-US" sz="2400" kern="1200" dirty="0"/>
              <a:t>=1</a:t>
            </a:r>
            <a:r>
              <a:rPr lang="ru-RU" sz="2400" kern="1200" dirty="0"/>
              <a:t>/</a:t>
            </a:r>
            <a:r>
              <a:rPr lang="en-US" sz="2400" kern="1200" dirty="0"/>
              <a:t>2</a:t>
            </a:r>
            <a:r>
              <a:rPr lang="ru-RU" sz="2400" kern="1200" dirty="0"/>
              <a:t>с </a:t>
            </a:r>
            <a:r>
              <a:rPr lang="ru-RU" sz="2400" kern="1200" baseline="30000" dirty="0"/>
              <a:t>2</a:t>
            </a:r>
          </a:p>
          <a:p>
            <a:pPr marL="533400" indent="-533400" algn="just" eaLnBrk="1" fontAlgn="auto" hangingPunct="1">
              <a:lnSpc>
                <a:spcPct val="80000"/>
              </a:lnSpc>
              <a:spcAft>
                <a:spcPts val="0"/>
              </a:spcAft>
              <a:buFont typeface="Wingdings 2"/>
              <a:buNone/>
              <a:defRPr/>
            </a:pPr>
            <a:r>
              <a:rPr lang="ru-RU" sz="2400" kern="1200" dirty="0"/>
              <a:t>8. 	Соответственно:</a:t>
            </a:r>
          </a:p>
          <a:p>
            <a:pPr marL="533400" indent="-533400" algn="ctr" eaLnBrk="1" fontAlgn="auto" hangingPunct="1">
              <a:lnSpc>
                <a:spcPct val="80000"/>
              </a:lnSpc>
              <a:spcAft>
                <a:spcPts val="0"/>
              </a:spcAft>
              <a:buFont typeface="Wingdings" pitchFamily="2" charset="2"/>
              <a:buNone/>
              <a:defRPr/>
            </a:pPr>
            <a:r>
              <a:rPr lang="ru-RU" sz="2400" kern="1200" dirty="0"/>
              <a:t>	а</a:t>
            </a:r>
            <a:r>
              <a:rPr lang="ru-RU" sz="2400" kern="1200" baseline="30000" dirty="0"/>
              <a:t>2</a:t>
            </a:r>
            <a:r>
              <a:rPr lang="ru-RU" sz="2400" kern="1200" dirty="0"/>
              <a:t>+ </a:t>
            </a:r>
            <a:r>
              <a:rPr lang="en-US" sz="2400" kern="1200" dirty="0"/>
              <a:t>b</a:t>
            </a:r>
            <a:r>
              <a:rPr lang="ru-RU" sz="2400" kern="1200" baseline="30000" dirty="0"/>
              <a:t> 2 </a:t>
            </a:r>
            <a:r>
              <a:rPr lang="en-US" sz="2400" kern="1200" dirty="0"/>
              <a:t>=</a:t>
            </a:r>
            <a:r>
              <a:rPr lang="ru-RU" sz="2400" kern="1200" dirty="0"/>
              <a:t>с </a:t>
            </a:r>
            <a:r>
              <a:rPr lang="ru-RU" sz="2400" kern="1200" baseline="30000" dirty="0"/>
              <a:t>2</a:t>
            </a:r>
          </a:p>
        </p:txBody>
      </p:sp>
      <p:grpSp>
        <p:nvGrpSpPr>
          <p:cNvPr id="2" name="Group 61"/>
          <p:cNvGrpSpPr>
            <a:grpSpLocks/>
          </p:cNvGrpSpPr>
          <p:nvPr/>
        </p:nvGrpSpPr>
        <p:grpSpPr bwMode="auto">
          <a:xfrm>
            <a:off x="4787900" y="1404938"/>
            <a:ext cx="4356100" cy="4040187"/>
            <a:chOff x="3016" y="436"/>
            <a:chExt cx="2744" cy="2545"/>
          </a:xfrm>
        </p:grpSpPr>
        <p:sp>
          <p:nvSpPr>
            <p:cNvPr id="39947" name="Line 62"/>
            <p:cNvSpPr>
              <a:spLocks noChangeShapeType="1"/>
            </p:cNvSpPr>
            <p:nvPr/>
          </p:nvSpPr>
          <p:spPr bwMode="auto">
            <a:xfrm flipV="1">
              <a:off x="4921" y="572"/>
              <a:ext cx="0" cy="1089"/>
            </a:xfrm>
            <a:prstGeom prst="line">
              <a:avLst/>
            </a:prstGeom>
            <a:noFill/>
            <a:ln w="38100">
              <a:solidFill>
                <a:schemeClr val="tx1"/>
              </a:solidFill>
              <a:round/>
              <a:headEnd/>
              <a:tailEnd/>
            </a:ln>
          </p:spPr>
          <p:txBody>
            <a:bodyPr/>
            <a:lstStyle/>
            <a:p>
              <a:endParaRPr lang="ru-RU"/>
            </a:p>
          </p:txBody>
        </p:sp>
        <p:sp>
          <p:nvSpPr>
            <p:cNvPr id="39948" name="AutoShape 63"/>
            <p:cNvSpPr>
              <a:spLocks noChangeArrowheads="1"/>
            </p:cNvSpPr>
            <p:nvPr/>
          </p:nvSpPr>
          <p:spPr bwMode="auto">
            <a:xfrm rot="10800000" flipH="1">
              <a:off x="3787" y="1666"/>
              <a:ext cx="1134" cy="498"/>
            </a:xfrm>
            <a:prstGeom prst="rtTriangle">
              <a:avLst/>
            </a:prstGeom>
            <a:solidFill>
              <a:schemeClr val="accent1"/>
            </a:solidFill>
            <a:ln w="38100">
              <a:solidFill>
                <a:schemeClr val="tx1"/>
              </a:solidFill>
              <a:miter lim="800000"/>
              <a:headEnd/>
              <a:tailEnd/>
            </a:ln>
          </p:spPr>
          <p:txBody>
            <a:bodyPr wrap="none" anchor="ctr"/>
            <a:lstStyle/>
            <a:p>
              <a:endParaRPr lang="ru-RU">
                <a:latin typeface="Georgia" pitchFamily="18" charset="0"/>
              </a:endParaRPr>
            </a:p>
          </p:txBody>
        </p:sp>
        <p:sp>
          <p:nvSpPr>
            <p:cNvPr id="39949" name="Line 64"/>
            <p:cNvSpPr>
              <a:spLocks noChangeShapeType="1"/>
            </p:cNvSpPr>
            <p:nvPr/>
          </p:nvSpPr>
          <p:spPr bwMode="auto">
            <a:xfrm flipH="1" flipV="1">
              <a:off x="3243" y="2160"/>
              <a:ext cx="544" cy="4"/>
            </a:xfrm>
            <a:prstGeom prst="line">
              <a:avLst/>
            </a:prstGeom>
            <a:noFill/>
            <a:ln w="38100">
              <a:solidFill>
                <a:schemeClr val="tx1"/>
              </a:solidFill>
              <a:round/>
              <a:headEnd/>
              <a:tailEnd/>
            </a:ln>
          </p:spPr>
          <p:txBody>
            <a:bodyPr/>
            <a:lstStyle/>
            <a:p>
              <a:endParaRPr lang="ru-RU"/>
            </a:p>
          </p:txBody>
        </p:sp>
        <p:sp>
          <p:nvSpPr>
            <p:cNvPr id="39950" name="Line 65"/>
            <p:cNvSpPr>
              <a:spLocks noChangeShapeType="1"/>
            </p:cNvSpPr>
            <p:nvPr/>
          </p:nvSpPr>
          <p:spPr bwMode="auto">
            <a:xfrm>
              <a:off x="4921" y="1661"/>
              <a:ext cx="544" cy="1089"/>
            </a:xfrm>
            <a:prstGeom prst="line">
              <a:avLst/>
            </a:prstGeom>
            <a:noFill/>
            <a:ln w="38100">
              <a:solidFill>
                <a:schemeClr val="tx1"/>
              </a:solidFill>
              <a:round/>
              <a:headEnd/>
              <a:tailEnd/>
            </a:ln>
          </p:spPr>
          <p:txBody>
            <a:bodyPr/>
            <a:lstStyle/>
            <a:p>
              <a:endParaRPr lang="ru-RU"/>
            </a:p>
          </p:txBody>
        </p:sp>
        <p:sp>
          <p:nvSpPr>
            <p:cNvPr id="39951" name="Line 66"/>
            <p:cNvSpPr>
              <a:spLocks noChangeShapeType="1"/>
            </p:cNvSpPr>
            <p:nvPr/>
          </p:nvSpPr>
          <p:spPr bwMode="auto">
            <a:xfrm flipH="1" flipV="1">
              <a:off x="3787" y="1666"/>
              <a:ext cx="1678" cy="1084"/>
            </a:xfrm>
            <a:prstGeom prst="line">
              <a:avLst/>
            </a:prstGeom>
            <a:noFill/>
            <a:ln w="9525">
              <a:solidFill>
                <a:schemeClr val="tx1"/>
              </a:solidFill>
              <a:round/>
              <a:headEnd/>
              <a:tailEnd/>
            </a:ln>
          </p:spPr>
          <p:txBody>
            <a:bodyPr/>
            <a:lstStyle/>
            <a:p>
              <a:endParaRPr lang="ru-RU"/>
            </a:p>
          </p:txBody>
        </p:sp>
        <p:sp>
          <p:nvSpPr>
            <p:cNvPr id="39952" name="Line 67"/>
            <p:cNvSpPr>
              <a:spLocks noChangeShapeType="1"/>
            </p:cNvSpPr>
            <p:nvPr/>
          </p:nvSpPr>
          <p:spPr bwMode="auto">
            <a:xfrm flipH="1" flipV="1">
              <a:off x="3787" y="2164"/>
              <a:ext cx="1678" cy="586"/>
            </a:xfrm>
            <a:prstGeom prst="line">
              <a:avLst/>
            </a:prstGeom>
            <a:noFill/>
            <a:ln w="9525">
              <a:solidFill>
                <a:schemeClr val="tx1"/>
              </a:solidFill>
              <a:round/>
              <a:headEnd/>
              <a:tailEnd/>
            </a:ln>
          </p:spPr>
          <p:txBody>
            <a:bodyPr/>
            <a:lstStyle/>
            <a:p>
              <a:endParaRPr lang="ru-RU"/>
            </a:p>
          </p:txBody>
        </p:sp>
        <p:sp>
          <p:nvSpPr>
            <p:cNvPr id="39953" name="Text Box 68"/>
            <p:cNvSpPr txBox="1">
              <a:spLocks noChangeArrowheads="1"/>
            </p:cNvSpPr>
            <p:nvPr/>
          </p:nvSpPr>
          <p:spPr bwMode="auto">
            <a:xfrm>
              <a:off x="3697" y="2119"/>
              <a:ext cx="317" cy="231"/>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A</a:t>
              </a:r>
              <a:endParaRPr lang="ru-RU">
                <a:latin typeface="Times New Roman" pitchFamily="18" charset="0"/>
              </a:endParaRPr>
            </a:p>
          </p:txBody>
        </p:sp>
        <p:sp>
          <p:nvSpPr>
            <p:cNvPr id="39954" name="Text Box 69"/>
            <p:cNvSpPr txBox="1">
              <a:spLocks noChangeArrowheads="1"/>
            </p:cNvSpPr>
            <p:nvPr/>
          </p:nvSpPr>
          <p:spPr bwMode="auto">
            <a:xfrm>
              <a:off x="4921" y="1480"/>
              <a:ext cx="363" cy="231"/>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B</a:t>
              </a:r>
              <a:endParaRPr lang="ru-RU">
                <a:latin typeface="Times New Roman" pitchFamily="18" charset="0"/>
              </a:endParaRPr>
            </a:p>
          </p:txBody>
        </p:sp>
        <p:sp>
          <p:nvSpPr>
            <p:cNvPr id="39955" name="Text Box 70"/>
            <p:cNvSpPr txBox="1">
              <a:spLocks noChangeArrowheads="1"/>
            </p:cNvSpPr>
            <p:nvPr/>
          </p:nvSpPr>
          <p:spPr bwMode="auto">
            <a:xfrm>
              <a:off x="3606" y="1484"/>
              <a:ext cx="408" cy="231"/>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C</a:t>
              </a:r>
              <a:endParaRPr lang="ru-RU">
                <a:latin typeface="Times New Roman" pitchFamily="18" charset="0"/>
              </a:endParaRPr>
            </a:p>
          </p:txBody>
        </p:sp>
        <p:sp>
          <p:nvSpPr>
            <p:cNvPr id="39956" name="Text Box 71"/>
            <p:cNvSpPr txBox="1">
              <a:spLocks noChangeArrowheads="1"/>
            </p:cNvSpPr>
            <p:nvPr/>
          </p:nvSpPr>
          <p:spPr bwMode="auto">
            <a:xfrm>
              <a:off x="3016" y="2024"/>
              <a:ext cx="318" cy="231"/>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D</a:t>
              </a:r>
              <a:endParaRPr lang="ru-RU">
                <a:latin typeface="Times New Roman" pitchFamily="18" charset="0"/>
              </a:endParaRPr>
            </a:p>
          </p:txBody>
        </p:sp>
        <p:sp>
          <p:nvSpPr>
            <p:cNvPr id="39957" name="Text Box 72"/>
            <p:cNvSpPr txBox="1">
              <a:spLocks noChangeArrowheads="1"/>
            </p:cNvSpPr>
            <p:nvPr/>
          </p:nvSpPr>
          <p:spPr bwMode="auto">
            <a:xfrm>
              <a:off x="4921" y="436"/>
              <a:ext cx="362" cy="231"/>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F</a:t>
              </a:r>
              <a:endParaRPr lang="ru-RU">
                <a:latin typeface="Times New Roman" pitchFamily="18" charset="0"/>
              </a:endParaRPr>
            </a:p>
          </p:txBody>
        </p:sp>
        <p:sp>
          <p:nvSpPr>
            <p:cNvPr id="39958" name="Text Box 73"/>
            <p:cNvSpPr txBox="1">
              <a:spLocks noChangeArrowheads="1"/>
            </p:cNvSpPr>
            <p:nvPr/>
          </p:nvSpPr>
          <p:spPr bwMode="auto">
            <a:xfrm>
              <a:off x="5397" y="2750"/>
              <a:ext cx="363" cy="231"/>
            </a:xfrm>
            <a:prstGeom prst="rect">
              <a:avLst/>
            </a:prstGeom>
            <a:noFill/>
            <a:ln w="9525">
              <a:noFill/>
              <a:miter lim="800000"/>
              <a:headEnd/>
              <a:tailEnd/>
            </a:ln>
          </p:spPr>
          <p:txBody>
            <a:bodyPr>
              <a:spAutoFit/>
            </a:bodyPr>
            <a:lstStyle/>
            <a:p>
              <a:pPr>
                <a:spcBef>
                  <a:spcPct val="50000"/>
                </a:spcBef>
              </a:pPr>
              <a:r>
                <a:rPr lang="en-US">
                  <a:latin typeface="Times New Roman" pitchFamily="18" charset="0"/>
                </a:rPr>
                <a:t>E</a:t>
              </a:r>
              <a:endParaRPr lang="ru-RU">
                <a:latin typeface="Times New Roman" pitchFamily="18" charset="0"/>
              </a:endParaRPr>
            </a:p>
          </p:txBody>
        </p:sp>
        <p:sp>
          <p:nvSpPr>
            <p:cNvPr id="39959" name="Text Box 75"/>
            <p:cNvSpPr txBox="1">
              <a:spLocks noChangeArrowheads="1"/>
            </p:cNvSpPr>
            <p:nvPr/>
          </p:nvSpPr>
          <p:spPr bwMode="auto">
            <a:xfrm>
              <a:off x="3555" y="1891"/>
              <a:ext cx="225" cy="213"/>
            </a:xfrm>
            <a:prstGeom prst="rect">
              <a:avLst/>
            </a:prstGeom>
            <a:noFill/>
            <a:ln w="9525">
              <a:noFill/>
              <a:miter lim="800000"/>
              <a:headEnd/>
              <a:tailEnd/>
            </a:ln>
          </p:spPr>
          <p:txBody>
            <a:bodyPr>
              <a:spAutoFit/>
            </a:bodyPr>
            <a:lstStyle/>
            <a:p>
              <a:pPr>
                <a:spcBef>
                  <a:spcPct val="50000"/>
                </a:spcBef>
              </a:pPr>
              <a:r>
                <a:rPr lang="en-US" sz="1600">
                  <a:latin typeface="Times New Roman" pitchFamily="18" charset="0"/>
                </a:rPr>
                <a:t>b</a:t>
              </a:r>
              <a:endParaRPr lang="ru-RU" sz="1600">
                <a:latin typeface="Times New Roman" pitchFamily="18" charset="0"/>
              </a:endParaRPr>
            </a:p>
          </p:txBody>
        </p:sp>
        <p:sp>
          <p:nvSpPr>
            <p:cNvPr id="39960" name="Text Box 76"/>
            <p:cNvSpPr txBox="1">
              <a:spLocks noChangeArrowheads="1"/>
            </p:cNvSpPr>
            <p:nvPr/>
          </p:nvSpPr>
          <p:spPr bwMode="auto">
            <a:xfrm>
              <a:off x="4468" y="1802"/>
              <a:ext cx="226" cy="212"/>
            </a:xfrm>
            <a:prstGeom prst="rect">
              <a:avLst/>
            </a:prstGeom>
            <a:noFill/>
            <a:ln w="9525">
              <a:noFill/>
              <a:miter lim="800000"/>
              <a:headEnd/>
              <a:tailEnd/>
            </a:ln>
          </p:spPr>
          <p:txBody>
            <a:bodyPr>
              <a:spAutoFit/>
            </a:bodyPr>
            <a:lstStyle/>
            <a:p>
              <a:pPr>
                <a:spcBef>
                  <a:spcPct val="50000"/>
                </a:spcBef>
              </a:pPr>
              <a:r>
                <a:rPr lang="en-US" sz="1600">
                  <a:latin typeface="Times New Roman" pitchFamily="18" charset="0"/>
                </a:rPr>
                <a:t>c</a:t>
              </a:r>
              <a:endParaRPr lang="ru-RU" sz="1600">
                <a:latin typeface="Times New Roman" pitchFamily="18" charset="0"/>
              </a:endParaRPr>
            </a:p>
          </p:txBody>
        </p:sp>
        <p:sp>
          <p:nvSpPr>
            <p:cNvPr id="39961" name="Line 77"/>
            <p:cNvSpPr>
              <a:spLocks noChangeShapeType="1"/>
            </p:cNvSpPr>
            <p:nvPr/>
          </p:nvSpPr>
          <p:spPr bwMode="auto">
            <a:xfrm flipH="1">
              <a:off x="3243" y="572"/>
              <a:ext cx="1678" cy="1588"/>
            </a:xfrm>
            <a:prstGeom prst="line">
              <a:avLst/>
            </a:prstGeom>
            <a:noFill/>
            <a:ln w="9525">
              <a:solidFill>
                <a:schemeClr val="tx1"/>
              </a:solidFill>
              <a:round/>
              <a:headEnd/>
              <a:tailEnd/>
            </a:ln>
          </p:spPr>
          <p:txBody>
            <a:bodyPr/>
            <a:lstStyle/>
            <a:p>
              <a:endParaRPr lang="ru-RU"/>
            </a:p>
          </p:txBody>
        </p:sp>
        <p:sp>
          <p:nvSpPr>
            <p:cNvPr id="39962" name="Line 78"/>
            <p:cNvSpPr>
              <a:spLocks noChangeShapeType="1"/>
            </p:cNvSpPr>
            <p:nvPr/>
          </p:nvSpPr>
          <p:spPr bwMode="auto">
            <a:xfrm flipH="1">
              <a:off x="3788" y="572"/>
              <a:ext cx="1133" cy="1588"/>
            </a:xfrm>
            <a:prstGeom prst="line">
              <a:avLst/>
            </a:prstGeom>
            <a:noFill/>
            <a:ln w="9525">
              <a:solidFill>
                <a:schemeClr val="tx1"/>
              </a:solidFill>
              <a:round/>
              <a:headEnd/>
              <a:tailEnd/>
            </a:ln>
          </p:spPr>
          <p:txBody>
            <a:bodyPr/>
            <a:lstStyle/>
            <a:p>
              <a:endParaRPr lang="ru-RU"/>
            </a:p>
          </p:txBody>
        </p:sp>
      </p:grpSp>
      <p:sp>
        <p:nvSpPr>
          <p:cNvPr id="39941" name="Rectangle 3"/>
          <p:cNvSpPr txBox="1">
            <a:spLocks noChangeArrowheads="1"/>
          </p:cNvSpPr>
          <p:nvPr/>
        </p:nvSpPr>
        <p:spPr bwMode="auto">
          <a:xfrm>
            <a:off x="357188" y="285750"/>
            <a:ext cx="8358187" cy="857250"/>
          </a:xfrm>
          <a:prstGeom prst="rect">
            <a:avLst/>
          </a:prstGeom>
          <a:noFill/>
          <a:ln w="9525">
            <a:noFill/>
            <a:miter lim="800000"/>
            <a:headEnd/>
            <a:tailEnd/>
          </a:ln>
        </p:spPr>
        <p:txBody>
          <a:bodyPr/>
          <a:lstStyle/>
          <a:p>
            <a:pPr marL="533400" indent="-533400">
              <a:lnSpc>
                <a:spcPct val="80000"/>
              </a:lnSpc>
              <a:spcBef>
                <a:spcPct val="20000"/>
              </a:spcBef>
              <a:buClr>
                <a:schemeClr val="accent1"/>
              </a:buClr>
              <a:buSzPct val="85000"/>
              <a:buFont typeface="Wingdings 2" pitchFamily="18" charset="2"/>
              <a:buNone/>
            </a:pPr>
            <a:endParaRPr lang="ru-RU" sz="2000">
              <a:latin typeface="Georgia" pitchFamily="18" charset="0"/>
            </a:endParaRPr>
          </a:p>
          <a:p>
            <a:pPr marL="533400" indent="-533400">
              <a:lnSpc>
                <a:spcPct val="80000"/>
              </a:lnSpc>
              <a:spcBef>
                <a:spcPct val="20000"/>
              </a:spcBef>
              <a:buClr>
                <a:schemeClr val="accent1"/>
              </a:buClr>
              <a:buSzPct val="85000"/>
              <a:buFont typeface="Wingdings 2" pitchFamily="18" charset="2"/>
              <a:buNone/>
            </a:pPr>
            <a:endParaRPr lang="ru-RU" sz="2000">
              <a:latin typeface="Georgia" pitchFamily="18" charset="0"/>
            </a:endParaRPr>
          </a:p>
          <a:p>
            <a:pPr marL="533400" indent="-533400">
              <a:lnSpc>
                <a:spcPct val="80000"/>
              </a:lnSpc>
              <a:spcBef>
                <a:spcPct val="20000"/>
              </a:spcBef>
              <a:buClr>
                <a:schemeClr val="accent1"/>
              </a:buClr>
              <a:buSzPct val="85000"/>
              <a:buFont typeface="Wingdings 2" pitchFamily="18" charset="2"/>
              <a:buNone/>
            </a:pPr>
            <a:endParaRPr lang="ru-RU" sz="2000">
              <a:latin typeface="Georgia" pitchFamily="18" charset="0"/>
            </a:endParaRPr>
          </a:p>
          <a:p>
            <a:pPr marL="533400" indent="-533400">
              <a:lnSpc>
                <a:spcPct val="80000"/>
              </a:lnSpc>
              <a:spcBef>
                <a:spcPct val="20000"/>
              </a:spcBef>
              <a:buClr>
                <a:schemeClr val="accent1"/>
              </a:buClr>
              <a:buSzPct val="85000"/>
              <a:buFont typeface="Wingdings 2" pitchFamily="18" charset="2"/>
              <a:buNone/>
            </a:pPr>
            <a:endParaRPr lang="ru-RU" sz="2000">
              <a:latin typeface="Georgia" pitchFamily="18" charset="0"/>
            </a:endParaRPr>
          </a:p>
          <a:p>
            <a:pPr marL="533400" indent="-533400">
              <a:lnSpc>
                <a:spcPct val="80000"/>
              </a:lnSpc>
              <a:spcBef>
                <a:spcPct val="20000"/>
              </a:spcBef>
              <a:buClr>
                <a:schemeClr val="accent1"/>
              </a:buClr>
              <a:buSzPct val="85000"/>
              <a:buFont typeface="Wingdings 2" pitchFamily="18" charset="2"/>
              <a:buNone/>
            </a:pPr>
            <a:endParaRPr lang="ru-RU" sz="2000">
              <a:latin typeface="Georgia" pitchFamily="18" charset="0"/>
            </a:endParaRPr>
          </a:p>
        </p:txBody>
      </p:sp>
      <p:sp>
        <p:nvSpPr>
          <p:cNvPr id="25" name="Прямоугольник 24"/>
          <p:cNvSpPr>
            <a:spLocks noChangeArrowheads="1"/>
          </p:cNvSpPr>
          <p:nvPr/>
        </p:nvSpPr>
        <p:spPr bwMode="auto">
          <a:xfrm>
            <a:off x="214313" y="214313"/>
            <a:ext cx="8715375" cy="554037"/>
          </a:xfrm>
          <a:prstGeom prst="rect">
            <a:avLst/>
          </a:prstGeom>
          <a:noFill/>
          <a:ln w="9525">
            <a:noFill/>
            <a:miter lim="800000"/>
            <a:headEnd/>
            <a:tailEnd/>
          </a:ln>
        </p:spPr>
        <p:txBody>
          <a:bodyPr>
            <a:spAutoFit/>
          </a:bodyPr>
          <a:lstStyle/>
          <a:p>
            <a:pPr algn="ctr"/>
            <a:r>
              <a:rPr lang="ru-RU" sz="3000" b="1">
                <a:solidFill>
                  <a:srgbClr val="006600"/>
                </a:solidFill>
                <a:latin typeface="Georgia" pitchFamily="18" charset="0"/>
              </a:rPr>
              <a:t>Доказательство </a:t>
            </a:r>
            <a:r>
              <a:rPr lang="ru-RU" sz="3000" b="1" i="1">
                <a:solidFill>
                  <a:srgbClr val="006600"/>
                </a:solidFill>
                <a:latin typeface="Georgia" pitchFamily="18" charset="0"/>
              </a:rPr>
              <a:t>Гофмана</a:t>
            </a:r>
            <a:endParaRPr lang="ru-RU" sz="3000">
              <a:latin typeface="Georgia" pitchFamily="18" charset="0"/>
            </a:endParaRPr>
          </a:p>
        </p:txBody>
      </p:sp>
      <p:sp>
        <p:nvSpPr>
          <p:cNvPr id="26" name="Равнобедренный треугольник 25"/>
          <p:cNvSpPr/>
          <p:nvPr/>
        </p:nvSpPr>
        <p:spPr>
          <a:xfrm>
            <a:off x="642938" y="2571750"/>
            <a:ext cx="214312" cy="142875"/>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27" name="Равнобедренный треугольник 26"/>
          <p:cNvSpPr/>
          <p:nvPr/>
        </p:nvSpPr>
        <p:spPr>
          <a:xfrm>
            <a:off x="1714500" y="2571750"/>
            <a:ext cx="214313" cy="142875"/>
          </a:xfrm>
          <a:prstGeom prs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tx1"/>
              </a:solidFill>
            </a:endParaRPr>
          </a:p>
        </p:txBody>
      </p:sp>
      <p:sp>
        <p:nvSpPr>
          <p:cNvPr id="28" name="Text Box 74"/>
          <p:cNvSpPr txBox="1">
            <a:spLocks noChangeArrowheads="1"/>
          </p:cNvSpPr>
          <p:nvPr/>
        </p:nvSpPr>
        <p:spPr bwMode="auto">
          <a:xfrm>
            <a:off x="7072313" y="3000375"/>
            <a:ext cx="285750" cy="338138"/>
          </a:xfrm>
          <a:prstGeom prst="rect">
            <a:avLst/>
          </a:prstGeom>
          <a:noFill/>
          <a:ln w="9525">
            <a:noFill/>
            <a:miter lim="800000"/>
            <a:headEnd/>
            <a:tailEnd/>
          </a:ln>
        </p:spPr>
        <p:txBody>
          <a:bodyPr>
            <a:spAutoFit/>
          </a:bodyPr>
          <a:lstStyle/>
          <a:p>
            <a:pPr>
              <a:spcBef>
                <a:spcPct val="50000"/>
              </a:spcBef>
            </a:pPr>
            <a:r>
              <a:rPr lang="en-US" sz="1600">
                <a:latin typeface="Times New Roman" pitchFamily="18" charset="0"/>
              </a:rPr>
              <a:t>a</a:t>
            </a:r>
            <a:endParaRPr lang="ru-RU" sz="1600">
              <a:latin typeface="Times New Roman" pitchFamily="18" charset="0"/>
            </a:endParaRPr>
          </a:p>
        </p:txBody>
      </p:sp>
      <p:sp>
        <p:nvSpPr>
          <p:cNvPr id="29" name="Номер слайда 28"/>
          <p:cNvSpPr>
            <a:spLocks noGrp="1"/>
          </p:cNvSpPr>
          <p:nvPr>
            <p:ph type="sldNum" sz="quarter" idx="12"/>
          </p:nvPr>
        </p:nvSpPr>
        <p:spPr/>
        <p:txBody>
          <a:bodyPr/>
          <a:lstStyle/>
          <a:p>
            <a:pPr>
              <a:defRPr/>
            </a:pPr>
            <a:fld id="{99B05E2C-95F3-46FB-AC8E-C028C35C7327}" type="slidenum">
              <a:rPr lang="ru-RU" smtClean="0"/>
              <a:pPr>
                <a:defRPr/>
              </a:pPr>
              <a:t>28</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000" fill="hold"/>
                                        <p:tgtEl>
                                          <p:spTgt spid="25"/>
                                        </p:tgtEl>
                                        <p:attrNameLst>
                                          <p:attrName>ppt_x</p:attrName>
                                        </p:attrNameLst>
                                      </p:cBhvr>
                                      <p:tavLst>
                                        <p:tav tm="0">
                                          <p:val>
                                            <p:strVal val="0-#ppt_w/2"/>
                                          </p:val>
                                        </p:tav>
                                        <p:tav tm="100000">
                                          <p:val>
                                            <p:strVal val="#ppt_x"/>
                                          </p:val>
                                        </p:tav>
                                      </p:tavLst>
                                    </p:anim>
                                    <p:anim calcmode="lin" valueType="num">
                                      <p:cBhvr additive="base">
                                        <p:cTn id="8" dur="20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1000" fill="hold"/>
                                        <p:tgtEl>
                                          <p:spTgt spid="28"/>
                                        </p:tgtEl>
                                        <p:attrNameLst>
                                          <p:attrName>ppt_x</p:attrName>
                                        </p:attrNameLst>
                                      </p:cBhvr>
                                      <p:tavLst>
                                        <p:tav tm="0">
                                          <p:val>
                                            <p:strVal val="#ppt_x"/>
                                          </p:val>
                                        </p:tav>
                                        <p:tav tm="100000">
                                          <p:val>
                                            <p:strVal val="#ppt_x"/>
                                          </p:val>
                                        </p:tav>
                                      </p:tavLst>
                                    </p:anim>
                                    <p:anim calcmode="lin" valueType="num">
                                      <p:cBhvr additive="base">
                                        <p:cTn id="18"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iterate type="wd">
                                    <p:tmPct val="100000"/>
                                  </p:iterate>
                                  <p:childTnLst>
                                    <p:set>
                                      <p:cBhvr>
                                        <p:cTn id="22" dur="1" fill="hold">
                                          <p:stCondLst>
                                            <p:cond delay="0"/>
                                          </p:stCondLst>
                                        </p:cTn>
                                        <p:tgtEl>
                                          <p:spTgt spid="8195">
                                            <p:txEl>
                                              <p:pRg st="1" end="1"/>
                                            </p:txEl>
                                          </p:spTgt>
                                        </p:tgtEl>
                                        <p:attrNameLst>
                                          <p:attrName>style.visibility</p:attrName>
                                        </p:attrNameLst>
                                      </p:cBhvr>
                                      <p:to>
                                        <p:strVal val="visible"/>
                                      </p:to>
                                    </p:set>
                                    <p:anim calcmode="lin" valueType="num">
                                      <p:cBhvr additive="base">
                                        <p:cTn id="23" dur="3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24" dur="300" fill="hold"/>
                                        <p:tgtEl>
                                          <p:spTgt spid="8195">
                                            <p:txEl>
                                              <p:pRg st="1" end="1"/>
                                            </p:txEl>
                                          </p:spTgt>
                                        </p:tgtEl>
                                        <p:attrNameLst>
                                          <p:attrName>ppt_y</p:attrName>
                                        </p:attrNameLst>
                                      </p:cBhvr>
                                      <p:tavLst>
                                        <p:tav tm="0">
                                          <p:val>
                                            <p:strVal val="0-#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ppt_x"/>
                                          </p:val>
                                        </p:tav>
                                        <p:tav tm="100000">
                                          <p:val>
                                            <p:strVal val="#ppt_x"/>
                                          </p:val>
                                        </p:tav>
                                      </p:tavLst>
                                    </p:anim>
                                    <p:anim calcmode="lin" valueType="num">
                                      <p:cBhvr additive="base">
                                        <p:cTn id="32"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iterate type="wd">
                                    <p:tmPct val="100000"/>
                                  </p:iterate>
                                  <p:childTnLst>
                                    <p:set>
                                      <p:cBhvr>
                                        <p:cTn id="36" dur="1" fill="hold">
                                          <p:stCondLst>
                                            <p:cond delay="0"/>
                                          </p:stCondLst>
                                        </p:cTn>
                                        <p:tgtEl>
                                          <p:spTgt spid="8195">
                                            <p:txEl>
                                              <p:pRg st="2" end="2"/>
                                            </p:txEl>
                                          </p:spTgt>
                                        </p:tgtEl>
                                        <p:attrNameLst>
                                          <p:attrName>style.visibility</p:attrName>
                                        </p:attrNameLst>
                                      </p:cBhvr>
                                      <p:to>
                                        <p:strVal val="visible"/>
                                      </p:to>
                                    </p:set>
                                    <p:anim calcmode="lin" valueType="num">
                                      <p:cBhvr additive="base">
                                        <p:cTn id="37" dur="3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38" dur="300" fill="hold"/>
                                        <p:tgtEl>
                                          <p:spTgt spid="8195">
                                            <p:txEl>
                                              <p:pRg st="2" end="2"/>
                                            </p:txEl>
                                          </p:spTgt>
                                        </p:tgtEl>
                                        <p:attrNameLst>
                                          <p:attrName>ppt_y</p:attrName>
                                        </p:attrNameLst>
                                      </p:cBhvr>
                                      <p:tavLst>
                                        <p:tav tm="0">
                                          <p:val>
                                            <p:strVal val="0-#ppt_h/2"/>
                                          </p:val>
                                        </p:tav>
                                        <p:tav tm="100000">
                                          <p:val>
                                            <p:strVal val="#ppt_y"/>
                                          </p:val>
                                        </p:tav>
                                      </p:tavLst>
                                    </p:anim>
                                  </p:childTnLst>
                                </p:cTn>
                              </p:par>
                            </p:childTnLst>
                          </p:cTn>
                        </p:par>
                        <p:par>
                          <p:cTn id="39" fill="hold">
                            <p:stCondLst>
                              <p:cond delay="4500"/>
                            </p:stCondLst>
                            <p:childTnLst>
                              <p:par>
                                <p:cTn id="40" presetID="2" presetClass="entr" presetSubtype="1" fill="hold" grpId="0" nodeType="afterEffect">
                                  <p:stCondLst>
                                    <p:cond delay="0"/>
                                  </p:stCondLst>
                                  <p:iterate type="wd">
                                    <p:tmPct val="100000"/>
                                  </p:iterate>
                                  <p:childTnLst>
                                    <p:set>
                                      <p:cBhvr>
                                        <p:cTn id="41" dur="1" fill="hold">
                                          <p:stCondLst>
                                            <p:cond delay="0"/>
                                          </p:stCondLst>
                                        </p:cTn>
                                        <p:tgtEl>
                                          <p:spTgt spid="8195">
                                            <p:txEl>
                                              <p:pRg st="3" end="3"/>
                                            </p:txEl>
                                          </p:spTgt>
                                        </p:tgtEl>
                                        <p:attrNameLst>
                                          <p:attrName>style.visibility</p:attrName>
                                        </p:attrNameLst>
                                      </p:cBhvr>
                                      <p:to>
                                        <p:strVal val="visible"/>
                                      </p:to>
                                    </p:set>
                                    <p:anim calcmode="lin" valueType="num">
                                      <p:cBhvr additive="base">
                                        <p:cTn id="42" dur="3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43" dur="300" fill="hold"/>
                                        <p:tgtEl>
                                          <p:spTgt spid="819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0"/>
                                  </p:stCondLst>
                                  <p:iterate type="wd">
                                    <p:tmPct val="100000"/>
                                  </p:iterate>
                                  <p:childTnLst>
                                    <p:set>
                                      <p:cBhvr>
                                        <p:cTn id="47" dur="1" fill="hold">
                                          <p:stCondLst>
                                            <p:cond delay="0"/>
                                          </p:stCondLst>
                                        </p:cTn>
                                        <p:tgtEl>
                                          <p:spTgt spid="8195">
                                            <p:txEl>
                                              <p:pRg st="4" end="4"/>
                                            </p:txEl>
                                          </p:spTgt>
                                        </p:tgtEl>
                                        <p:attrNameLst>
                                          <p:attrName>style.visibility</p:attrName>
                                        </p:attrNameLst>
                                      </p:cBhvr>
                                      <p:to>
                                        <p:strVal val="visible"/>
                                      </p:to>
                                    </p:set>
                                    <p:anim calcmode="lin" valueType="num">
                                      <p:cBhvr additive="base">
                                        <p:cTn id="48" dur="3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49" dur="300" fill="hold"/>
                                        <p:tgtEl>
                                          <p:spTgt spid="8195">
                                            <p:txEl>
                                              <p:pRg st="4" end="4"/>
                                            </p:txEl>
                                          </p:spTgt>
                                        </p:tgtEl>
                                        <p:attrNameLst>
                                          <p:attrName>ppt_y</p:attrName>
                                        </p:attrNameLst>
                                      </p:cBhvr>
                                      <p:tavLst>
                                        <p:tav tm="0">
                                          <p:val>
                                            <p:strVal val="0-#ppt_h/2"/>
                                          </p:val>
                                        </p:tav>
                                        <p:tav tm="100000">
                                          <p:val>
                                            <p:strVal val="#ppt_y"/>
                                          </p:val>
                                        </p:tav>
                                      </p:tavLst>
                                    </p:anim>
                                  </p:childTnLst>
                                </p:cTn>
                              </p:par>
                            </p:childTnLst>
                          </p:cTn>
                        </p:par>
                        <p:par>
                          <p:cTn id="50" fill="hold">
                            <p:stCondLst>
                              <p:cond delay="1200"/>
                            </p:stCondLst>
                            <p:childTnLst>
                              <p:par>
                                <p:cTn id="51" presetID="2" presetClass="entr" presetSubtype="1" fill="hold" grpId="0" nodeType="afterEffect">
                                  <p:stCondLst>
                                    <p:cond delay="0"/>
                                  </p:stCondLst>
                                  <p:iterate type="wd">
                                    <p:tmPct val="100000"/>
                                  </p:iterate>
                                  <p:childTnLst>
                                    <p:set>
                                      <p:cBhvr>
                                        <p:cTn id="52" dur="1" fill="hold">
                                          <p:stCondLst>
                                            <p:cond delay="0"/>
                                          </p:stCondLst>
                                        </p:cTn>
                                        <p:tgtEl>
                                          <p:spTgt spid="8195">
                                            <p:txEl>
                                              <p:pRg st="5" end="5"/>
                                            </p:txEl>
                                          </p:spTgt>
                                        </p:tgtEl>
                                        <p:attrNameLst>
                                          <p:attrName>style.visibility</p:attrName>
                                        </p:attrNameLst>
                                      </p:cBhvr>
                                      <p:to>
                                        <p:strVal val="visible"/>
                                      </p:to>
                                    </p:set>
                                    <p:anim calcmode="lin" valueType="num">
                                      <p:cBhvr additive="base">
                                        <p:cTn id="53" dur="3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54" dur="300" fill="hold"/>
                                        <p:tgtEl>
                                          <p:spTgt spid="819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9" presetClass="entr" presetSubtype="10" fill="hold" grpId="0" nodeType="clickEffect">
                                  <p:stCondLst>
                                    <p:cond delay="0"/>
                                  </p:stCondLst>
                                  <p:childTnLst>
                                    <p:set>
                                      <p:cBhvr>
                                        <p:cTn id="58" dur="1" fill="hold">
                                          <p:stCondLst>
                                            <p:cond delay="0"/>
                                          </p:stCondLst>
                                        </p:cTn>
                                        <p:tgtEl>
                                          <p:spTgt spid="8197"/>
                                        </p:tgtEl>
                                        <p:attrNameLst>
                                          <p:attrName>style.visibility</p:attrName>
                                        </p:attrNameLst>
                                      </p:cBhvr>
                                      <p:to>
                                        <p:strVal val="visible"/>
                                      </p:to>
                                    </p:set>
                                    <p:anim calcmode="lin" valueType="num">
                                      <p:cBhvr>
                                        <p:cTn id="59" dur="5000" fill="hold"/>
                                        <p:tgtEl>
                                          <p:spTgt spid="8197"/>
                                        </p:tgtEl>
                                        <p:attrNameLst>
                                          <p:attrName>ppt_w</p:attrName>
                                        </p:attrNameLst>
                                      </p:cBhvr>
                                      <p:tavLst>
                                        <p:tav tm="0" fmla="#ppt_w*sin(2.5*pi*$)">
                                          <p:val>
                                            <p:fltVal val="0"/>
                                          </p:val>
                                        </p:tav>
                                        <p:tav tm="100000">
                                          <p:val>
                                            <p:fltVal val="1"/>
                                          </p:val>
                                        </p:tav>
                                      </p:tavLst>
                                    </p:anim>
                                    <p:anim calcmode="lin" valueType="num">
                                      <p:cBhvr>
                                        <p:cTn id="60" dur="5000" fill="hold"/>
                                        <p:tgtEl>
                                          <p:spTgt spid="819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utoUpdateAnimBg="0"/>
      <p:bldP spid="8195" grpId="0" build="p" autoUpdateAnimBg="0"/>
      <p:bldP spid="25" grpId="0"/>
      <p:bldP spid="26" grpId="0" animBg="1"/>
      <p:bldP spid="27" grpId="0" animBg="1"/>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01625" y="228600"/>
            <a:ext cx="8534400" cy="914400"/>
          </a:xfrm>
        </p:spPr>
        <p:txBody>
          <a:bodyPr/>
          <a:lstStyle/>
          <a:p>
            <a:pPr>
              <a:defRPr/>
            </a:pPr>
            <a:r>
              <a:rPr lang="ru-RU" b="1" kern="1200" dirty="0">
                <a:solidFill>
                  <a:schemeClr val="accent5">
                    <a:lumMod val="25000"/>
                  </a:schemeClr>
                </a:solidFill>
              </a:rPr>
              <a:t>4. Алгебраический метод доказательства</a:t>
            </a:r>
          </a:p>
        </p:txBody>
      </p:sp>
      <p:sp>
        <p:nvSpPr>
          <p:cNvPr id="61443" name="Содержимое 2"/>
          <p:cNvSpPr>
            <a:spLocks noGrp="1"/>
          </p:cNvSpPr>
          <p:nvPr>
            <p:ph sz="quarter" idx="4294967295"/>
          </p:nvPr>
        </p:nvSpPr>
        <p:spPr>
          <a:xfrm>
            <a:off x="301625" y="1527175"/>
            <a:ext cx="8504238" cy="4572000"/>
          </a:xfrm>
        </p:spPr>
        <p:txBody>
          <a:bodyPr/>
          <a:lstStyle/>
          <a:p>
            <a:pPr algn="ctr">
              <a:buFont typeface="Wingdings 2" pitchFamily="18" charset="2"/>
              <a:buNone/>
            </a:pPr>
            <a:endParaRPr lang="ru-RU" sz="3200" smtClean="0"/>
          </a:p>
          <a:p>
            <a:pPr algn="ctr">
              <a:buFont typeface="Wingdings 2" pitchFamily="18" charset="2"/>
              <a:buNone/>
            </a:pPr>
            <a:r>
              <a:rPr lang="ru-RU" sz="3200" b="1" smtClean="0">
                <a:solidFill>
                  <a:srgbClr val="294937"/>
                </a:solidFill>
              </a:rPr>
              <a:t>Эти доказательства, основанные на применении в геометрии алгебраических формул. Это достаточно легкие доказательства, не требующие никаких дополнительных построений. </a:t>
            </a:r>
          </a:p>
          <a:p>
            <a:pPr>
              <a:buFont typeface="Wingdings 2" pitchFamily="18" charset="2"/>
              <a:buNone/>
            </a:pPr>
            <a:endParaRPr lang="ru-RU" smtClean="0"/>
          </a:p>
          <a:p>
            <a:pPr>
              <a:buFont typeface="Wingdings 2" pitchFamily="18" charset="2"/>
              <a:buNone/>
            </a:pPr>
            <a:endParaRPr lang="ru-RU" smtClean="0"/>
          </a:p>
        </p:txBody>
      </p:sp>
      <p:sp>
        <p:nvSpPr>
          <p:cNvPr id="4" name="Номер слайда 3"/>
          <p:cNvSpPr>
            <a:spLocks noGrp="1"/>
          </p:cNvSpPr>
          <p:nvPr>
            <p:ph type="sldNum" sz="quarter" idx="12"/>
          </p:nvPr>
        </p:nvSpPr>
        <p:spPr/>
        <p:txBody>
          <a:bodyPr/>
          <a:lstStyle/>
          <a:p>
            <a:pPr>
              <a:defRPr/>
            </a:pPr>
            <a:fld id="{91E9D87A-8EF1-42E9-A2AC-61FB1D302FCB}" type="slidenum">
              <a:rPr lang="ru-RU" smtClean="0"/>
              <a:pPr>
                <a:defRPr/>
              </a:pPr>
              <a:t>29</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61443">
                                            <p:txEl>
                                              <p:pRg st="1" end="1"/>
                                            </p:txEl>
                                          </p:spTgt>
                                        </p:tgtEl>
                                        <p:attrNameLst>
                                          <p:attrName>style.visibility</p:attrName>
                                        </p:attrNameLst>
                                      </p:cBhvr>
                                      <p:to>
                                        <p:strVal val="visible"/>
                                      </p:to>
                                    </p:set>
                                    <p:animEffect transition="in" filter="wheel(4)">
                                      <p:cBhvr>
                                        <p:cTn id="10" dur="1000"/>
                                        <p:tgtEl>
                                          <p:spTgt spid="61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44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graphicFrame>
        <p:nvGraphicFramePr>
          <p:cNvPr id="57378" name="Group 34"/>
          <p:cNvGraphicFramePr>
            <a:graphicFrameLocks noGrp="1"/>
          </p:cNvGraphicFramePr>
          <p:nvPr>
            <p:ph/>
          </p:nvPr>
        </p:nvGraphicFramePr>
        <p:xfrm>
          <a:off x="357188" y="1785938"/>
          <a:ext cx="8462962" cy="4693920"/>
        </p:xfrm>
        <a:graphic>
          <a:graphicData uri="http://schemas.openxmlformats.org/drawingml/2006/table">
            <a:tbl>
              <a:tblPr/>
              <a:tblGrid>
                <a:gridCol w="779462"/>
                <a:gridCol w="6221413"/>
                <a:gridCol w="1462087"/>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404040"/>
                          </a:solidFill>
                          <a:effectLst/>
                          <a:latin typeface="Times New Roman" pitchFamily="18" charset="0"/>
                          <a:cs typeface="Times New Roman" pitchFamily="18" charset="0"/>
                        </a:rPr>
                        <a:t>№</a:t>
                      </a:r>
                      <a:endParaRPr kumimoji="0" lang="ru-RU" sz="2800" b="1" i="0" u="none" strike="noStrike" cap="none" normalizeH="0" baseline="0" smtClean="0">
                        <a:ln>
                          <a:noFill/>
                        </a:ln>
                        <a:solidFill>
                          <a:srgbClr val="40404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404040"/>
                          </a:solidFill>
                          <a:effectLst/>
                          <a:latin typeface="Times New Roman" pitchFamily="18" charset="0"/>
                          <a:cs typeface="Times New Roman" pitchFamily="18" charset="0"/>
                        </a:rPr>
                        <a:t>Историческое место</a:t>
                      </a:r>
                      <a:endParaRPr kumimoji="0" lang="ru-RU" sz="2800" b="1" i="0" u="none" strike="noStrike" cap="none" normalizeH="0" baseline="0" smtClean="0">
                        <a:ln>
                          <a:noFill/>
                        </a:ln>
                        <a:solidFill>
                          <a:srgbClr val="40404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404040"/>
                          </a:solidFill>
                          <a:effectLst/>
                          <a:latin typeface="Times New Roman" pitchFamily="18" charset="0"/>
                          <a:cs typeface="Times New Roman" pitchFamily="18" charset="0"/>
                        </a:rPr>
                        <a:t>дата</a:t>
                      </a:r>
                      <a:endParaRPr kumimoji="0" lang="ru-RU" sz="2800" b="1" i="0" u="none" strike="noStrike" cap="none" normalizeH="0" baseline="0" smtClean="0">
                        <a:ln>
                          <a:noFill/>
                        </a:ln>
                        <a:solidFill>
                          <a:srgbClr val="40404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ru-RU" sz="2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rgbClr val="000000"/>
                          </a:solidFill>
                          <a:effectLst/>
                          <a:latin typeface="Times New Roman" pitchFamily="18" charset="0"/>
                          <a:cs typeface="Times New Roman" pitchFamily="18" charset="0"/>
                        </a:rPr>
                        <a:t>Древний Китай (математическая книга Чу-пей)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cs typeface="Times New Roman" pitchFamily="18" charset="0"/>
                        </a:rPr>
                        <a:t>~2400 г. до н. э.</a:t>
                      </a:r>
                      <a:endParaRPr kumimoji="0" lang="ru-RU" sz="2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ru-RU" sz="2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rgbClr val="000000"/>
                          </a:solidFill>
                          <a:effectLst/>
                          <a:latin typeface="Times New Roman" pitchFamily="18" charset="0"/>
                          <a:cs typeface="Times New Roman" pitchFamily="18" charset="0"/>
                        </a:rPr>
                        <a:t>Древний Египет (гарпедонапты  или "натягиватели веревок")</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cs typeface="Times New Roman" pitchFamily="18" charset="0"/>
                        </a:rPr>
                        <a:t>2300 г. до н. э.</a:t>
                      </a:r>
                      <a:endParaRPr kumimoji="0" lang="ru-RU" sz="2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ru-RU" sz="2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cs typeface="Times New Roman" pitchFamily="18" charset="0"/>
                        </a:rPr>
                        <a:t>Вавилон (Хаммураби ) 	</a:t>
                      </a:r>
                      <a:endParaRPr kumimoji="0" lang="ru-RU" sz="2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cs typeface="Times New Roman" pitchFamily="18" charset="0"/>
                        </a:rPr>
                        <a:t>2000 г. до н. э.</a:t>
                      </a:r>
                      <a:endParaRPr kumimoji="0" lang="ru-RU" sz="2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cs typeface="Times New Roman" pitchFamily="18" charset="0"/>
                        </a:rPr>
                        <a:t>4</a:t>
                      </a:r>
                      <a:endParaRPr kumimoji="0" lang="ru-RU" sz="2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cs typeface="Times New Roman" pitchFamily="18" charset="0"/>
                        </a:rPr>
                        <a:t>Древняя Индия (сборник Сульвасутра ) 	</a:t>
                      </a:r>
                      <a:endParaRPr kumimoji="0" lang="ru-RU" sz="2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cs typeface="Times New Roman" pitchFamily="18" charset="0"/>
                        </a:rPr>
                        <a:t>600 г. </a:t>
                      </a:r>
                      <a:endParaRPr kumimoji="0" lang="ru-RU" sz="28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cs typeface="Times New Roman" pitchFamily="18" charset="0"/>
                        </a:rPr>
                        <a:t>до н. э.</a:t>
                      </a:r>
                      <a:endParaRPr kumimoji="0" lang="ru-RU" sz="2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cs typeface="Times New Roman" pitchFamily="18" charset="0"/>
                        </a:rPr>
                        <a:t>5</a:t>
                      </a:r>
                      <a:endParaRPr kumimoji="0" lang="ru-RU" sz="2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cs typeface="Times New Roman" pitchFamily="18" charset="0"/>
                        </a:rPr>
                        <a:t>Пифагор 	</a:t>
                      </a:r>
                      <a:endParaRPr kumimoji="0" lang="ru-RU" sz="2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cs typeface="Times New Roman" pitchFamily="18" charset="0"/>
                        </a:rPr>
                        <a:t>570 г.</a:t>
                      </a:r>
                      <a:endParaRPr kumimoji="0" lang="ru-RU" sz="28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cs typeface="Times New Roman" pitchFamily="18" charset="0"/>
                        </a:rPr>
                        <a:t> до н. э.</a:t>
                      </a:r>
                      <a:endParaRPr kumimoji="0" lang="ru-RU" sz="28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35872" name="Rectangle 1"/>
          <p:cNvSpPr>
            <a:spLocks noChangeArrowheads="1"/>
          </p:cNvSpPr>
          <p:nvPr/>
        </p:nvSpPr>
        <p:spPr bwMode="auto">
          <a:xfrm>
            <a:off x="0" y="357188"/>
            <a:ext cx="9144000" cy="1077912"/>
          </a:xfrm>
          <a:prstGeom prst="rect">
            <a:avLst/>
          </a:prstGeom>
          <a:noFill/>
          <a:ln w="9525">
            <a:noFill/>
            <a:miter lim="800000"/>
            <a:headEnd/>
            <a:tailEnd/>
          </a:ln>
        </p:spPr>
        <p:txBody>
          <a:bodyPr anchor="ctr">
            <a:spAutoFit/>
          </a:bodyPr>
          <a:lstStyle/>
          <a:p>
            <a:pPr algn="ctr" eaLnBrk="0" hangingPunct="0"/>
            <a:r>
              <a:rPr lang="ru-RU" sz="3200" b="1">
                <a:solidFill>
                  <a:srgbClr val="404040"/>
                </a:solidFill>
                <a:cs typeface="Times New Roman" pitchFamily="18" charset="0"/>
              </a:rPr>
              <a:t>Хронология развития теоремы</a:t>
            </a:r>
          </a:p>
          <a:p>
            <a:pPr algn="ctr" eaLnBrk="0" hangingPunct="0"/>
            <a:r>
              <a:rPr lang="ru-RU" sz="3200" b="1">
                <a:solidFill>
                  <a:srgbClr val="404040"/>
                </a:solidFill>
                <a:cs typeface="Times New Roman" pitchFamily="18" charset="0"/>
              </a:rPr>
              <a:t> до Пифагора:</a:t>
            </a:r>
            <a:endParaRPr lang="ru-RU" sz="3200" b="1">
              <a:solidFill>
                <a:srgbClr val="404040"/>
              </a:solidFill>
            </a:endParaRPr>
          </a:p>
        </p:txBody>
      </p:sp>
      <p:sp>
        <p:nvSpPr>
          <p:cNvPr id="4" name="Номер слайда 3"/>
          <p:cNvSpPr>
            <a:spLocks noGrp="1"/>
          </p:cNvSpPr>
          <p:nvPr>
            <p:ph type="sldNum" sz="quarter" idx="12"/>
          </p:nvPr>
        </p:nvSpPr>
        <p:spPr>
          <a:xfrm>
            <a:off x="6553200" y="6429375"/>
            <a:ext cx="2376488" cy="292100"/>
          </a:xfrm>
        </p:spPr>
        <p:txBody>
          <a:bodyPr/>
          <a:lstStyle/>
          <a:p>
            <a:pPr>
              <a:defRPr/>
            </a:pPr>
            <a:fld id="{CF25A5A1-6703-4998-8EDF-2E8FCB9635DF}" type="slidenum">
              <a:rPr lang="ru-RU" smtClean="0"/>
              <a:pPr>
                <a:defRPr/>
              </a:pPr>
              <a:t>3</a:t>
            </a:fld>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5872"/>
                                        </p:tgtEl>
                                        <p:attrNameLst>
                                          <p:attrName>style.visibility</p:attrName>
                                        </p:attrNameLst>
                                      </p:cBhvr>
                                      <p:to>
                                        <p:strVal val="visible"/>
                                      </p:to>
                                    </p:set>
                                  </p:childTnLst>
                                </p:cTn>
                              </p:par>
                            </p:childTnLst>
                          </p:cTn>
                        </p:par>
                        <p:par>
                          <p:cTn id="7" fill="hold">
                            <p:stCondLst>
                              <p:cond delay="500"/>
                            </p:stCondLst>
                            <p:childTnLst>
                              <p:par>
                                <p:cTn id="8" presetID="4" presetClass="entr" presetSubtype="16" fill="hold" nodeType="afterEffect">
                                  <p:stCondLst>
                                    <p:cond delay="0"/>
                                  </p:stCondLst>
                                  <p:childTnLst>
                                    <p:set>
                                      <p:cBhvr>
                                        <p:cTn id="9" dur="1" fill="hold">
                                          <p:stCondLst>
                                            <p:cond delay="0"/>
                                          </p:stCondLst>
                                        </p:cTn>
                                        <p:tgtEl>
                                          <p:spTgt spid="57378"/>
                                        </p:tgtEl>
                                        <p:attrNameLst>
                                          <p:attrName>style.visibility</p:attrName>
                                        </p:attrNameLst>
                                      </p:cBhvr>
                                      <p:to>
                                        <p:strVal val="visible"/>
                                      </p:to>
                                    </p:set>
                                    <p:animEffect transition="in" filter="box(in)">
                                      <p:cBhvr>
                                        <p:cTn id="10" dur="500"/>
                                        <p:tgtEl>
                                          <p:spTgt spid="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72"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214313" y="214313"/>
            <a:ext cx="8429625" cy="928687"/>
          </a:xfrm>
        </p:spPr>
        <p:txBody>
          <a:bodyPr/>
          <a:lstStyle/>
          <a:p>
            <a:pPr eaLnBrk="1" hangingPunct="1"/>
            <a:r>
              <a:rPr lang="ru-RU" sz="3600" b="1" smtClean="0">
                <a:solidFill>
                  <a:srgbClr val="006600"/>
                </a:solidFill>
              </a:rPr>
              <a:t>Доказательство</a:t>
            </a:r>
            <a:r>
              <a:rPr lang="ru-RU" sz="3600" b="1" i="1" smtClean="0">
                <a:solidFill>
                  <a:srgbClr val="006600"/>
                </a:solidFill>
              </a:rPr>
              <a:t> Мёльманна</a:t>
            </a:r>
          </a:p>
        </p:txBody>
      </p:sp>
      <p:sp>
        <p:nvSpPr>
          <p:cNvPr id="15363" name="Rectangle 3"/>
          <p:cNvSpPr>
            <a:spLocks noGrp="1" noChangeArrowheads="1"/>
          </p:cNvSpPr>
          <p:nvPr>
            <p:ph type="body" idx="4294967295"/>
          </p:nvPr>
        </p:nvSpPr>
        <p:spPr>
          <a:xfrm>
            <a:off x="285750" y="1643063"/>
            <a:ext cx="4643438" cy="4530725"/>
          </a:xfrm>
        </p:spPr>
        <p:txBody>
          <a:bodyPr/>
          <a:lstStyle/>
          <a:p>
            <a:pPr marL="514350" indent="-514350" eaLnBrk="1" hangingPunct="1">
              <a:lnSpc>
                <a:spcPct val="80000"/>
              </a:lnSpc>
              <a:buFont typeface="Wingdings 2" pitchFamily="18" charset="2"/>
              <a:buNone/>
            </a:pPr>
            <a:r>
              <a:rPr lang="ru-RU" sz="2800" smtClean="0"/>
              <a:t>1. Площадь данного треугольника с одной стороны равна 0,5</a:t>
            </a:r>
            <a:r>
              <a:rPr lang="en-US" sz="2800" smtClean="0"/>
              <a:t>ab</a:t>
            </a:r>
            <a:r>
              <a:rPr lang="ru-RU" sz="2800" smtClean="0"/>
              <a:t>,</a:t>
            </a:r>
          </a:p>
          <a:p>
            <a:pPr marL="514350" indent="-514350" eaLnBrk="1" hangingPunct="1">
              <a:lnSpc>
                <a:spcPct val="80000"/>
              </a:lnSpc>
              <a:buFont typeface="Wingdings 2" pitchFamily="18" charset="2"/>
              <a:buNone/>
            </a:pPr>
            <a:r>
              <a:rPr lang="ru-RU" sz="2800" smtClean="0"/>
              <a:t>      с другой 0,5</a:t>
            </a:r>
            <a:r>
              <a:rPr lang="en-US" sz="2800" smtClean="0"/>
              <a:t>pr</a:t>
            </a:r>
            <a:r>
              <a:rPr lang="ru-RU" sz="2800" smtClean="0"/>
              <a:t>, где</a:t>
            </a:r>
            <a:r>
              <a:rPr lang="en-US" sz="2800" smtClean="0"/>
              <a:t> </a:t>
            </a:r>
            <a:endParaRPr lang="ru-RU" sz="2800" smtClean="0"/>
          </a:p>
          <a:p>
            <a:pPr marL="514350" indent="-514350" eaLnBrk="1" hangingPunct="1">
              <a:lnSpc>
                <a:spcPct val="80000"/>
              </a:lnSpc>
              <a:buFont typeface="Wingdings 2" pitchFamily="18" charset="2"/>
              <a:buNone/>
            </a:pPr>
            <a:r>
              <a:rPr lang="en-US" sz="2800" smtClean="0"/>
              <a:t>p</a:t>
            </a:r>
            <a:r>
              <a:rPr lang="ru-RU" sz="2800" smtClean="0"/>
              <a:t> – полупериметр   треугольника,</a:t>
            </a:r>
          </a:p>
          <a:p>
            <a:pPr marL="514350" indent="-514350" eaLnBrk="1" hangingPunct="1">
              <a:lnSpc>
                <a:spcPct val="80000"/>
              </a:lnSpc>
              <a:buFont typeface="Wingdings 2" pitchFamily="18" charset="2"/>
              <a:buNone/>
            </a:pPr>
            <a:r>
              <a:rPr lang="ru-RU" sz="2800" smtClean="0"/>
              <a:t> </a:t>
            </a:r>
            <a:r>
              <a:rPr lang="en-US" sz="2800" smtClean="0"/>
              <a:t>r</a:t>
            </a:r>
            <a:r>
              <a:rPr lang="ru-RU" sz="2800" smtClean="0"/>
              <a:t> – радиус вписанной в него окружности (</a:t>
            </a:r>
            <a:r>
              <a:rPr lang="en-US" sz="2800" smtClean="0"/>
              <a:t>r=0</a:t>
            </a:r>
            <a:r>
              <a:rPr lang="ru-RU" sz="2800" smtClean="0"/>
              <a:t>,</a:t>
            </a:r>
            <a:r>
              <a:rPr lang="en-US" sz="2800" smtClean="0"/>
              <a:t>5(a+b-c)).</a:t>
            </a:r>
            <a:endParaRPr lang="ru-RU" sz="2800" smtClean="0"/>
          </a:p>
        </p:txBody>
      </p:sp>
      <p:grpSp>
        <p:nvGrpSpPr>
          <p:cNvPr id="2" name="Group 19"/>
          <p:cNvGrpSpPr>
            <a:grpSpLocks/>
          </p:cNvGrpSpPr>
          <p:nvPr/>
        </p:nvGrpSpPr>
        <p:grpSpPr bwMode="auto">
          <a:xfrm>
            <a:off x="3924300" y="1628775"/>
            <a:ext cx="5072063" cy="2876550"/>
            <a:chOff x="2880" y="1797"/>
            <a:chExt cx="2880" cy="1542"/>
          </a:xfrm>
        </p:grpSpPr>
        <p:sp>
          <p:nvSpPr>
            <p:cNvPr id="41990" name="Text Box 12"/>
            <p:cNvSpPr txBox="1">
              <a:spLocks noChangeArrowheads="1"/>
            </p:cNvSpPr>
            <p:nvPr/>
          </p:nvSpPr>
          <p:spPr bwMode="auto">
            <a:xfrm>
              <a:off x="5476" y="2869"/>
              <a:ext cx="284" cy="197"/>
            </a:xfrm>
            <a:prstGeom prst="rect">
              <a:avLst/>
            </a:prstGeom>
            <a:noFill/>
            <a:ln w="9525">
              <a:noFill/>
              <a:miter lim="800000"/>
              <a:headEnd/>
              <a:tailEnd/>
            </a:ln>
          </p:spPr>
          <p:txBody>
            <a:bodyPr>
              <a:spAutoFit/>
            </a:bodyPr>
            <a:lstStyle/>
            <a:p>
              <a:pPr>
                <a:spcBef>
                  <a:spcPct val="50000"/>
                </a:spcBef>
              </a:pPr>
              <a:r>
                <a:rPr lang="en-US">
                  <a:latin typeface="Georgia" pitchFamily="18" charset="0"/>
                </a:rPr>
                <a:t>A</a:t>
              </a:r>
              <a:endParaRPr lang="ru-RU">
                <a:latin typeface="Georgia" pitchFamily="18" charset="0"/>
              </a:endParaRPr>
            </a:p>
          </p:txBody>
        </p:sp>
        <p:sp>
          <p:nvSpPr>
            <p:cNvPr id="41991" name="Text Box 14"/>
            <p:cNvSpPr txBox="1">
              <a:spLocks noChangeArrowheads="1"/>
            </p:cNvSpPr>
            <p:nvPr/>
          </p:nvSpPr>
          <p:spPr bwMode="auto">
            <a:xfrm>
              <a:off x="5012" y="1797"/>
              <a:ext cx="221" cy="197"/>
            </a:xfrm>
            <a:prstGeom prst="rect">
              <a:avLst/>
            </a:prstGeom>
            <a:noFill/>
            <a:ln w="9525">
              <a:noFill/>
              <a:miter lim="800000"/>
              <a:headEnd/>
              <a:tailEnd/>
            </a:ln>
          </p:spPr>
          <p:txBody>
            <a:bodyPr>
              <a:spAutoFit/>
            </a:bodyPr>
            <a:lstStyle/>
            <a:p>
              <a:pPr>
                <a:spcBef>
                  <a:spcPct val="50000"/>
                </a:spcBef>
              </a:pPr>
              <a:r>
                <a:rPr lang="en-US">
                  <a:latin typeface="Georgia" pitchFamily="18" charset="0"/>
                </a:rPr>
                <a:t>C</a:t>
              </a:r>
              <a:endParaRPr lang="ru-RU">
                <a:latin typeface="Georgia" pitchFamily="18" charset="0"/>
              </a:endParaRPr>
            </a:p>
          </p:txBody>
        </p:sp>
        <p:grpSp>
          <p:nvGrpSpPr>
            <p:cNvPr id="41992" name="Group 18"/>
            <p:cNvGrpSpPr>
              <a:grpSpLocks/>
            </p:cNvGrpSpPr>
            <p:nvPr/>
          </p:nvGrpSpPr>
          <p:grpSpPr bwMode="auto">
            <a:xfrm>
              <a:off x="2880" y="1963"/>
              <a:ext cx="2631" cy="1376"/>
              <a:chOff x="2880" y="1933"/>
              <a:chExt cx="2631" cy="1376"/>
            </a:xfrm>
          </p:grpSpPr>
          <p:sp>
            <p:nvSpPr>
              <p:cNvPr id="41993" name="AutoShape 6"/>
              <p:cNvSpPr>
                <a:spLocks noChangeArrowheads="1"/>
              </p:cNvSpPr>
              <p:nvPr/>
            </p:nvSpPr>
            <p:spPr bwMode="auto">
              <a:xfrm rot="9438138">
                <a:off x="3144" y="2394"/>
                <a:ext cx="2232" cy="915"/>
              </a:xfrm>
              <a:prstGeom prst="rtTriangle">
                <a:avLst/>
              </a:prstGeom>
              <a:solidFill>
                <a:srgbClr val="006600"/>
              </a:solidFill>
              <a:ln w="9525">
                <a:solidFill>
                  <a:schemeClr val="tx1"/>
                </a:solidFill>
                <a:miter lim="800000"/>
                <a:headEnd/>
                <a:tailEnd/>
              </a:ln>
            </p:spPr>
            <p:txBody>
              <a:bodyPr rot="10800000" wrap="none" anchor="ctr"/>
              <a:lstStyle/>
              <a:p>
                <a:endParaRPr lang="ru-RU">
                  <a:latin typeface="Georgia" pitchFamily="18" charset="0"/>
                </a:endParaRPr>
              </a:p>
            </p:txBody>
          </p:sp>
          <p:sp>
            <p:nvSpPr>
              <p:cNvPr id="41994" name="Oval 8"/>
              <p:cNvSpPr>
                <a:spLocks noChangeArrowheads="1"/>
              </p:cNvSpPr>
              <p:nvPr/>
            </p:nvSpPr>
            <p:spPr bwMode="auto">
              <a:xfrm>
                <a:off x="4503" y="2127"/>
                <a:ext cx="781" cy="712"/>
              </a:xfrm>
              <a:prstGeom prst="ellipse">
                <a:avLst/>
              </a:prstGeom>
              <a:solidFill>
                <a:srgbClr val="3EDC7E"/>
              </a:solidFill>
              <a:ln w="9525">
                <a:solidFill>
                  <a:schemeClr val="tx1"/>
                </a:solidFill>
                <a:round/>
                <a:headEnd/>
                <a:tailEnd/>
              </a:ln>
            </p:spPr>
            <p:txBody>
              <a:bodyPr wrap="none" anchor="ctr"/>
              <a:lstStyle/>
              <a:p>
                <a:endParaRPr lang="ru-RU">
                  <a:latin typeface="Georgia" pitchFamily="18" charset="0"/>
                </a:endParaRPr>
              </a:p>
            </p:txBody>
          </p:sp>
          <p:sp>
            <p:nvSpPr>
              <p:cNvPr id="41995" name="Line 9"/>
              <p:cNvSpPr>
                <a:spLocks noChangeShapeType="1"/>
              </p:cNvSpPr>
              <p:nvPr/>
            </p:nvSpPr>
            <p:spPr bwMode="auto">
              <a:xfrm>
                <a:off x="4746" y="2150"/>
                <a:ext cx="159" cy="337"/>
              </a:xfrm>
              <a:prstGeom prst="line">
                <a:avLst/>
              </a:prstGeom>
              <a:noFill/>
              <a:ln w="9525">
                <a:solidFill>
                  <a:schemeClr val="tx1"/>
                </a:solidFill>
                <a:round/>
                <a:headEnd/>
                <a:tailEnd/>
              </a:ln>
            </p:spPr>
            <p:txBody>
              <a:bodyPr/>
              <a:lstStyle/>
              <a:p>
                <a:endParaRPr lang="ru-RU"/>
              </a:p>
            </p:txBody>
          </p:sp>
          <p:sp>
            <p:nvSpPr>
              <p:cNvPr id="41996" name="Line 10"/>
              <p:cNvSpPr>
                <a:spLocks noChangeShapeType="1"/>
              </p:cNvSpPr>
              <p:nvPr/>
            </p:nvSpPr>
            <p:spPr bwMode="auto">
              <a:xfrm flipV="1">
                <a:off x="4905" y="2352"/>
                <a:ext cx="360" cy="135"/>
              </a:xfrm>
              <a:prstGeom prst="line">
                <a:avLst/>
              </a:prstGeom>
              <a:noFill/>
              <a:ln w="9525">
                <a:solidFill>
                  <a:schemeClr val="tx1"/>
                </a:solidFill>
                <a:round/>
                <a:headEnd/>
                <a:tailEnd/>
              </a:ln>
            </p:spPr>
            <p:txBody>
              <a:bodyPr/>
              <a:lstStyle/>
              <a:p>
                <a:endParaRPr lang="ru-RU"/>
              </a:p>
            </p:txBody>
          </p:sp>
          <p:sp>
            <p:nvSpPr>
              <p:cNvPr id="41997" name="Line 11"/>
              <p:cNvSpPr>
                <a:spLocks noChangeShapeType="1"/>
              </p:cNvSpPr>
              <p:nvPr/>
            </p:nvSpPr>
            <p:spPr bwMode="auto">
              <a:xfrm>
                <a:off x="4905" y="2487"/>
                <a:ext cx="0" cy="362"/>
              </a:xfrm>
              <a:prstGeom prst="line">
                <a:avLst/>
              </a:prstGeom>
              <a:noFill/>
              <a:ln w="9525">
                <a:solidFill>
                  <a:schemeClr val="tx1"/>
                </a:solidFill>
                <a:round/>
                <a:headEnd/>
                <a:tailEnd/>
              </a:ln>
            </p:spPr>
            <p:txBody>
              <a:bodyPr/>
              <a:lstStyle/>
              <a:p>
                <a:endParaRPr lang="ru-RU"/>
              </a:p>
            </p:txBody>
          </p:sp>
          <p:sp>
            <p:nvSpPr>
              <p:cNvPr id="41998" name="Text Box 13"/>
              <p:cNvSpPr txBox="1">
                <a:spLocks noChangeArrowheads="1"/>
              </p:cNvSpPr>
              <p:nvPr/>
            </p:nvSpPr>
            <p:spPr bwMode="auto">
              <a:xfrm>
                <a:off x="2880" y="2750"/>
                <a:ext cx="243" cy="196"/>
              </a:xfrm>
              <a:prstGeom prst="rect">
                <a:avLst/>
              </a:prstGeom>
              <a:noFill/>
              <a:ln w="9525">
                <a:noFill/>
                <a:miter lim="800000"/>
                <a:headEnd/>
                <a:tailEnd/>
              </a:ln>
            </p:spPr>
            <p:txBody>
              <a:bodyPr>
                <a:spAutoFit/>
              </a:bodyPr>
              <a:lstStyle/>
              <a:p>
                <a:pPr>
                  <a:spcBef>
                    <a:spcPct val="50000"/>
                  </a:spcBef>
                </a:pPr>
                <a:r>
                  <a:rPr lang="en-US">
                    <a:latin typeface="Georgia" pitchFamily="18" charset="0"/>
                  </a:rPr>
                  <a:t>B</a:t>
                </a:r>
                <a:endParaRPr lang="ru-RU">
                  <a:latin typeface="Georgia" pitchFamily="18" charset="0"/>
                </a:endParaRPr>
              </a:p>
            </p:txBody>
          </p:sp>
          <p:sp>
            <p:nvSpPr>
              <p:cNvPr id="41999" name="Text Box 15"/>
              <p:cNvSpPr txBox="1">
                <a:spLocks noChangeArrowheads="1"/>
              </p:cNvSpPr>
              <p:nvPr/>
            </p:nvSpPr>
            <p:spPr bwMode="auto">
              <a:xfrm>
                <a:off x="4649" y="1933"/>
                <a:ext cx="408" cy="197"/>
              </a:xfrm>
              <a:prstGeom prst="rect">
                <a:avLst/>
              </a:prstGeom>
              <a:noFill/>
              <a:ln w="9525">
                <a:noFill/>
                <a:miter lim="800000"/>
                <a:headEnd/>
                <a:tailEnd/>
              </a:ln>
            </p:spPr>
            <p:txBody>
              <a:bodyPr>
                <a:spAutoFit/>
              </a:bodyPr>
              <a:lstStyle/>
              <a:p>
                <a:pPr>
                  <a:spcBef>
                    <a:spcPct val="50000"/>
                  </a:spcBef>
                </a:pPr>
                <a:r>
                  <a:rPr lang="en-US">
                    <a:latin typeface="Georgia" pitchFamily="18" charset="0"/>
                  </a:rPr>
                  <a:t>a</a:t>
                </a:r>
                <a:endParaRPr lang="ru-RU">
                  <a:latin typeface="Georgia" pitchFamily="18" charset="0"/>
                </a:endParaRPr>
              </a:p>
            </p:txBody>
          </p:sp>
          <p:sp>
            <p:nvSpPr>
              <p:cNvPr id="42000" name="Text Box 16"/>
              <p:cNvSpPr txBox="1">
                <a:spLocks noChangeArrowheads="1"/>
              </p:cNvSpPr>
              <p:nvPr/>
            </p:nvSpPr>
            <p:spPr bwMode="auto">
              <a:xfrm>
                <a:off x="5239" y="2156"/>
                <a:ext cx="272" cy="197"/>
              </a:xfrm>
              <a:prstGeom prst="rect">
                <a:avLst/>
              </a:prstGeom>
              <a:noFill/>
              <a:ln w="9525">
                <a:noFill/>
                <a:miter lim="800000"/>
                <a:headEnd/>
                <a:tailEnd/>
              </a:ln>
            </p:spPr>
            <p:txBody>
              <a:bodyPr>
                <a:spAutoFit/>
              </a:bodyPr>
              <a:lstStyle/>
              <a:p>
                <a:pPr>
                  <a:spcBef>
                    <a:spcPct val="50000"/>
                  </a:spcBef>
                </a:pPr>
                <a:r>
                  <a:rPr lang="en-US">
                    <a:latin typeface="Georgia" pitchFamily="18" charset="0"/>
                  </a:rPr>
                  <a:t>b</a:t>
                </a:r>
                <a:endParaRPr lang="ru-RU">
                  <a:latin typeface="Georgia" pitchFamily="18" charset="0"/>
                </a:endParaRPr>
              </a:p>
            </p:txBody>
          </p:sp>
          <p:sp>
            <p:nvSpPr>
              <p:cNvPr id="42001" name="Text Box 17"/>
              <p:cNvSpPr txBox="1">
                <a:spLocks noChangeArrowheads="1"/>
              </p:cNvSpPr>
              <p:nvPr/>
            </p:nvSpPr>
            <p:spPr bwMode="auto">
              <a:xfrm>
                <a:off x="4876" y="2795"/>
                <a:ext cx="194" cy="197"/>
              </a:xfrm>
              <a:prstGeom prst="rect">
                <a:avLst/>
              </a:prstGeom>
              <a:noFill/>
              <a:ln w="9525">
                <a:noFill/>
                <a:miter lim="800000"/>
                <a:headEnd/>
                <a:tailEnd/>
              </a:ln>
            </p:spPr>
            <p:txBody>
              <a:bodyPr>
                <a:spAutoFit/>
              </a:bodyPr>
              <a:lstStyle/>
              <a:p>
                <a:pPr>
                  <a:spcBef>
                    <a:spcPct val="50000"/>
                  </a:spcBef>
                </a:pPr>
                <a:r>
                  <a:rPr lang="en-US">
                    <a:latin typeface="Georgia" pitchFamily="18" charset="0"/>
                  </a:rPr>
                  <a:t>c</a:t>
                </a:r>
                <a:endParaRPr lang="ru-RU">
                  <a:latin typeface="Georgia" pitchFamily="18" charset="0"/>
                </a:endParaRPr>
              </a:p>
            </p:txBody>
          </p:sp>
        </p:grpSp>
      </p:grpSp>
      <p:sp>
        <p:nvSpPr>
          <p:cNvPr id="17" name="Номер слайда 16"/>
          <p:cNvSpPr>
            <a:spLocks noGrp="1"/>
          </p:cNvSpPr>
          <p:nvPr>
            <p:ph type="sldNum" sz="quarter" idx="12"/>
          </p:nvPr>
        </p:nvSpPr>
        <p:spPr/>
        <p:txBody>
          <a:bodyPr/>
          <a:lstStyle/>
          <a:p>
            <a:pPr>
              <a:defRPr/>
            </a:pPr>
            <a:fld id="{0A631025-AA28-467F-93E9-E38664772DE9}" type="slidenum">
              <a:rPr lang="ru-RU" smtClean="0"/>
              <a:pPr>
                <a:defRPr/>
              </a:pPr>
              <a:t>30</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2000" fill="hold"/>
                                        <p:tgtEl>
                                          <p:spTgt spid="15362"/>
                                        </p:tgtEl>
                                        <p:attrNameLst>
                                          <p:attrName>ppt_x</p:attrName>
                                        </p:attrNameLst>
                                      </p:cBhvr>
                                      <p:tavLst>
                                        <p:tav tm="0">
                                          <p:val>
                                            <p:strVal val="1+#ppt_w/2"/>
                                          </p:val>
                                        </p:tav>
                                        <p:tav tm="100000">
                                          <p:val>
                                            <p:strVal val="#ppt_x"/>
                                          </p:val>
                                        </p:tav>
                                      </p:tavLst>
                                    </p:anim>
                                    <p:anim calcmode="lin" valueType="num">
                                      <p:cBhvr additive="base">
                                        <p:cTn id="8" dur="2000" fill="hold"/>
                                        <p:tgtEl>
                                          <p:spTgt spid="1536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15363">
                                            <p:txEl>
                                              <p:pRg st="0" end="0"/>
                                            </p:txEl>
                                          </p:spTgt>
                                        </p:tgtEl>
                                        <p:attrNameLst>
                                          <p:attrName>style.visibility</p:attrName>
                                        </p:attrNameLst>
                                      </p:cBhvr>
                                      <p:to>
                                        <p:strVal val="visible"/>
                                      </p:to>
                                    </p:set>
                                    <p:anim calcmode="lin" valueType="num">
                                      <p:cBhvr>
                                        <p:cTn id="18" dur="5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5363">
                                            <p:txEl>
                                              <p:pRg st="0" end="0"/>
                                            </p:txEl>
                                          </p:spTgt>
                                        </p:tgtEl>
                                        <p:attrNameLst>
                                          <p:attrName>ppt_h</p:attrName>
                                        </p:attrNameLst>
                                      </p:cBhvr>
                                      <p:tavLst>
                                        <p:tav tm="0">
                                          <p:val>
                                            <p:strVal val="#ppt_h"/>
                                          </p:val>
                                        </p:tav>
                                        <p:tav tm="100000">
                                          <p:val>
                                            <p:strVal val="#ppt_h"/>
                                          </p:val>
                                        </p:tav>
                                      </p:tavLst>
                                    </p:anim>
                                  </p:childTnLst>
                                </p:cTn>
                              </p:par>
                            </p:childTnLst>
                          </p:cTn>
                        </p:par>
                        <p:par>
                          <p:cTn id="20" fill="hold">
                            <p:stCondLst>
                              <p:cond delay="500"/>
                            </p:stCondLst>
                            <p:childTnLst>
                              <p:par>
                                <p:cTn id="21" presetID="17" presetClass="entr" presetSubtype="10" fill="hold" grpId="0" nodeType="afterEffect">
                                  <p:stCondLst>
                                    <p:cond delay="0"/>
                                  </p:stCondLst>
                                  <p:childTnLst>
                                    <p:set>
                                      <p:cBhvr>
                                        <p:cTn id="22" dur="1" fill="hold">
                                          <p:stCondLst>
                                            <p:cond delay="0"/>
                                          </p:stCondLst>
                                        </p:cTn>
                                        <p:tgtEl>
                                          <p:spTgt spid="15363">
                                            <p:txEl>
                                              <p:pRg st="1" end="1"/>
                                            </p:txEl>
                                          </p:spTgt>
                                        </p:tgtEl>
                                        <p:attrNameLst>
                                          <p:attrName>style.visibility</p:attrName>
                                        </p:attrNameLst>
                                      </p:cBhvr>
                                      <p:to>
                                        <p:strVal val="visible"/>
                                      </p:to>
                                    </p:set>
                                    <p:anim calcmode="lin" valueType="num">
                                      <p:cBhvr>
                                        <p:cTn id="23" dur="1000" fill="hold"/>
                                        <p:tgtEl>
                                          <p:spTgt spid="1536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15363">
                                            <p:txEl>
                                              <p:pRg st="1" end="1"/>
                                            </p:txEl>
                                          </p:spTgt>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17" presetClass="entr" presetSubtype="10" fill="hold" grpId="0" nodeType="afterEffect">
                                  <p:stCondLst>
                                    <p:cond delay="0"/>
                                  </p:stCondLst>
                                  <p:childTnLst>
                                    <p:set>
                                      <p:cBhvr>
                                        <p:cTn id="27" dur="1" fill="hold">
                                          <p:stCondLst>
                                            <p:cond delay="0"/>
                                          </p:stCondLst>
                                        </p:cTn>
                                        <p:tgtEl>
                                          <p:spTgt spid="15363">
                                            <p:txEl>
                                              <p:pRg st="2" end="2"/>
                                            </p:txEl>
                                          </p:spTgt>
                                        </p:tgtEl>
                                        <p:attrNameLst>
                                          <p:attrName>style.visibility</p:attrName>
                                        </p:attrNameLst>
                                      </p:cBhvr>
                                      <p:to>
                                        <p:strVal val="visible"/>
                                      </p:to>
                                    </p:set>
                                    <p:anim calcmode="lin" valueType="num">
                                      <p:cBhvr>
                                        <p:cTn id="28" dur="1000" fill="hold"/>
                                        <p:tgtEl>
                                          <p:spTgt spid="1536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15363">
                                            <p:txEl>
                                              <p:pRg st="2" end="2"/>
                                            </p:txEl>
                                          </p:spTgt>
                                        </p:tgtEl>
                                        <p:attrNameLst>
                                          <p:attrName>ppt_h</p:attrName>
                                        </p:attrNameLst>
                                      </p:cBhvr>
                                      <p:tavLst>
                                        <p:tav tm="0">
                                          <p:val>
                                            <p:strVal val="#ppt_h"/>
                                          </p:val>
                                        </p:tav>
                                        <p:tav tm="100000">
                                          <p:val>
                                            <p:strVal val="#ppt_h"/>
                                          </p:val>
                                        </p:tav>
                                      </p:tavLst>
                                    </p:anim>
                                  </p:childTnLst>
                                </p:cTn>
                              </p:par>
                            </p:childTnLst>
                          </p:cTn>
                        </p:par>
                        <p:par>
                          <p:cTn id="30" fill="hold">
                            <p:stCondLst>
                              <p:cond delay="2500"/>
                            </p:stCondLst>
                            <p:childTnLst>
                              <p:par>
                                <p:cTn id="31" presetID="17" presetClass="entr" presetSubtype="10" fill="hold" grpId="0" nodeType="afterEffect">
                                  <p:stCondLst>
                                    <p:cond delay="0"/>
                                  </p:stCondLst>
                                  <p:childTnLst>
                                    <p:set>
                                      <p:cBhvr>
                                        <p:cTn id="32" dur="1" fill="hold">
                                          <p:stCondLst>
                                            <p:cond delay="0"/>
                                          </p:stCondLst>
                                        </p:cTn>
                                        <p:tgtEl>
                                          <p:spTgt spid="15363">
                                            <p:txEl>
                                              <p:pRg st="3" end="3"/>
                                            </p:txEl>
                                          </p:spTgt>
                                        </p:tgtEl>
                                        <p:attrNameLst>
                                          <p:attrName>style.visibility</p:attrName>
                                        </p:attrNameLst>
                                      </p:cBhvr>
                                      <p:to>
                                        <p:strVal val="visible"/>
                                      </p:to>
                                    </p:set>
                                    <p:anim calcmode="lin" valueType="num">
                                      <p:cBhvr>
                                        <p:cTn id="33" dur="1000" fill="hold"/>
                                        <p:tgtEl>
                                          <p:spTgt spid="15363">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1536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395288" y="5300663"/>
            <a:ext cx="8229600" cy="1139825"/>
          </a:xfrm>
        </p:spPr>
        <p:txBody>
          <a:bodyPr/>
          <a:lstStyle/>
          <a:p>
            <a:pPr eaLnBrk="1" hangingPunct="1"/>
            <a:r>
              <a:rPr lang="ru-RU" b="1" smtClean="0">
                <a:solidFill>
                  <a:srgbClr val="006600"/>
                </a:solidFill>
              </a:rPr>
              <a:t>Что и требовалось доказать!</a:t>
            </a:r>
          </a:p>
        </p:txBody>
      </p:sp>
      <p:sp>
        <p:nvSpPr>
          <p:cNvPr id="16387" name="Rectangle 3"/>
          <p:cNvSpPr>
            <a:spLocks noGrp="1" noChangeArrowheads="1"/>
          </p:cNvSpPr>
          <p:nvPr>
            <p:ph type="body" idx="4294967295"/>
          </p:nvPr>
        </p:nvSpPr>
        <p:spPr>
          <a:xfrm>
            <a:off x="428596" y="1428736"/>
            <a:ext cx="8358246" cy="4530725"/>
          </a:xfrm>
        </p:spPr>
        <p:txBody>
          <a:bodyPr>
            <a:normAutofit/>
          </a:bodyPr>
          <a:lstStyle/>
          <a:p>
            <a:pPr marL="274320" indent="-274320" eaLnBrk="1" fontAlgn="auto" hangingPunct="1">
              <a:spcAft>
                <a:spcPts val="0"/>
              </a:spcAft>
              <a:buFont typeface="Wingdings 2"/>
              <a:buNone/>
              <a:defRPr/>
            </a:pPr>
            <a:endParaRPr lang="ru-RU" kern="1200" dirty="0"/>
          </a:p>
          <a:p>
            <a:pPr marL="274320" indent="-274320" eaLnBrk="1" fontAlgn="auto" hangingPunct="1">
              <a:spcAft>
                <a:spcPts val="0"/>
              </a:spcAft>
              <a:buFont typeface="Wingdings 2"/>
              <a:buNone/>
              <a:defRPr/>
            </a:pPr>
            <a:r>
              <a:rPr lang="ru-RU" kern="1200" dirty="0"/>
              <a:t>2. Имеем: 0,</a:t>
            </a:r>
            <a:r>
              <a:rPr lang="en-US" kern="1200" dirty="0"/>
              <a:t>5ab=0</a:t>
            </a:r>
            <a:r>
              <a:rPr lang="ru-RU" kern="1200" dirty="0"/>
              <a:t>,</a:t>
            </a:r>
            <a:r>
              <a:rPr lang="en-US" kern="1200" dirty="0"/>
              <a:t>5pr=0</a:t>
            </a:r>
            <a:r>
              <a:rPr lang="ru-RU" kern="1200" dirty="0"/>
              <a:t>,</a:t>
            </a:r>
            <a:r>
              <a:rPr lang="en-US" kern="1200" dirty="0"/>
              <a:t>5(</a:t>
            </a:r>
            <a:r>
              <a:rPr lang="en-US" kern="1200" dirty="0" err="1"/>
              <a:t>a+b+c</a:t>
            </a:r>
            <a:r>
              <a:rPr lang="en-US" kern="1200" dirty="0"/>
              <a:t>)</a:t>
            </a:r>
            <a:r>
              <a:rPr lang="en-US" kern="1200" dirty="0">
                <a:cs typeface="Tahoma" pitchFamily="34" charset="0"/>
              </a:rPr>
              <a:t>·0</a:t>
            </a:r>
            <a:r>
              <a:rPr lang="ru-RU" kern="1200" dirty="0">
                <a:cs typeface="Tahoma" pitchFamily="34" charset="0"/>
              </a:rPr>
              <a:t>,</a:t>
            </a:r>
            <a:r>
              <a:rPr lang="en-US" kern="1200" dirty="0">
                <a:cs typeface="Tahoma" pitchFamily="34" charset="0"/>
              </a:rPr>
              <a:t>5(</a:t>
            </a:r>
            <a:r>
              <a:rPr lang="en-US" kern="1200" dirty="0" err="1">
                <a:cs typeface="Tahoma" pitchFamily="34" charset="0"/>
              </a:rPr>
              <a:t>a+b</a:t>
            </a:r>
            <a:r>
              <a:rPr lang="en-US" kern="1200" dirty="0">
                <a:cs typeface="Tahoma" pitchFamily="34" charset="0"/>
              </a:rPr>
              <a:t>-c)</a:t>
            </a:r>
            <a:endParaRPr lang="ru-RU" kern="1200" dirty="0">
              <a:cs typeface="Tahoma" pitchFamily="34" charset="0"/>
            </a:endParaRPr>
          </a:p>
          <a:p>
            <a:pPr marL="274320" indent="-274320" eaLnBrk="1" fontAlgn="auto" hangingPunct="1">
              <a:spcAft>
                <a:spcPts val="0"/>
              </a:spcAft>
              <a:buFont typeface="Wingdings 2"/>
              <a:buNone/>
              <a:defRPr/>
            </a:pPr>
            <a:r>
              <a:rPr lang="ru-RU" strike="sngStrike" kern="1200" dirty="0" smtClean="0"/>
              <a:t>0,5</a:t>
            </a:r>
            <a:r>
              <a:rPr lang="en-US" kern="1200" dirty="0" err="1" smtClean="0"/>
              <a:t>ab</a:t>
            </a:r>
            <a:r>
              <a:rPr lang="en-US" kern="1200" dirty="0" smtClean="0"/>
              <a:t>=0</a:t>
            </a:r>
            <a:r>
              <a:rPr lang="ru-RU" kern="1200" dirty="0"/>
              <a:t>,</a:t>
            </a:r>
            <a:r>
              <a:rPr lang="en-US" kern="1200" dirty="0"/>
              <a:t>5(</a:t>
            </a:r>
            <a:r>
              <a:rPr lang="en-US" kern="1200" dirty="0" err="1"/>
              <a:t>a+b+c</a:t>
            </a:r>
            <a:r>
              <a:rPr lang="en-US" kern="1200" dirty="0"/>
              <a:t>)</a:t>
            </a:r>
            <a:r>
              <a:rPr lang="en-US" kern="1200" dirty="0">
                <a:cs typeface="Tahoma" pitchFamily="34" charset="0"/>
              </a:rPr>
              <a:t>·</a:t>
            </a:r>
            <a:r>
              <a:rPr lang="en-US" strike="sngStrike" kern="1200" dirty="0">
                <a:cs typeface="Tahoma" pitchFamily="34" charset="0"/>
              </a:rPr>
              <a:t>0</a:t>
            </a:r>
            <a:r>
              <a:rPr lang="ru-RU" strike="sngStrike" kern="1200" dirty="0">
                <a:cs typeface="Tahoma" pitchFamily="34" charset="0"/>
              </a:rPr>
              <a:t>,</a:t>
            </a:r>
            <a:r>
              <a:rPr lang="en-US" strike="sngStrike" kern="1200" dirty="0">
                <a:cs typeface="Tahoma" pitchFamily="34" charset="0"/>
              </a:rPr>
              <a:t>5</a:t>
            </a:r>
            <a:r>
              <a:rPr lang="en-US" kern="1200" dirty="0">
                <a:cs typeface="Tahoma" pitchFamily="34" charset="0"/>
              </a:rPr>
              <a:t>(</a:t>
            </a:r>
            <a:r>
              <a:rPr lang="en-US" kern="1200" dirty="0" err="1">
                <a:cs typeface="Tahoma" pitchFamily="34" charset="0"/>
              </a:rPr>
              <a:t>a+b</a:t>
            </a:r>
            <a:r>
              <a:rPr lang="en-US" kern="1200" dirty="0">
                <a:cs typeface="Tahoma" pitchFamily="34" charset="0"/>
              </a:rPr>
              <a:t>-c)</a:t>
            </a:r>
            <a:endParaRPr lang="ru-RU" kern="1200" dirty="0">
              <a:cs typeface="Tahoma" pitchFamily="34" charset="0"/>
            </a:endParaRPr>
          </a:p>
          <a:p>
            <a:pPr marL="274320" indent="-274320" eaLnBrk="1" fontAlgn="auto" hangingPunct="1">
              <a:spcAft>
                <a:spcPts val="0"/>
              </a:spcAft>
              <a:buFont typeface="Wingdings 2"/>
              <a:buNone/>
              <a:defRPr/>
            </a:pPr>
            <a:r>
              <a:rPr lang="ru-RU" kern="1200" dirty="0">
                <a:cs typeface="Tahoma" pitchFamily="34" charset="0"/>
              </a:rPr>
              <a:t>а</a:t>
            </a:r>
            <a:r>
              <a:rPr lang="en-US" kern="1200" dirty="0">
                <a:cs typeface="Tahoma" pitchFamily="34" charset="0"/>
              </a:rPr>
              <a:t>b=</a:t>
            </a:r>
            <a:r>
              <a:rPr lang="en-US" kern="1200" dirty="0"/>
              <a:t>0</a:t>
            </a:r>
            <a:r>
              <a:rPr lang="ru-RU" kern="1200" dirty="0"/>
              <a:t>,</a:t>
            </a:r>
            <a:r>
              <a:rPr lang="en-US" kern="1200" dirty="0"/>
              <a:t>5(</a:t>
            </a:r>
            <a:r>
              <a:rPr lang="ru-RU" kern="1200" dirty="0">
                <a:cs typeface="Tahoma" pitchFamily="34" charset="0"/>
              </a:rPr>
              <a:t>а</a:t>
            </a:r>
            <a:r>
              <a:rPr lang="en-US" kern="1200" baseline="30000" dirty="0">
                <a:cs typeface="Tahoma" pitchFamily="34" charset="0"/>
              </a:rPr>
              <a:t>2  </a:t>
            </a:r>
            <a:r>
              <a:rPr lang="en-US" kern="1200" dirty="0"/>
              <a:t>+ </a:t>
            </a:r>
            <a:r>
              <a:rPr lang="en-US" kern="1200" dirty="0" err="1"/>
              <a:t>ab</a:t>
            </a:r>
            <a:r>
              <a:rPr lang="en-US" kern="1200" dirty="0"/>
              <a:t> – </a:t>
            </a:r>
            <a:r>
              <a:rPr lang="en-US" strike="sngStrike" kern="1200" dirty="0"/>
              <a:t>ac </a:t>
            </a:r>
            <a:r>
              <a:rPr lang="en-US" kern="1200" dirty="0"/>
              <a:t>+ </a:t>
            </a:r>
            <a:r>
              <a:rPr lang="en-US" kern="1200" dirty="0" err="1"/>
              <a:t>ab</a:t>
            </a:r>
            <a:r>
              <a:rPr lang="en-US" kern="1200" dirty="0"/>
              <a:t> +</a:t>
            </a:r>
            <a:r>
              <a:rPr lang="en-US" kern="1200" dirty="0">
                <a:cs typeface="Tahoma" pitchFamily="34" charset="0"/>
              </a:rPr>
              <a:t> b</a:t>
            </a:r>
            <a:r>
              <a:rPr lang="en-US" kern="1200" baseline="30000" dirty="0">
                <a:cs typeface="Tahoma" pitchFamily="34" charset="0"/>
              </a:rPr>
              <a:t>2 </a:t>
            </a:r>
            <a:r>
              <a:rPr lang="en-US" kern="1200" dirty="0">
                <a:cs typeface="Tahoma" pitchFamily="34" charset="0"/>
              </a:rPr>
              <a:t>– </a:t>
            </a:r>
            <a:r>
              <a:rPr lang="en-US" strike="sngStrike" kern="1200" dirty="0" err="1">
                <a:cs typeface="Tahoma" pitchFamily="34" charset="0"/>
              </a:rPr>
              <a:t>bc</a:t>
            </a:r>
            <a:r>
              <a:rPr lang="en-US" kern="1200" dirty="0">
                <a:cs typeface="Tahoma" pitchFamily="34" charset="0"/>
              </a:rPr>
              <a:t> + </a:t>
            </a:r>
            <a:r>
              <a:rPr lang="en-US" strike="sngStrike" kern="1200" dirty="0">
                <a:cs typeface="Tahoma" pitchFamily="34" charset="0"/>
              </a:rPr>
              <a:t>ca </a:t>
            </a:r>
            <a:r>
              <a:rPr lang="en-US" kern="1200" dirty="0">
                <a:cs typeface="Tahoma" pitchFamily="34" charset="0"/>
              </a:rPr>
              <a:t>+ </a:t>
            </a:r>
            <a:r>
              <a:rPr lang="en-US" strike="sngStrike" kern="1200" dirty="0" err="1">
                <a:cs typeface="Tahoma" pitchFamily="34" charset="0"/>
              </a:rPr>
              <a:t>cb</a:t>
            </a:r>
            <a:r>
              <a:rPr lang="en-US" kern="1200" dirty="0">
                <a:cs typeface="Tahoma" pitchFamily="34" charset="0"/>
              </a:rPr>
              <a:t> -</a:t>
            </a:r>
            <a:r>
              <a:rPr lang="ru-RU" kern="1200" dirty="0">
                <a:cs typeface="Tahoma" pitchFamily="34" charset="0"/>
              </a:rPr>
              <a:t> с</a:t>
            </a:r>
            <a:r>
              <a:rPr lang="en-US" kern="1200" baseline="30000" dirty="0">
                <a:cs typeface="Tahoma" pitchFamily="34" charset="0"/>
              </a:rPr>
              <a:t>2</a:t>
            </a:r>
            <a:r>
              <a:rPr lang="en-US" kern="1200" dirty="0">
                <a:cs typeface="Tahoma" pitchFamily="34" charset="0"/>
              </a:rPr>
              <a:t>)</a:t>
            </a:r>
          </a:p>
          <a:p>
            <a:pPr marL="274320" indent="-274320" eaLnBrk="1" fontAlgn="auto" hangingPunct="1">
              <a:spcAft>
                <a:spcPts val="0"/>
              </a:spcAft>
              <a:buFont typeface="Wingdings 2"/>
              <a:buNone/>
              <a:defRPr/>
            </a:pPr>
            <a:r>
              <a:rPr lang="ru-RU" kern="1200" dirty="0">
                <a:cs typeface="Tahoma" pitchFamily="34" charset="0"/>
              </a:rPr>
              <a:t>а</a:t>
            </a:r>
            <a:r>
              <a:rPr lang="en-US" kern="1200" dirty="0">
                <a:cs typeface="Tahoma" pitchFamily="34" charset="0"/>
              </a:rPr>
              <a:t>b=</a:t>
            </a:r>
            <a:r>
              <a:rPr lang="en-US" kern="1200" dirty="0"/>
              <a:t>0</a:t>
            </a:r>
            <a:r>
              <a:rPr lang="ru-RU" kern="1200" dirty="0"/>
              <a:t>,</a:t>
            </a:r>
            <a:r>
              <a:rPr lang="en-US" kern="1200" dirty="0"/>
              <a:t>5(</a:t>
            </a:r>
            <a:r>
              <a:rPr lang="ru-RU" kern="1200" dirty="0">
                <a:cs typeface="Tahoma" pitchFamily="34" charset="0"/>
              </a:rPr>
              <a:t>а</a:t>
            </a:r>
            <a:r>
              <a:rPr lang="en-US" kern="1200" baseline="30000" dirty="0">
                <a:cs typeface="Tahoma" pitchFamily="34" charset="0"/>
              </a:rPr>
              <a:t>2 </a:t>
            </a:r>
            <a:r>
              <a:rPr lang="en-US" kern="1200" dirty="0"/>
              <a:t>+</a:t>
            </a:r>
            <a:r>
              <a:rPr lang="en-US" kern="1200" dirty="0">
                <a:cs typeface="Tahoma" pitchFamily="34" charset="0"/>
              </a:rPr>
              <a:t> b</a:t>
            </a:r>
            <a:r>
              <a:rPr lang="en-US" kern="1200" baseline="30000" dirty="0">
                <a:cs typeface="Tahoma" pitchFamily="34" charset="0"/>
              </a:rPr>
              <a:t>2</a:t>
            </a:r>
            <a:r>
              <a:rPr lang="en-US" kern="1200" dirty="0">
                <a:cs typeface="Tahoma" pitchFamily="34" charset="0"/>
              </a:rPr>
              <a:t>-</a:t>
            </a:r>
            <a:r>
              <a:rPr lang="ru-RU" kern="1200" dirty="0">
                <a:cs typeface="Tahoma" pitchFamily="34" charset="0"/>
              </a:rPr>
              <a:t> с</a:t>
            </a:r>
            <a:r>
              <a:rPr lang="en-US" kern="1200" baseline="30000" dirty="0">
                <a:cs typeface="Tahoma" pitchFamily="34" charset="0"/>
              </a:rPr>
              <a:t>2 </a:t>
            </a:r>
            <a:r>
              <a:rPr lang="en-US" kern="1200" dirty="0"/>
              <a:t>+2ab</a:t>
            </a:r>
            <a:r>
              <a:rPr lang="en-US" kern="1200" dirty="0">
                <a:cs typeface="Tahoma" pitchFamily="34" charset="0"/>
              </a:rPr>
              <a:t>)/·2</a:t>
            </a:r>
          </a:p>
          <a:p>
            <a:pPr marL="274320" indent="-274320" eaLnBrk="1" fontAlgn="auto" hangingPunct="1">
              <a:spcAft>
                <a:spcPts val="0"/>
              </a:spcAft>
              <a:buFont typeface="Wingdings 2"/>
              <a:buNone/>
              <a:defRPr/>
            </a:pPr>
            <a:r>
              <a:rPr lang="en-US" strike="sngStrike" kern="1200" dirty="0">
                <a:cs typeface="Tahoma" pitchFamily="34" charset="0"/>
              </a:rPr>
              <a:t>2</a:t>
            </a:r>
            <a:r>
              <a:rPr lang="ru-RU" strike="sngStrike" kern="1200" dirty="0">
                <a:cs typeface="Tahoma" pitchFamily="34" charset="0"/>
              </a:rPr>
              <a:t>а</a:t>
            </a:r>
            <a:r>
              <a:rPr lang="en-US" strike="sngStrike" kern="1200" dirty="0">
                <a:cs typeface="Tahoma" pitchFamily="34" charset="0"/>
              </a:rPr>
              <a:t>b</a:t>
            </a:r>
            <a:r>
              <a:rPr lang="en-US" kern="1200" dirty="0">
                <a:cs typeface="Tahoma" pitchFamily="34" charset="0"/>
              </a:rPr>
              <a:t>=</a:t>
            </a:r>
            <a:r>
              <a:rPr lang="ru-RU" kern="1200" dirty="0">
                <a:cs typeface="Tahoma" pitchFamily="34" charset="0"/>
              </a:rPr>
              <a:t>а</a:t>
            </a:r>
            <a:r>
              <a:rPr lang="en-US" kern="1200" baseline="30000" dirty="0">
                <a:cs typeface="Tahoma" pitchFamily="34" charset="0"/>
              </a:rPr>
              <a:t>2 </a:t>
            </a:r>
            <a:r>
              <a:rPr lang="en-US" kern="1200" dirty="0"/>
              <a:t>+</a:t>
            </a:r>
            <a:r>
              <a:rPr lang="en-US" kern="1200" dirty="0">
                <a:cs typeface="Tahoma" pitchFamily="34" charset="0"/>
              </a:rPr>
              <a:t> b</a:t>
            </a:r>
            <a:r>
              <a:rPr lang="en-US" kern="1200" baseline="30000" dirty="0">
                <a:cs typeface="Tahoma" pitchFamily="34" charset="0"/>
              </a:rPr>
              <a:t>2</a:t>
            </a:r>
            <a:r>
              <a:rPr lang="en-US" kern="1200" dirty="0">
                <a:cs typeface="Tahoma" pitchFamily="34" charset="0"/>
              </a:rPr>
              <a:t>-</a:t>
            </a:r>
            <a:r>
              <a:rPr lang="ru-RU" kern="1200" dirty="0">
                <a:cs typeface="Tahoma" pitchFamily="34" charset="0"/>
              </a:rPr>
              <a:t> с</a:t>
            </a:r>
            <a:r>
              <a:rPr lang="en-US" kern="1200" baseline="30000" dirty="0">
                <a:cs typeface="Tahoma" pitchFamily="34" charset="0"/>
              </a:rPr>
              <a:t>2 </a:t>
            </a:r>
            <a:r>
              <a:rPr lang="en-US" kern="1200" dirty="0"/>
              <a:t>+</a:t>
            </a:r>
            <a:r>
              <a:rPr lang="en-US" strike="sngStrike" kern="1200" dirty="0"/>
              <a:t>2ab</a:t>
            </a:r>
            <a:endParaRPr lang="en-US" strike="sngStrike" kern="1200" dirty="0">
              <a:cs typeface="Tahoma" pitchFamily="34" charset="0"/>
            </a:endParaRPr>
          </a:p>
          <a:p>
            <a:pPr marL="274320" indent="-274320" eaLnBrk="1" fontAlgn="auto" hangingPunct="1">
              <a:spcAft>
                <a:spcPts val="0"/>
              </a:spcAft>
              <a:buFont typeface="Wingdings 2"/>
              <a:buNone/>
              <a:defRPr/>
            </a:pPr>
            <a:r>
              <a:rPr lang="ru-RU" kern="1200" dirty="0">
                <a:cs typeface="Tahoma" pitchFamily="34" charset="0"/>
              </a:rPr>
              <a:t>а</a:t>
            </a:r>
            <a:r>
              <a:rPr lang="en-US" kern="1200" baseline="30000" dirty="0">
                <a:cs typeface="Tahoma" pitchFamily="34" charset="0"/>
              </a:rPr>
              <a:t>2 </a:t>
            </a:r>
            <a:r>
              <a:rPr lang="en-US" kern="1200" dirty="0"/>
              <a:t>+</a:t>
            </a:r>
            <a:r>
              <a:rPr lang="en-US" kern="1200" dirty="0">
                <a:cs typeface="Tahoma" pitchFamily="34" charset="0"/>
              </a:rPr>
              <a:t> b</a:t>
            </a:r>
            <a:r>
              <a:rPr lang="en-US" kern="1200" baseline="30000" dirty="0">
                <a:cs typeface="Tahoma" pitchFamily="34" charset="0"/>
              </a:rPr>
              <a:t>2</a:t>
            </a:r>
            <a:r>
              <a:rPr lang="en-US" kern="1200" dirty="0">
                <a:cs typeface="Tahoma" pitchFamily="34" charset="0"/>
              </a:rPr>
              <a:t>-</a:t>
            </a:r>
            <a:r>
              <a:rPr lang="ru-RU" kern="1200" dirty="0">
                <a:cs typeface="Tahoma" pitchFamily="34" charset="0"/>
              </a:rPr>
              <a:t> с</a:t>
            </a:r>
            <a:r>
              <a:rPr lang="en-US" kern="1200" baseline="30000" dirty="0">
                <a:cs typeface="Tahoma" pitchFamily="34" charset="0"/>
              </a:rPr>
              <a:t>2</a:t>
            </a:r>
            <a:r>
              <a:rPr lang="en-US" kern="1200" dirty="0">
                <a:cs typeface="Tahoma" pitchFamily="34" charset="0"/>
              </a:rPr>
              <a:t> =0</a:t>
            </a:r>
          </a:p>
          <a:p>
            <a:pPr marL="274320" indent="-274320" eaLnBrk="1" fontAlgn="auto" hangingPunct="1">
              <a:spcAft>
                <a:spcPts val="0"/>
              </a:spcAft>
              <a:buFont typeface="Wingdings 2"/>
              <a:buNone/>
              <a:defRPr/>
            </a:pPr>
            <a:endParaRPr lang="ru-RU" kern="1200" dirty="0">
              <a:cs typeface="Tahoma" pitchFamily="34" charset="0"/>
            </a:endParaRPr>
          </a:p>
          <a:p>
            <a:pPr marL="274320" indent="-274320" eaLnBrk="1" fontAlgn="auto" hangingPunct="1">
              <a:spcAft>
                <a:spcPts val="0"/>
              </a:spcAft>
              <a:buFont typeface="Wingdings 2"/>
              <a:buNone/>
              <a:defRPr/>
            </a:pPr>
            <a:r>
              <a:rPr lang="ru-RU" kern="1200" dirty="0">
                <a:cs typeface="Tahoma" pitchFamily="34" charset="0"/>
              </a:rPr>
              <a:t>3. Отсюда следует, что с</a:t>
            </a:r>
            <a:r>
              <a:rPr lang="en-US" kern="1200" baseline="30000" dirty="0">
                <a:cs typeface="Tahoma" pitchFamily="34" charset="0"/>
              </a:rPr>
              <a:t>2</a:t>
            </a:r>
            <a:r>
              <a:rPr lang="ru-RU" kern="1200" dirty="0">
                <a:cs typeface="Tahoma" pitchFamily="34" charset="0"/>
              </a:rPr>
              <a:t>= а</a:t>
            </a:r>
            <a:r>
              <a:rPr lang="en-US" kern="1200" baseline="30000" dirty="0">
                <a:cs typeface="Tahoma" pitchFamily="34" charset="0"/>
              </a:rPr>
              <a:t>2</a:t>
            </a:r>
            <a:r>
              <a:rPr lang="ru-RU" kern="1200" dirty="0">
                <a:cs typeface="Tahoma" pitchFamily="34" charset="0"/>
              </a:rPr>
              <a:t>+</a:t>
            </a:r>
            <a:r>
              <a:rPr lang="en-US" kern="1200" dirty="0">
                <a:cs typeface="Tahoma" pitchFamily="34" charset="0"/>
              </a:rPr>
              <a:t>b</a:t>
            </a:r>
            <a:r>
              <a:rPr lang="en-US" kern="1200" baseline="30000" dirty="0">
                <a:cs typeface="Tahoma" pitchFamily="34" charset="0"/>
              </a:rPr>
              <a:t>2</a:t>
            </a:r>
            <a:endParaRPr lang="en-US" kern="1200" dirty="0">
              <a:cs typeface="Tahoma" pitchFamily="34" charset="0"/>
            </a:endParaRPr>
          </a:p>
        </p:txBody>
      </p:sp>
      <p:sp>
        <p:nvSpPr>
          <p:cNvPr id="37" name="Прямоугольник 36"/>
          <p:cNvSpPr>
            <a:spLocks noChangeArrowheads="1"/>
          </p:cNvSpPr>
          <p:nvPr/>
        </p:nvSpPr>
        <p:spPr bwMode="auto">
          <a:xfrm>
            <a:off x="285750" y="357188"/>
            <a:ext cx="8572500" cy="646112"/>
          </a:xfrm>
          <a:prstGeom prst="rect">
            <a:avLst/>
          </a:prstGeom>
          <a:noFill/>
          <a:ln w="9525">
            <a:noFill/>
            <a:miter lim="800000"/>
            <a:headEnd/>
            <a:tailEnd/>
          </a:ln>
        </p:spPr>
        <p:txBody>
          <a:bodyPr>
            <a:spAutoFit/>
          </a:bodyPr>
          <a:lstStyle/>
          <a:p>
            <a:pPr algn="ctr"/>
            <a:r>
              <a:rPr lang="ru-RU" sz="3600" b="1">
                <a:solidFill>
                  <a:srgbClr val="006600"/>
                </a:solidFill>
                <a:latin typeface="Georgia" pitchFamily="18" charset="0"/>
              </a:rPr>
              <a:t>Доказательство</a:t>
            </a:r>
            <a:r>
              <a:rPr lang="ru-RU" sz="3600" b="1" i="1">
                <a:solidFill>
                  <a:srgbClr val="006600"/>
                </a:solidFill>
                <a:latin typeface="Georgia" pitchFamily="18" charset="0"/>
              </a:rPr>
              <a:t> Мёльманна</a:t>
            </a:r>
            <a:endParaRPr lang="ru-RU" sz="3600" i="1">
              <a:latin typeface="Georgia" pitchFamily="18" charset="0"/>
            </a:endParaRPr>
          </a:p>
        </p:txBody>
      </p:sp>
      <p:grpSp>
        <p:nvGrpSpPr>
          <p:cNvPr id="2" name="Group 19"/>
          <p:cNvGrpSpPr>
            <a:grpSpLocks/>
          </p:cNvGrpSpPr>
          <p:nvPr/>
        </p:nvGrpSpPr>
        <p:grpSpPr bwMode="auto">
          <a:xfrm>
            <a:off x="3786188" y="3286125"/>
            <a:ext cx="5357812" cy="2786063"/>
            <a:chOff x="2880" y="1872"/>
            <a:chExt cx="2880" cy="1467"/>
          </a:xfrm>
        </p:grpSpPr>
        <p:sp>
          <p:nvSpPr>
            <p:cNvPr id="43024" name="Text Box 12"/>
            <p:cNvSpPr txBox="1">
              <a:spLocks noChangeArrowheads="1"/>
            </p:cNvSpPr>
            <p:nvPr/>
          </p:nvSpPr>
          <p:spPr bwMode="auto">
            <a:xfrm>
              <a:off x="5351" y="2840"/>
              <a:ext cx="409" cy="231"/>
            </a:xfrm>
            <a:prstGeom prst="rect">
              <a:avLst/>
            </a:prstGeom>
            <a:noFill/>
            <a:ln w="9525">
              <a:noFill/>
              <a:miter lim="800000"/>
              <a:headEnd/>
              <a:tailEnd/>
            </a:ln>
          </p:spPr>
          <p:txBody>
            <a:bodyPr>
              <a:spAutoFit/>
            </a:bodyPr>
            <a:lstStyle/>
            <a:p>
              <a:pPr>
                <a:spcBef>
                  <a:spcPct val="50000"/>
                </a:spcBef>
              </a:pPr>
              <a:r>
                <a:rPr lang="en-US">
                  <a:latin typeface="Georgia" pitchFamily="18" charset="0"/>
                </a:rPr>
                <a:t>A</a:t>
              </a:r>
              <a:endParaRPr lang="ru-RU">
                <a:latin typeface="Georgia" pitchFamily="18" charset="0"/>
              </a:endParaRPr>
            </a:p>
          </p:txBody>
        </p:sp>
        <p:sp>
          <p:nvSpPr>
            <p:cNvPr id="43025" name="Text Box 14"/>
            <p:cNvSpPr txBox="1">
              <a:spLocks noChangeArrowheads="1"/>
            </p:cNvSpPr>
            <p:nvPr/>
          </p:nvSpPr>
          <p:spPr bwMode="auto">
            <a:xfrm>
              <a:off x="5012" y="1872"/>
              <a:ext cx="249" cy="194"/>
            </a:xfrm>
            <a:prstGeom prst="rect">
              <a:avLst/>
            </a:prstGeom>
            <a:noFill/>
            <a:ln w="9525">
              <a:noFill/>
              <a:miter lim="800000"/>
              <a:headEnd/>
              <a:tailEnd/>
            </a:ln>
          </p:spPr>
          <p:txBody>
            <a:bodyPr>
              <a:spAutoFit/>
            </a:bodyPr>
            <a:lstStyle/>
            <a:p>
              <a:pPr>
                <a:spcBef>
                  <a:spcPct val="50000"/>
                </a:spcBef>
              </a:pPr>
              <a:r>
                <a:rPr lang="en-US">
                  <a:latin typeface="Georgia" pitchFamily="18" charset="0"/>
                </a:rPr>
                <a:t>C</a:t>
              </a:r>
              <a:endParaRPr lang="ru-RU">
                <a:latin typeface="Georgia" pitchFamily="18" charset="0"/>
              </a:endParaRPr>
            </a:p>
          </p:txBody>
        </p:sp>
        <p:grpSp>
          <p:nvGrpSpPr>
            <p:cNvPr id="43026" name="Group 18"/>
            <p:cNvGrpSpPr>
              <a:grpSpLocks/>
            </p:cNvGrpSpPr>
            <p:nvPr/>
          </p:nvGrpSpPr>
          <p:grpSpPr bwMode="auto">
            <a:xfrm>
              <a:off x="2880" y="2023"/>
              <a:ext cx="2631" cy="1316"/>
              <a:chOff x="2880" y="1993"/>
              <a:chExt cx="2631" cy="1316"/>
            </a:xfrm>
          </p:grpSpPr>
          <p:sp>
            <p:nvSpPr>
              <p:cNvPr id="43027" name="AutoShape 6"/>
              <p:cNvSpPr>
                <a:spLocks noChangeArrowheads="1"/>
              </p:cNvSpPr>
              <p:nvPr/>
            </p:nvSpPr>
            <p:spPr bwMode="auto">
              <a:xfrm rot="9438138">
                <a:off x="3144" y="2394"/>
                <a:ext cx="2232" cy="915"/>
              </a:xfrm>
              <a:prstGeom prst="rtTriangle">
                <a:avLst/>
              </a:prstGeom>
              <a:solidFill>
                <a:srgbClr val="006600"/>
              </a:solidFill>
              <a:ln w="9525">
                <a:solidFill>
                  <a:schemeClr val="tx1"/>
                </a:solidFill>
                <a:miter lim="800000"/>
                <a:headEnd/>
                <a:tailEnd/>
              </a:ln>
            </p:spPr>
            <p:txBody>
              <a:bodyPr wrap="none" anchor="ctr"/>
              <a:lstStyle/>
              <a:p>
                <a:endParaRPr lang="ru-RU">
                  <a:latin typeface="Georgia" pitchFamily="18" charset="0"/>
                </a:endParaRPr>
              </a:p>
            </p:txBody>
          </p:sp>
          <p:sp>
            <p:nvSpPr>
              <p:cNvPr id="43028" name="Oval 8"/>
              <p:cNvSpPr>
                <a:spLocks noChangeArrowheads="1"/>
              </p:cNvSpPr>
              <p:nvPr/>
            </p:nvSpPr>
            <p:spPr bwMode="auto">
              <a:xfrm>
                <a:off x="4500" y="2127"/>
                <a:ext cx="784" cy="713"/>
              </a:xfrm>
              <a:prstGeom prst="ellipse">
                <a:avLst/>
              </a:prstGeom>
              <a:solidFill>
                <a:srgbClr val="3EDC7E"/>
              </a:solidFill>
              <a:ln w="9525">
                <a:solidFill>
                  <a:schemeClr val="tx1"/>
                </a:solidFill>
                <a:round/>
                <a:headEnd/>
                <a:tailEnd/>
              </a:ln>
            </p:spPr>
            <p:txBody>
              <a:bodyPr wrap="none" anchor="ctr"/>
              <a:lstStyle/>
              <a:p>
                <a:endParaRPr lang="ru-RU">
                  <a:latin typeface="Georgia" pitchFamily="18" charset="0"/>
                </a:endParaRPr>
              </a:p>
            </p:txBody>
          </p:sp>
          <p:sp>
            <p:nvSpPr>
              <p:cNvPr id="43029" name="Line 9"/>
              <p:cNvSpPr>
                <a:spLocks noChangeShapeType="1"/>
              </p:cNvSpPr>
              <p:nvPr/>
            </p:nvSpPr>
            <p:spPr bwMode="auto">
              <a:xfrm>
                <a:off x="4770" y="2172"/>
                <a:ext cx="135" cy="315"/>
              </a:xfrm>
              <a:prstGeom prst="line">
                <a:avLst/>
              </a:prstGeom>
              <a:noFill/>
              <a:ln w="9525">
                <a:solidFill>
                  <a:schemeClr val="tx1"/>
                </a:solidFill>
                <a:round/>
                <a:headEnd/>
                <a:tailEnd/>
              </a:ln>
            </p:spPr>
            <p:txBody>
              <a:bodyPr/>
              <a:lstStyle/>
              <a:p>
                <a:endParaRPr lang="ru-RU"/>
              </a:p>
            </p:txBody>
          </p:sp>
          <p:sp>
            <p:nvSpPr>
              <p:cNvPr id="43030" name="Line 10"/>
              <p:cNvSpPr>
                <a:spLocks noChangeShapeType="1"/>
              </p:cNvSpPr>
              <p:nvPr/>
            </p:nvSpPr>
            <p:spPr bwMode="auto">
              <a:xfrm flipV="1">
                <a:off x="4905" y="2352"/>
                <a:ext cx="360" cy="135"/>
              </a:xfrm>
              <a:prstGeom prst="line">
                <a:avLst/>
              </a:prstGeom>
              <a:noFill/>
              <a:ln w="9525">
                <a:solidFill>
                  <a:schemeClr val="tx1"/>
                </a:solidFill>
                <a:round/>
                <a:headEnd/>
                <a:tailEnd/>
              </a:ln>
            </p:spPr>
            <p:txBody>
              <a:bodyPr/>
              <a:lstStyle/>
              <a:p>
                <a:endParaRPr lang="ru-RU"/>
              </a:p>
            </p:txBody>
          </p:sp>
          <p:sp>
            <p:nvSpPr>
              <p:cNvPr id="43031" name="Line 11"/>
              <p:cNvSpPr>
                <a:spLocks noChangeShapeType="1"/>
              </p:cNvSpPr>
              <p:nvPr/>
            </p:nvSpPr>
            <p:spPr bwMode="auto">
              <a:xfrm>
                <a:off x="4905" y="2487"/>
                <a:ext cx="0" cy="362"/>
              </a:xfrm>
              <a:prstGeom prst="line">
                <a:avLst/>
              </a:prstGeom>
              <a:noFill/>
              <a:ln w="9525">
                <a:solidFill>
                  <a:schemeClr val="tx1"/>
                </a:solidFill>
                <a:round/>
                <a:headEnd/>
                <a:tailEnd/>
              </a:ln>
            </p:spPr>
            <p:txBody>
              <a:bodyPr/>
              <a:lstStyle/>
              <a:p>
                <a:endParaRPr lang="ru-RU"/>
              </a:p>
            </p:txBody>
          </p:sp>
          <p:sp>
            <p:nvSpPr>
              <p:cNvPr id="43032" name="Text Box 13"/>
              <p:cNvSpPr txBox="1">
                <a:spLocks noChangeArrowheads="1"/>
              </p:cNvSpPr>
              <p:nvPr/>
            </p:nvSpPr>
            <p:spPr bwMode="auto">
              <a:xfrm>
                <a:off x="2880" y="2750"/>
                <a:ext cx="454" cy="231"/>
              </a:xfrm>
              <a:prstGeom prst="rect">
                <a:avLst/>
              </a:prstGeom>
              <a:noFill/>
              <a:ln w="9525">
                <a:noFill/>
                <a:miter lim="800000"/>
                <a:headEnd/>
                <a:tailEnd/>
              </a:ln>
            </p:spPr>
            <p:txBody>
              <a:bodyPr>
                <a:spAutoFit/>
              </a:bodyPr>
              <a:lstStyle/>
              <a:p>
                <a:pPr>
                  <a:spcBef>
                    <a:spcPct val="50000"/>
                  </a:spcBef>
                </a:pPr>
                <a:r>
                  <a:rPr lang="en-US">
                    <a:latin typeface="Georgia" pitchFamily="18" charset="0"/>
                  </a:rPr>
                  <a:t>B</a:t>
                </a:r>
                <a:endParaRPr lang="ru-RU">
                  <a:latin typeface="Georgia" pitchFamily="18" charset="0"/>
                </a:endParaRPr>
              </a:p>
            </p:txBody>
          </p:sp>
          <p:sp>
            <p:nvSpPr>
              <p:cNvPr id="43033" name="Text Box 15"/>
              <p:cNvSpPr txBox="1">
                <a:spLocks noChangeArrowheads="1"/>
              </p:cNvSpPr>
              <p:nvPr/>
            </p:nvSpPr>
            <p:spPr bwMode="auto">
              <a:xfrm>
                <a:off x="4608" y="1993"/>
                <a:ext cx="449" cy="194"/>
              </a:xfrm>
              <a:prstGeom prst="rect">
                <a:avLst/>
              </a:prstGeom>
              <a:noFill/>
              <a:ln w="9525">
                <a:noFill/>
                <a:miter lim="800000"/>
                <a:headEnd/>
                <a:tailEnd/>
              </a:ln>
            </p:spPr>
            <p:txBody>
              <a:bodyPr>
                <a:spAutoFit/>
              </a:bodyPr>
              <a:lstStyle/>
              <a:p>
                <a:pPr>
                  <a:spcBef>
                    <a:spcPct val="50000"/>
                  </a:spcBef>
                </a:pPr>
                <a:r>
                  <a:rPr lang="en-US">
                    <a:latin typeface="Georgia" pitchFamily="18" charset="0"/>
                  </a:rPr>
                  <a:t>a</a:t>
                </a:r>
                <a:endParaRPr lang="ru-RU">
                  <a:latin typeface="Georgia" pitchFamily="18" charset="0"/>
                </a:endParaRPr>
              </a:p>
            </p:txBody>
          </p:sp>
          <p:sp>
            <p:nvSpPr>
              <p:cNvPr id="43034" name="Text Box 16"/>
              <p:cNvSpPr txBox="1">
                <a:spLocks noChangeArrowheads="1"/>
              </p:cNvSpPr>
              <p:nvPr/>
            </p:nvSpPr>
            <p:spPr bwMode="auto">
              <a:xfrm>
                <a:off x="5239" y="2156"/>
                <a:ext cx="272" cy="231"/>
              </a:xfrm>
              <a:prstGeom prst="rect">
                <a:avLst/>
              </a:prstGeom>
              <a:noFill/>
              <a:ln w="9525">
                <a:noFill/>
                <a:miter lim="800000"/>
                <a:headEnd/>
                <a:tailEnd/>
              </a:ln>
            </p:spPr>
            <p:txBody>
              <a:bodyPr>
                <a:spAutoFit/>
              </a:bodyPr>
              <a:lstStyle/>
              <a:p>
                <a:pPr>
                  <a:spcBef>
                    <a:spcPct val="50000"/>
                  </a:spcBef>
                </a:pPr>
                <a:r>
                  <a:rPr lang="en-US">
                    <a:latin typeface="Georgia" pitchFamily="18" charset="0"/>
                  </a:rPr>
                  <a:t>b</a:t>
                </a:r>
                <a:endParaRPr lang="ru-RU">
                  <a:latin typeface="Georgia" pitchFamily="18" charset="0"/>
                </a:endParaRPr>
              </a:p>
            </p:txBody>
          </p:sp>
          <p:sp>
            <p:nvSpPr>
              <p:cNvPr id="43035" name="Text Box 17"/>
              <p:cNvSpPr txBox="1">
                <a:spLocks noChangeArrowheads="1"/>
              </p:cNvSpPr>
              <p:nvPr/>
            </p:nvSpPr>
            <p:spPr bwMode="auto">
              <a:xfrm>
                <a:off x="4876" y="2795"/>
                <a:ext cx="363" cy="231"/>
              </a:xfrm>
              <a:prstGeom prst="rect">
                <a:avLst/>
              </a:prstGeom>
              <a:noFill/>
              <a:ln w="9525">
                <a:noFill/>
                <a:miter lim="800000"/>
                <a:headEnd/>
                <a:tailEnd/>
              </a:ln>
            </p:spPr>
            <p:txBody>
              <a:bodyPr>
                <a:spAutoFit/>
              </a:bodyPr>
              <a:lstStyle/>
              <a:p>
                <a:pPr>
                  <a:spcBef>
                    <a:spcPct val="50000"/>
                  </a:spcBef>
                </a:pPr>
                <a:r>
                  <a:rPr lang="en-US">
                    <a:latin typeface="Georgia" pitchFamily="18" charset="0"/>
                  </a:rPr>
                  <a:t>c</a:t>
                </a:r>
                <a:endParaRPr lang="ru-RU">
                  <a:latin typeface="Georgia" pitchFamily="18" charset="0"/>
                </a:endParaRPr>
              </a:p>
            </p:txBody>
          </p:sp>
        </p:grpSp>
      </p:grpSp>
      <p:pic>
        <p:nvPicPr>
          <p:cNvPr id="63494" name="Picture 13" descr="C:\Documents and Settings\Сергей\Мои документы\Фон и т.д      Галина Станиславовна\Доказательства теоремы Пифагора\ТЕОРЕМА ПИФАГОРА.files\teorema%20pifagora%20title.gif"/>
          <p:cNvPicPr>
            <a:picLocks noChangeAspect="1" noChangeArrowheads="1"/>
          </p:cNvPicPr>
          <p:nvPr/>
        </p:nvPicPr>
        <p:blipFill>
          <a:blip r:embed="rId2"/>
          <a:srcRect/>
          <a:stretch>
            <a:fillRect/>
          </a:stretch>
        </p:blipFill>
        <p:spPr bwMode="auto">
          <a:xfrm>
            <a:off x="2928938" y="6438900"/>
            <a:ext cx="3724275" cy="419100"/>
          </a:xfrm>
          <a:prstGeom prst="rect">
            <a:avLst/>
          </a:prstGeom>
          <a:noFill/>
          <a:ln w="9525">
            <a:noFill/>
            <a:miter lim="800000"/>
            <a:headEnd/>
            <a:tailEnd/>
          </a:ln>
        </p:spPr>
      </p:pic>
      <p:sp>
        <p:nvSpPr>
          <p:cNvPr id="19" name="Номер слайда 18"/>
          <p:cNvSpPr>
            <a:spLocks noGrp="1"/>
          </p:cNvSpPr>
          <p:nvPr>
            <p:ph type="sldNum" sz="quarter" idx="12"/>
          </p:nvPr>
        </p:nvSpPr>
        <p:spPr/>
        <p:txBody>
          <a:bodyPr/>
          <a:lstStyle/>
          <a:p>
            <a:pPr>
              <a:defRPr/>
            </a:pPr>
            <a:fld id="{9BDC4CE3-7390-4099-92C4-8C10BEA50500}" type="slidenum">
              <a:rPr lang="ru-RU" smtClean="0"/>
              <a:pPr>
                <a:defRPr/>
              </a:pPr>
              <a:t>31</a:t>
            </a:fld>
            <a:endParaRPr lang="ru-RU"/>
          </a:p>
        </p:txBody>
      </p:sp>
      <p:cxnSp>
        <p:nvCxnSpPr>
          <p:cNvPr id="21" name="Прямая соединительная линия 20"/>
          <p:cNvCxnSpPr/>
          <p:nvPr/>
        </p:nvCxnSpPr>
        <p:spPr>
          <a:xfrm rot="10800000" flipV="1">
            <a:off x="571500" y="2500313"/>
            <a:ext cx="500063" cy="3571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flipV="1">
            <a:off x="3429000" y="2500313"/>
            <a:ext cx="500063" cy="3571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flipV="1">
            <a:off x="3143250" y="3000375"/>
            <a:ext cx="500063" cy="357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flipV="1">
            <a:off x="5214938" y="3000375"/>
            <a:ext cx="500062" cy="357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flipV="1">
            <a:off x="6643688" y="3000375"/>
            <a:ext cx="500062" cy="357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flipV="1">
            <a:off x="5929313" y="3000375"/>
            <a:ext cx="500062" cy="357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flipV="1">
            <a:off x="571500" y="4000500"/>
            <a:ext cx="500063" cy="357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flipV="1">
            <a:off x="3071813" y="4000500"/>
            <a:ext cx="500062" cy="357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2000" fill="hold"/>
                                        <p:tgtEl>
                                          <p:spTgt spid="37"/>
                                        </p:tgtEl>
                                        <p:attrNameLst>
                                          <p:attrName>ppt_x</p:attrName>
                                        </p:attrNameLst>
                                      </p:cBhvr>
                                      <p:tavLst>
                                        <p:tav tm="0">
                                          <p:val>
                                            <p:strVal val="#ppt_x"/>
                                          </p:val>
                                        </p:tav>
                                        <p:tav tm="100000">
                                          <p:val>
                                            <p:strVal val="#ppt_x"/>
                                          </p:val>
                                        </p:tav>
                                      </p:tavLst>
                                    </p:anim>
                                    <p:anim calcmode="lin" valueType="num">
                                      <p:cBhvr additive="base">
                                        <p:cTn id="8" dur="2000" fill="hold"/>
                                        <p:tgtEl>
                                          <p:spTgt spid="37"/>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19" presetClass="entr" presetSubtype="10" fill="hold" grpId="0" nodeType="afterEffect">
                                  <p:stCondLst>
                                    <p:cond delay="0"/>
                                  </p:stCondLst>
                                  <p:childTnLst>
                                    <p:set>
                                      <p:cBhvr>
                                        <p:cTn id="16" dur="1" fill="hold">
                                          <p:stCondLst>
                                            <p:cond delay="0"/>
                                          </p:stCondLst>
                                        </p:cTn>
                                        <p:tgtEl>
                                          <p:spTgt spid="16386"/>
                                        </p:tgtEl>
                                        <p:attrNameLst>
                                          <p:attrName>style.visibility</p:attrName>
                                        </p:attrNameLst>
                                      </p:cBhvr>
                                      <p:to>
                                        <p:strVal val="visible"/>
                                      </p:to>
                                    </p:set>
                                    <p:anim calcmode="lin" valueType="num">
                                      <p:cBhvr>
                                        <p:cTn id="17" dur="2000" fill="hold"/>
                                        <p:tgtEl>
                                          <p:spTgt spid="16386"/>
                                        </p:tgtEl>
                                        <p:attrNameLst>
                                          <p:attrName>ppt_w</p:attrName>
                                        </p:attrNameLst>
                                      </p:cBhvr>
                                      <p:tavLst>
                                        <p:tav tm="0" fmla="#ppt_w*sin(2.5*pi*$)">
                                          <p:val>
                                            <p:fltVal val="0"/>
                                          </p:val>
                                        </p:tav>
                                        <p:tav tm="100000">
                                          <p:val>
                                            <p:fltVal val="1"/>
                                          </p:val>
                                        </p:tav>
                                      </p:tavLst>
                                    </p:anim>
                                    <p:anim calcmode="lin" valueType="num">
                                      <p:cBhvr>
                                        <p:cTn id="18" dur="2000" fill="hold"/>
                                        <p:tgtEl>
                                          <p:spTgt spid="16386"/>
                                        </p:tgtEl>
                                        <p:attrNameLst>
                                          <p:attrName>ppt_h</p:attrName>
                                        </p:attrNameLst>
                                      </p:cBhvr>
                                      <p:tavLst>
                                        <p:tav tm="0">
                                          <p:val>
                                            <p:strVal val="#ppt_h"/>
                                          </p:val>
                                        </p:tav>
                                        <p:tav tm="100000">
                                          <p:val>
                                            <p:strVal val="#ppt_h"/>
                                          </p:val>
                                        </p:tav>
                                      </p:tavLst>
                                    </p:anim>
                                  </p:childTnLst>
                                </p:cTn>
                              </p:par>
                            </p:childTnLst>
                          </p:cTn>
                        </p:par>
                        <p:par>
                          <p:cTn id="19" fill="hold">
                            <p:stCondLst>
                              <p:cond delay="4500"/>
                            </p:stCondLst>
                            <p:childTnLst>
                              <p:par>
                                <p:cTn id="20" presetID="39" presetClass="entr" presetSubtype="0" accel="100000" fill="hold" nodeType="afterEffect">
                                  <p:stCondLst>
                                    <p:cond delay="0"/>
                                  </p:stCondLst>
                                  <p:childTnLst>
                                    <p:set>
                                      <p:cBhvr>
                                        <p:cTn id="21" dur="1" fill="hold">
                                          <p:stCondLst>
                                            <p:cond delay="0"/>
                                          </p:stCondLst>
                                        </p:cTn>
                                        <p:tgtEl>
                                          <p:spTgt spid="63494"/>
                                        </p:tgtEl>
                                        <p:attrNameLst>
                                          <p:attrName>style.visibility</p:attrName>
                                        </p:attrNameLst>
                                      </p:cBhvr>
                                      <p:to>
                                        <p:strVal val="visible"/>
                                      </p:to>
                                    </p:set>
                                    <p:anim calcmode="lin" valueType="num">
                                      <p:cBhvr>
                                        <p:cTn id="22" dur="1000" fill="hold"/>
                                        <p:tgtEl>
                                          <p:spTgt spid="63494"/>
                                        </p:tgtEl>
                                        <p:attrNameLst>
                                          <p:attrName>ppt_h</p:attrName>
                                        </p:attrNameLst>
                                      </p:cBhvr>
                                      <p:tavLst>
                                        <p:tav tm="0">
                                          <p:val>
                                            <p:strVal val="#ppt_h/20"/>
                                          </p:val>
                                        </p:tav>
                                        <p:tav tm="50000">
                                          <p:val>
                                            <p:strVal val="#ppt_h/20"/>
                                          </p:val>
                                        </p:tav>
                                        <p:tav tm="100000">
                                          <p:val>
                                            <p:strVal val="#ppt_h"/>
                                          </p:val>
                                        </p:tav>
                                      </p:tavLst>
                                    </p:anim>
                                    <p:anim calcmode="lin" valueType="num">
                                      <p:cBhvr>
                                        <p:cTn id="23" dur="1000" fill="hold"/>
                                        <p:tgtEl>
                                          <p:spTgt spid="63494"/>
                                        </p:tgtEl>
                                        <p:attrNameLst>
                                          <p:attrName>ppt_w</p:attrName>
                                        </p:attrNameLst>
                                      </p:cBhvr>
                                      <p:tavLst>
                                        <p:tav tm="0">
                                          <p:val>
                                            <p:strVal val="#ppt_w+.3"/>
                                          </p:val>
                                        </p:tav>
                                        <p:tav tm="50000">
                                          <p:val>
                                            <p:strVal val="#ppt_w+.3"/>
                                          </p:val>
                                        </p:tav>
                                        <p:tav tm="100000">
                                          <p:val>
                                            <p:strVal val="#ppt_w"/>
                                          </p:val>
                                        </p:tav>
                                      </p:tavLst>
                                    </p:anim>
                                    <p:anim calcmode="lin" valueType="num">
                                      <p:cBhvr>
                                        <p:cTn id="24" dur="1000" fill="hold"/>
                                        <p:tgtEl>
                                          <p:spTgt spid="63494"/>
                                        </p:tgtEl>
                                        <p:attrNameLst>
                                          <p:attrName>ppt_x</p:attrName>
                                        </p:attrNameLst>
                                      </p:cBhvr>
                                      <p:tavLst>
                                        <p:tav tm="0">
                                          <p:val>
                                            <p:strVal val="#ppt_x-.3"/>
                                          </p:val>
                                        </p:tav>
                                        <p:tav tm="50000">
                                          <p:val>
                                            <p:strVal val="#ppt_x"/>
                                          </p:val>
                                        </p:tav>
                                        <p:tav tm="100000">
                                          <p:val>
                                            <p:strVal val="#ppt_x"/>
                                          </p:val>
                                        </p:tav>
                                      </p:tavLst>
                                    </p:anim>
                                    <p:anim calcmode="lin" valueType="num">
                                      <p:cBhvr>
                                        <p:cTn id="25" dur="1000" fill="hold"/>
                                        <p:tgtEl>
                                          <p:spTgt spid="634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3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01625" y="228600"/>
            <a:ext cx="8534400" cy="985838"/>
          </a:xfrm>
        </p:spPr>
        <p:txBody>
          <a:bodyPr/>
          <a:lstStyle/>
          <a:p>
            <a:pPr>
              <a:defRPr/>
            </a:pPr>
            <a:r>
              <a:rPr lang="ru-RU" b="1" kern="1200" dirty="0">
                <a:solidFill>
                  <a:schemeClr val="accent5">
                    <a:lumMod val="25000"/>
                  </a:schemeClr>
                </a:solidFill>
              </a:rPr>
              <a:t>5. Доказательства методом разложения</a:t>
            </a:r>
          </a:p>
        </p:txBody>
      </p:sp>
      <p:sp>
        <p:nvSpPr>
          <p:cNvPr id="64515" name="Содержимое 2"/>
          <p:cNvSpPr>
            <a:spLocks noGrp="1"/>
          </p:cNvSpPr>
          <p:nvPr>
            <p:ph sz="quarter" idx="4294967295"/>
          </p:nvPr>
        </p:nvSpPr>
        <p:spPr>
          <a:xfrm>
            <a:off x="214313" y="1500188"/>
            <a:ext cx="8504237" cy="4572000"/>
          </a:xfrm>
        </p:spPr>
        <p:txBody>
          <a:bodyPr/>
          <a:lstStyle/>
          <a:p>
            <a:pPr algn="ctr">
              <a:buFont typeface="Wingdings 2" pitchFamily="18" charset="2"/>
              <a:buNone/>
            </a:pPr>
            <a:r>
              <a:rPr lang="ru-RU" sz="3200" b="1" smtClean="0">
                <a:solidFill>
                  <a:srgbClr val="294937"/>
                </a:solidFill>
              </a:rPr>
              <a:t>Простейшие доказательства теоремы, для понимания которых достаточно одного взгляда на чертёж. Мы предлагаем несколько доказательств, которые не требуют пояснений. Это доказательства способом разложения квадратов на катетах и гипотенузе на отдельные фигуры.</a:t>
            </a:r>
          </a:p>
          <a:p>
            <a:endParaRPr lang="ru-RU" smtClean="0"/>
          </a:p>
        </p:txBody>
      </p:sp>
      <p:sp>
        <p:nvSpPr>
          <p:cNvPr id="4" name="Номер слайда 3"/>
          <p:cNvSpPr>
            <a:spLocks noGrp="1"/>
          </p:cNvSpPr>
          <p:nvPr>
            <p:ph type="sldNum" sz="quarter" idx="12"/>
          </p:nvPr>
        </p:nvSpPr>
        <p:spPr/>
        <p:txBody>
          <a:bodyPr/>
          <a:lstStyle/>
          <a:p>
            <a:pPr>
              <a:defRPr/>
            </a:pPr>
            <a:fld id="{F3E80D14-F765-48D9-B66F-6161F9D62A1D}" type="slidenum">
              <a:rPr lang="ru-RU" smtClean="0"/>
              <a:pPr>
                <a:defRPr/>
              </a:pPr>
              <a:t>32</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par>
                          <p:cTn id="8" fill="hold">
                            <p:stCondLst>
                              <p:cond delay="1000"/>
                            </p:stCondLst>
                            <p:childTnLst>
                              <p:par>
                                <p:cTn id="9" presetID="21" presetClass="entr" presetSubtype="3" fill="hold" grpId="0" nodeType="afterEffect">
                                  <p:stCondLst>
                                    <p:cond delay="0"/>
                                  </p:stCondLst>
                                  <p:childTnLst>
                                    <p:set>
                                      <p:cBhvr>
                                        <p:cTn id="10" dur="1" fill="hold">
                                          <p:stCondLst>
                                            <p:cond delay="0"/>
                                          </p:stCondLst>
                                        </p:cTn>
                                        <p:tgtEl>
                                          <p:spTgt spid="64515">
                                            <p:txEl>
                                              <p:pRg st="0" end="0"/>
                                            </p:txEl>
                                          </p:spTgt>
                                        </p:tgtEl>
                                        <p:attrNameLst>
                                          <p:attrName>style.visibility</p:attrName>
                                        </p:attrNameLst>
                                      </p:cBhvr>
                                      <p:to>
                                        <p:strVal val="visible"/>
                                      </p:to>
                                    </p:set>
                                    <p:animEffect transition="in" filter="wheel(3)">
                                      <p:cBhvr>
                                        <p:cTn id="11" dur="1000"/>
                                        <p:tgtEl>
                                          <p:spTgt spid="64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451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lstStyle/>
          <a:p>
            <a:pPr>
              <a:defRPr/>
            </a:pPr>
            <a:r>
              <a:rPr lang="ru-RU" sz="3600" b="1" kern="1200" dirty="0">
                <a:solidFill>
                  <a:schemeClr val="accent5">
                    <a:lumMod val="25000"/>
                  </a:schemeClr>
                </a:solidFill>
              </a:rPr>
              <a:t>Доказательство </a:t>
            </a:r>
            <a:r>
              <a:rPr lang="ru-RU" sz="3600" b="1" kern="1200" dirty="0" err="1">
                <a:solidFill>
                  <a:schemeClr val="accent5">
                    <a:lumMod val="25000"/>
                  </a:schemeClr>
                </a:solidFill>
              </a:rPr>
              <a:t>Перигаля</a:t>
            </a:r>
            <a:endParaRPr lang="ru-RU" sz="3600" b="1" kern="1200" dirty="0">
              <a:solidFill>
                <a:schemeClr val="accent5">
                  <a:lumMod val="25000"/>
                </a:schemeClr>
              </a:solidFill>
            </a:endParaRPr>
          </a:p>
        </p:txBody>
      </p:sp>
      <p:sp>
        <p:nvSpPr>
          <p:cNvPr id="65539" name="Содержимое 2"/>
          <p:cNvSpPr>
            <a:spLocks noGrp="1"/>
          </p:cNvSpPr>
          <p:nvPr>
            <p:ph sz="quarter" idx="4294967295"/>
          </p:nvPr>
        </p:nvSpPr>
        <p:spPr>
          <a:xfrm>
            <a:off x="301625" y="1527175"/>
            <a:ext cx="8504238" cy="2687638"/>
          </a:xfrm>
        </p:spPr>
        <p:txBody>
          <a:bodyPr/>
          <a:lstStyle/>
          <a:p>
            <a:pPr algn="ctr">
              <a:buFont typeface="Wingdings 2" pitchFamily="18" charset="2"/>
              <a:buNone/>
            </a:pPr>
            <a:r>
              <a:rPr lang="ru-RU" smtClean="0"/>
              <a:t>Доказательство Перигаля очень легкое. Два квадрата, построенные на катетах, расположены рядом. Надо разделить эту фигуру всего на 3(!) части, чтобы сложить из них квадрат на гипотенузе. На иллюстрации наглядно дано это разрезание.</a:t>
            </a:r>
          </a:p>
          <a:p>
            <a:endParaRPr lang="ru-RU" smtClean="0"/>
          </a:p>
        </p:txBody>
      </p:sp>
      <p:pic>
        <p:nvPicPr>
          <p:cNvPr id="65540" name="Рисунок 3" descr="02020306.gif"/>
          <p:cNvPicPr>
            <a:picLocks noChangeAspect="1"/>
          </p:cNvPicPr>
          <p:nvPr/>
        </p:nvPicPr>
        <p:blipFill>
          <a:blip r:embed="rId2"/>
          <a:srcRect/>
          <a:stretch>
            <a:fillRect/>
          </a:stretch>
        </p:blipFill>
        <p:spPr bwMode="auto">
          <a:xfrm>
            <a:off x="3571875" y="4071938"/>
            <a:ext cx="2209800" cy="2314575"/>
          </a:xfrm>
          <a:prstGeom prst="rect">
            <a:avLst/>
          </a:prstGeom>
          <a:noFill/>
          <a:ln w="9525">
            <a:noFill/>
            <a:miter lim="800000"/>
            <a:headEnd/>
            <a:tailEnd/>
          </a:ln>
        </p:spPr>
      </p:pic>
      <p:pic>
        <p:nvPicPr>
          <p:cNvPr id="65541" name="Picture 13" descr="C:\Documents and Settings\Сергей\Мои документы\Фон и т.д      Галина Станиславовна\Доказательства теоремы Пифагора\ТЕОРЕМА ПИФАГОРА.files\teorema%20pifagora%20title.gif"/>
          <p:cNvPicPr>
            <a:picLocks noChangeAspect="1" noChangeArrowheads="1"/>
          </p:cNvPicPr>
          <p:nvPr/>
        </p:nvPicPr>
        <p:blipFill>
          <a:blip r:embed="rId3"/>
          <a:srcRect/>
          <a:stretch>
            <a:fillRect/>
          </a:stretch>
        </p:blipFill>
        <p:spPr bwMode="auto">
          <a:xfrm>
            <a:off x="2857500" y="6286500"/>
            <a:ext cx="3724275" cy="419100"/>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defRPr/>
            </a:pPr>
            <a:fld id="{1F3FBC59-9FE1-4EE1-87D6-F409807E768D}" type="slidenum">
              <a:rPr lang="ru-RU" smtClean="0"/>
              <a:pPr>
                <a:defRPr/>
              </a:pPr>
              <a:t>33</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par>
                          <p:cTn id="11" fill="hold">
                            <p:stCondLst>
                              <p:cond delay="1000"/>
                            </p:stCondLst>
                            <p:childTnLst>
                              <p:par>
                                <p:cTn id="12" presetID="4" presetClass="entr" presetSubtype="16" fill="hold" grpId="0" nodeType="afterEffect">
                                  <p:stCondLst>
                                    <p:cond delay="0"/>
                                  </p:stCondLst>
                                  <p:childTnLst>
                                    <p:set>
                                      <p:cBhvr>
                                        <p:cTn id="13" dur="1" fill="hold">
                                          <p:stCondLst>
                                            <p:cond delay="0"/>
                                          </p:stCondLst>
                                        </p:cTn>
                                        <p:tgtEl>
                                          <p:spTgt spid="65539">
                                            <p:txEl>
                                              <p:pRg st="0" end="0"/>
                                            </p:txEl>
                                          </p:spTgt>
                                        </p:tgtEl>
                                        <p:attrNameLst>
                                          <p:attrName>style.visibility</p:attrName>
                                        </p:attrNameLst>
                                      </p:cBhvr>
                                      <p:to>
                                        <p:strVal val="visible"/>
                                      </p:to>
                                    </p:set>
                                    <p:animEffect transition="in" filter="box(in)">
                                      <p:cBhvr>
                                        <p:cTn id="14" dur="1000"/>
                                        <p:tgtEl>
                                          <p:spTgt spid="65539">
                                            <p:txEl>
                                              <p:pRg st="0" end="0"/>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65540"/>
                                        </p:tgtEl>
                                        <p:attrNameLst>
                                          <p:attrName>style.visibility</p:attrName>
                                        </p:attrNameLst>
                                      </p:cBhvr>
                                      <p:to>
                                        <p:strVal val="visible"/>
                                      </p:to>
                                    </p:set>
                                    <p:animEffect transition="in" filter="dissolve">
                                      <p:cBhvr>
                                        <p:cTn id="17" dur="1000"/>
                                        <p:tgtEl>
                                          <p:spTgt spid="65540"/>
                                        </p:tgtEl>
                                      </p:cBhvr>
                                    </p:animEffect>
                                  </p:childTnLst>
                                </p:cTn>
                              </p:par>
                            </p:childTnLst>
                          </p:cTn>
                        </p:par>
                        <p:par>
                          <p:cTn id="18" fill="hold">
                            <p:stCondLst>
                              <p:cond delay="2000"/>
                            </p:stCondLst>
                            <p:childTnLst>
                              <p:par>
                                <p:cTn id="19" presetID="39" presetClass="entr" presetSubtype="0" accel="100000" fill="hold" nodeType="afterEffect">
                                  <p:stCondLst>
                                    <p:cond delay="0"/>
                                  </p:stCondLst>
                                  <p:childTnLst>
                                    <p:set>
                                      <p:cBhvr>
                                        <p:cTn id="20" dur="1" fill="hold">
                                          <p:stCondLst>
                                            <p:cond delay="0"/>
                                          </p:stCondLst>
                                        </p:cTn>
                                        <p:tgtEl>
                                          <p:spTgt spid="65541"/>
                                        </p:tgtEl>
                                        <p:attrNameLst>
                                          <p:attrName>style.visibility</p:attrName>
                                        </p:attrNameLst>
                                      </p:cBhvr>
                                      <p:to>
                                        <p:strVal val="visible"/>
                                      </p:to>
                                    </p:set>
                                    <p:anim calcmode="lin" valueType="num">
                                      <p:cBhvr>
                                        <p:cTn id="21" dur="1000" fill="hold"/>
                                        <p:tgtEl>
                                          <p:spTgt spid="65541"/>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65541"/>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65541"/>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655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553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01625" y="214313"/>
            <a:ext cx="8534400" cy="1000125"/>
          </a:xfrm>
        </p:spPr>
        <p:txBody>
          <a:bodyPr/>
          <a:lstStyle/>
          <a:p>
            <a:pPr>
              <a:defRPr/>
            </a:pPr>
            <a:r>
              <a:rPr lang="ru-RU" b="1" kern="1200" dirty="0">
                <a:solidFill>
                  <a:schemeClr val="accent5">
                    <a:lumMod val="25000"/>
                  </a:schemeClr>
                </a:solidFill>
              </a:rPr>
              <a:t/>
            </a:r>
            <a:br>
              <a:rPr lang="ru-RU" b="1" kern="1200" dirty="0">
                <a:solidFill>
                  <a:schemeClr val="accent5">
                    <a:lumMod val="25000"/>
                  </a:schemeClr>
                </a:solidFill>
              </a:rPr>
            </a:br>
            <a:r>
              <a:rPr lang="ru-RU" b="1" kern="1200" dirty="0">
                <a:solidFill>
                  <a:schemeClr val="accent5">
                    <a:lumMod val="25000"/>
                  </a:schemeClr>
                </a:solidFill>
              </a:rPr>
              <a:t/>
            </a:r>
            <a:br>
              <a:rPr lang="ru-RU" b="1" kern="1200" dirty="0">
                <a:solidFill>
                  <a:schemeClr val="accent5">
                    <a:lumMod val="25000"/>
                  </a:schemeClr>
                </a:solidFill>
              </a:rPr>
            </a:br>
            <a:r>
              <a:rPr lang="ru-RU" b="1" kern="1200" dirty="0">
                <a:solidFill>
                  <a:schemeClr val="accent5">
                    <a:lumMod val="25000"/>
                  </a:schemeClr>
                </a:solidFill>
              </a:rPr>
              <a:t/>
            </a:r>
            <a:br>
              <a:rPr lang="ru-RU" b="1" kern="1200" dirty="0">
                <a:solidFill>
                  <a:schemeClr val="accent5">
                    <a:lumMod val="25000"/>
                  </a:schemeClr>
                </a:solidFill>
              </a:rPr>
            </a:br>
            <a:r>
              <a:rPr lang="ru-RU" b="1" kern="1200" dirty="0">
                <a:solidFill>
                  <a:schemeClr val="accent5">
                    <a:lumMod val="25000"/>
                  </a:schemeClr>
                </a:solidFill>
              </a:rPr>
              <a:t/>
            </a:r>
            <a:br>
              <a:rPr lang="ru-RU" b="1" kern="1200" dirty="0">
                <a:solidFill>
                  <a:schemeClr val="accent5">
                    <a:lumMod val="25000"/>
                  </a:schemeClr>
                </a:solidFill>
              </a:rPr>
            </a:br>
            <a:r>
              <a:rPr lang="ru-RU" b="1" kern="1200" dirty="0">
                <a:solidFill>
                  <a:schemeClr val="accent5">
                    <a:lumMod val="25000"/>
                  </a:schemeClr>
                </a:solidFill>
              </a:rPr>
              <a:t>6. Доказательство методом вычитания</a:t>
            </a:r>
          </a:p>
        </p:txBody>
      </p:sp>
      <p:sp>
        <p:nvSpPr>
          <p:cNvPr id="66563" name="Содержимое 2"/>
          <p:cNvSpPr>
            <a:spLocks noGrp="1"/>
          </p:cNvSpPr>
          <p:nvPr>
            <p:ph sz="quarter" idx="4294967295"/>
          </p:nvPr>
        </p:nvSpPr>
        <p:spPr>
          <a:xfrm>
            <a:off x="301625" y="1527175"/>
            <a:ext cx="8504238" cy="4572000"/>
          </a:xfrm>
        </p:spPr>
        <p:txBody>
          <a:bodyPr/>
          <a:lstStyle/>
          <a:p>
            <a:pPr algn="ctr">
              <a:buFont typeface="Wingdings 2" pitchFamily="18" charset="2"/>
              <a:buNone/>
            </a:pPr>
            <a:r>
              <a:rPr lang="ru-RU" smtClean="0"/>
              <a:t>   </a:t>
            </a:r>
            <a:r>
              <a:rPr lang="ru-RU" b="1" smtClean="0">
                <a:solidFill>
                  <a:srgbClr val="294937"/>
                </a:solidFill>
              </a:rPr>
              <a:t>Наряду с доказательствами методом сложения можно привести примеры доказательств при помощи вычитания, называемых также доказательствами методом дополнения. Общая идея таких доказательств заключается в следующем. Доказательства методом вычитания - доказательства при помощи вырезания определенных фигур из равных по площади частей.</a:t>
            </a:r>
          </a:p>
          <a:p>
            <a:pPr algn="ctr">
              <a:buFont typeface="Wingdings 2" pitchFamily="18" charset="2"/>
              <a:buNone/>
            </a:pPr>
            <a:endParaRPr lang="ru-RU" b="1" smtClean="0">
              <a:solidFill>
                <a:srgbClr val="294937"/>
              </a:solidFill>
            </a:endParaRPr>
          </a:p>
        </p:txBody>
      </p:sp>
      <p:sp>
        <p:nvSpPr>
          <p:cNvPr id="4" name="Номер слайда 3"/>
          <p:cNvSpPr>
            <a:spLocks noGrp="1"/>
          </p:cNvSpPr>
          <p:nvPr>
            <p:ph type="sldNum" sz="quarter" idx="12"/>
          </p:nvPr>
        </p:nvSpPr>
        <p:spPr/>
        <p:txBody>
          <a:bodyPr/>
          <a:lstStyle/>
          <a:p>
            <a:pPr>
              <a:defRPr/>
            </a:pPr>
            <a:fld id="{5FB0C928-21A2-401C-806E-3BC9DA61C3BA}" type="slidenum">
              <a:rPr lang="ru-RU" smtClean="0"/>
              <a:pPr>
                <a:defRPr/>
              </a:pPr>
              <a:t>34</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par>
                          <p:cTn id="8" fill="hold">
                            <p:stCondLst>
                              <p:cond delay="1000"/>
                            </p:stCondLst>
                            <p:childTnLst>
                              <p:par>
                                <p:cTn id="9" presetID="21" presetClass="entr" presetSubtype="3" fill="hold" grpId="0" nodeType="afterEffect">
                                  <p:stCondLst>
                                    <p:cond delay="0"/>
                                  </p:stCondLst>
                                  <p:childTnLst>
                                    <p:set>
                                      <p:cBhvr>
                                        <p:cTn id="10" dur="1" fill="hold">
                                          <p:stCondLst>
                                            <p:cond delay="0"/>
                                          </p:stCondLst>
                                        </p:cTn>
                                        <p:tgtEl>
                                          <p:spTgt spid="66563">
                                            <p:txEl>
                                              <p:pRg st="0" end="0"/>
                                            </p:txEl>
                                          </p:spTgt>
                                        </p:tgtEl>
                                        <p:attrNameLst>
                                          <p:attrName>style.visibility</p:attrName>
                                        </p:attrNameLst>
                                      </p:cBhvr>
                                      <p:to>
                                        <p:strVal val="visible"/>
                                      </p:to>
                                    </p:set>
                                    <p:animEffect transition="in" filter="wheel(3)">
                                      <p:cBhvr>
                                        <p:cTn id="11" dur="1000"/>
                                        <p:tgtEl>
                                          <p:spTgt spid="665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656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01625" y="285750"/>
            <a:ext cx="8534400" cy="1071563"/>
          </a:xfrm>
        </p:spPr>
        <p:txBody>
          <a:bodyPr/>
          <a:lstStyle/>
          <a:p>
            <a:pPr>
              <a:defRPr/>
            </a:pPr>
            <a:r>
              <a:rPr lang="ru-RU" sz="2400" kern="1200" dirty="0">
                <a:solidFill>
                  <a:schemeClr val="accent5">
                    <a:lumMod val="25000"/>
                  </a:schemeClr>
                </a:solidFill>
              </a:rPr>
              <a:t>На рисунке к обычной пифагоровой фигуре приставлены сверху и снизу треугольники 2 и 3, равные исходному треугольнику 1.</a:t>
            </a:r>
          </a:p>
        </p:txBody>
      </p:sp>
      <p:sp>
        <p:nvSpPr>
          <p:cNvPr id="67587" name="Содержимое 2"/>
          <p:cNvSpPr>
            <a:spLocks noGrp="1"/>
          </p:cNvSpPr>
          <p:nvPr>
            <p:ph sz="quarter" idx="4294967295"/>
          </p:nvPr>
        </p:nvSpPr>
        <p:spPr>
          <a:xfrm>
            <a:off x="2500313" y="1500188"/>
            <a:ext cx="6305550" cy="4572000"/>
          </a:xfrm>
        </p:spPr>
        <p:txBody>
          <a:bodyPr/>
          <a:lstStyle/>
          <a:p>
            <a:endParaRPr lang="ru-RU" sz="2000" smtClean="0"/>
          </a:p>
          <a:p>
            <a:pPr algn="just">
              <a:buFont typeface="Wingdings 2" pitchFamily="18" charset="2"/>
              <a:buNone/>
            </a:pPr>
            <a:r>
              <a:rPr lang="ru-RU" sz="2000" smtClean="0"/>
              <a:t>    Прямая DG обязательно пройдет через C. Заметим теперь, что шестиугольники DABGFE и CAJKHB равновелики. Если мы от первого из них отнимем треугольники 1 и 2, то останутся квадраты, построенные на катетах, а если от второго шестиугольника отнимем равные треугольники 1 и 3, то останется квадрат, построенный на гипотенузе. Отсюда вытекает, что квадрат, построенный на гипотенузе, равновелик сумме квадратов,  построенных на катетах.</a:t>
            </a:r>
          </a:p>
        </p:txBody>
      </p:sp>
      <p:pic>
        <p:nvPicPr>
          <p:cNvPr id="67588" name="Picture 2" descr="02020600"/>
          <p:cNvPicPr>
            <a:picLocks noChangeAspect="1" noChangeArrowheads="1"/>
          </p:cNvPicPr>
          <p:nvPr/>
        </p:nvPicPr>
        <p:blipFill>
          <a:blip r:embed="rId2"/>
          <a:srcRect/>
          <a:stretch>
            <a:fillRect/>
          </a:stretch>
        </p:blipFill>
        <p:spPr bwMode="auto">
          <a:xfrm>
            <a:off x="285750" y="2143125"/>
            <a:ext cx="2214563" cy="3175000"/>
          </a:xfrm>
          <a:prstGeom prst="rect">
            <a:avLst/>
          </a:prstGeom>
          <a:noFill/>
          <a:ln w="9525">
            <a:noFill/>
            <a:miter lim="800000"/>
            <a:headEnd/>
            <a:tailEnd/>
          </a:ln>
        </p:spPr>
      </p:pic>
      <p:pic>
        <p:nvPicPr>
          <p:cNvPr id="67589" name="Picture 13" descr="C:\Documents and Settings\Сергей\Мои документы\Фон и т.д      Галина Станиславовна\Доказательства теоремы Пифагора\ТЕОРЕМА ПИФАГОРА.files\teorema%20pifagora%20title.gif"/>
          <p:cNvPicPr>
            <a:picLocks noChangeAspect="1" noChangeArrowheads="1"/>
          </p:cNvPicPr>
          <p:nvPr/>
        </p:nvPicPr>
        <p:blipFill>
          <a:blip r:embed="rId3"/>
          <a:srcRect/>
          <a:stretch>
            <a:fillRect/>
          </a:stretch>
        </p:blipFill>
        <p:spPr bwMode="auto">
          <a:xfrm>
            <a:off x="2786063" y="6286500"/>
            <a:ext cx="3724275" cy="419100"/>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defRPr/>
            </a:pPr>
            <a:fld id="{067941EE-0401-4FF9-A15D-8FB2D017BFA9}" type="slidenum">
              <a:rPr lang="ru-RU" smtClean="0"/>
              <a:pPr>
                <a:defRPr/>
              </a:pPr>
              <a:t>35</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circle(in)">
                                      <p:cBhvr>
                                        <p:cTn id="7" dur="1000"/>
                                        <p:tgtEl>
                                          <p:spTgt spid="67588"/>
                                        </p:tgtEl>
                                      </p:cBhvr>
                                    </p:animEffect>
                                  </p:childTnLst>
                                </p:cTn>
                              </p:par>
                            </p:childTnLst>
                          </p:cTn>
                        </p:par>
                        <p:par>
                          <p:cTn id="8" fill="hold">
                            <p:stCondLst>
                              <p:cond delay="1000"/>
                            </p:stCondLst>
                            <p:childTnLst>
                              <p:par>
                                <p:cTn id="9" presetID="48" presetClass="entr" presetSubtype="0" accel="5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13" dur="1000" fill="hold"/>
                                        <p:tgtEl>
                                          <p:spTgt spid="2"/>
                                        </p:tgtEl>
                                        <p:attrNameLst>
                                          <p:attrName>ppt_y</p:attrName>
                                        </p:attrNameLst>
                                      </p:cBhvr>
                                      <p:tavLst>
                                        <p:tav tm="0">
                                          <p:val>
                                            <p:strVal val="#ppt_y"/>
                                          </p:val>
                                        </p:tav>
                                        <p:tav tm="100000">
                                          <p:val>
                                            <p:strVal val="#ppt_y"/>
                                          </p:val>
                                        </p:tav>
                                      </p:tavLst>
                                    </p:anim>
                                    <p:animEffect transition="in" filter="fade">
                                      <p:cBhvr>
                                        <p:cTn id="14" dur="1000"/>
                                        <p:tgtEl>
                                          <p:spTgt spid="2"/>
                                        </p:tgtEl>
                                      </p:cBhvr>
                                    </p:animEffect>
                                  </p:childTnLst>
                                </p:cTn>
                              </p:par>
                            </p:childTnLst>
                          </p:cTn>
                        </p:par>
                        <p:par>
                          <p:cTn id="15" fill="hold">
                            <p:stCondLst>
                              <p:cond delay="2000"/>
                            </p:stCondLst>
                            <p:childTnLst>
                              <p:par>
                                <p:cTn id="16" presetID="4" presetClass="entr" presetSubtype="16" fill="hold" grpId="0" nodeType="afterEffect">
                                  <p:stCondLst>
                                    <p:cond delay="0"/>
                                  </p:stCondLst>
                                  <p:childTnLst>
                                    <p:set>
                                      <p:cBhvr>
                                        <p:cTn id="17" dur="1" fill="hold">
                                          <p:stCondLst>
                                            <p:cond delay="0"/>
                                          </p:stCondLst>
                                        </p:cTn>
                                        <p:tgtEl>
                                          <p:spTgt spid="67587">
                                            <p:txEl>
                                              <p:pRg st="1" end="1"/>
                                            </p:txEl>
                                          </p:spTgt>
                                        </p:tgtEl>
                                        <p:attrNameLst>
                                          <p:attrName>style.visibility</p:attrName>
                                        </p:attrNameLst>
                                      </p:cBhvr>
                                      <p:to>
                                        <p:strVal val="visible"/>
                                      </p:to>
                                    </p:set>
                                    <p:animEffect transition="in" filter="box(in)">
                                      <p:cBhvr>
                                        <p:cTn id="18" dur="1000"/>
                                        <p:tgtEl>
                                          <p:spTgt spid="67587">
                                            <p:txEl>
                                              <p:pRg st="1" end="1"/>
                                            </p:txEl>
                                          </p:spTgt>
                                        </p:tgtEl>
                                      </p:cBhvr>
                                    </p:animEffect>
                                  </p:childTnLst>
                                </p:cTn>
                              </p:par>
                            </p:childTnLst>
                          </p:cTn>
                        </p:par>
                        <p:par>
                          <p:cTn id="19" fill="hold">
                            <p:stCondLst>
                              <p:cond delay="3000"/>
                            </p:stCondLst>
                            <p:childTnLst>
                              <p:par>
                                <p:cTn id="20" presetID="39" presetClass="entr" presetSubtype="0" accel="100000" fill="hold" nodeType="afterEffect">
                                  <p:stCondLst>
                                    <p:cond delay="0"/>
                                  </p:stCondLst>
                                  <p:childTnLst>
                                    <p:set>
                                      <p:cBhvr>
                                        <p:cTn id="21" dur="1" fill="hold">
                                          <p:stCondLst>
                                            <p:cond delay="0"/>
                                          </p:stCondLst>
                                        </p:cTn>
                                        <p:tgtEl>
                                          <p:spTgt spid="67589"/>
                                        </p:tgtEl>
                                        <p:attrNameLst>
                                          <p:attrName>style.visibility</p:attrName>
                                        </p:attrNameLst>
                                      </p:cBhvr>
                                      <p:to>
                                        <p:strVal val="visible"/>
                                      </p:to>
                                    </p:set>
                                    <p:anim calcmode="lin" valueType="num">
                                      <p:cBhvr>
                                        <p:cTn id="22" dur="1000" fill="hold"/>
                                        <p:tgtEl>
                                          <p:spTgt spid="67589"/>
                                        </p:tgtEl>
                                        <p:attrNameLst>
                                          <p:attrName>ppt_h</p:attrName>
                                        </p:attrNameLst>
                                      </p:cBhvr>
                                      <p:tavLst>
                                        <p:tav tm="0">
                                          <p:val>
                                            <p:strVal val="#ppt_h/20"/>
                                          </p:val>
                                        </p:tav>
                                        <p:tav tm="50000">
                                          <p:val>
                                            <p:strVal val="#ppt_h/20"/>
                                          </p:val>
                                        </p:tav>
                                        <p:tav tm="100000">
                                          <p:val>
                                            <p:strVal val="#ppt_h"/>
                                          </p:val>
                                        </p:tav>
                                      </p:tavLst>
                                    </p:anim>
                                    <p:anim calcmode="lin" valueType="num">
                                      <p:cBhvr>
                                        <p:cTn id="23" dur="1000" fill="hold"/>
                                        <p:tgtEl>
                                          <p:spTgt spid="67589"/>
                                        </p:tgtEl>
                                        <p:attrNameLst>
                                          <p:attrName>ppt_w</p:attrName>
                                        </p:attrNameLst>
                                      </p:cBhvr>
                                      <p:tavLst>
                                        <p:tav tm="0">
                                          <p:val>
                                            <p:strVal val="#ppt_w+.3"/>
                                          </p:val>
                                        </p:tav>
                                        <p:tav tm="50000">
                                          <p:val>
                                            <p:strVal val="#ppt_w+.3"/>
                                          </p:val>
                                        </p:tav>
                                        <p:tav tm="100000">
                                          <p:val>
                                            <p:strVal val="#ppt_w"/>
                                          </p:val>
                                        </p:tav>
                                      </p:tavLst>
                                    </p:anim>
                                    <p:anim calcmode="lin" valueType="num">
                                      <p:cBhvr>
                                        <p:cTn id="24" dur="1000" fill="hold"/>
                                        <p:tgtEl>
                                          <p:spTgt spid="67589"/>
                                        </p:tgtEl>
                                        <p:attrNameLst>
                                          <p:attrName>ppt_x</p:attrName>
                                        </p:attrNameLst>
                                      </p:cBhvr>
                                      <p:tavLst>
                                        <p:tav tm="0">
                                          <p:val>
                                            <p:strVal val="#ppt_x-.3"/>
                                          </p:val>
                                        </p:tav>
                                        <p:tav tm="50000">
                                          <p:val>
                                            <p:strVal val="#ppt_x"/>
                                          </p:val>
                                        </p:tav>
                                        <p:tav tm="100000">
                                          <p:val>
                                            <p:strVal val="#ppt_x"/>
                                          </p:val>
                                        </p:tav>
                                      </p:tavLst>
                                    </p:anim>
                                    <p:anim calcmode="lin" valueType="num">
                                      <p:cBhvr>
                                        <p:cTn id="25" dur="1000" fill="hold"/>
                                        <p:tgtEl>
                                          <p:spTgt spid="675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758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01625" y="228600"/>
            <a:ext cx="8534400" cy="1343025"/>
          </a:xfrm>
        </p:spPr>
        <p:txBody>
          <a:bodyPr/>
          <a:lstStyle/>
          <a:p>
            <a:pPr lvl="1">
              <a:defRPr/>
            </a:pPr>
            <a:r>
              <a:rPr lang="ru-RU" b="1" dirty="0">
                <a:solidFill>
                  <a:schemeClr val="accent5">
                    <a:lumMod val="25000"/>
                  </a:schemeClr>
                </a:solidFill>
              </a:rPr>
              <a:t>7. Другие доказательства.</a:t>
            </a:r>
            <a:br>
              <a:rPr lang="ru-RU" b="1" dirty="0">
                <a:solidFill>
                  <a:schemeClr val="accent5">
                    <a:lumMod val="25000"/>
                  </a:schemeClr>
                </a:solidFill>
              </a:rPr>
            </a:br>
            <a:r>
              <a:rPr lang="ru-RU" sz="2400" b="1" dirty="0">
                <a:solidFill>
                  <a:schemeClr val="accent5">
                    <a:lumMod val="25000"/>
                  </a:schemeClr>
                </a:solidFill>
              </a:rPr>
              <a:t>Доказательство с помощью косинуса угла.</a:t>
            </a:r>
            <a:r>
              <a:rPr lang="ru-RU" sz="1400" b="1" dirty="0">
                <a:solidFill>
                  <a:schemeClr val="accent5">
                    <a:lumMod val="25000"/>
                  </a:schemeClr>
                </a:solidFill>
              </a:rPr>
              <a:t/>
            </a:r>
            <a:br>
              <a:rPr lang="ru-RU" sz="1400" b="1" dirty="0">
                <a:solidFill>
                  <a:schemeClr val="accent5">
                    <a:lumMod val="25000"/>
                  </a:schemeClr>
                </a:solidFill>
              </a:rPr>
            </a:br>
            <a:endParaRPr lang="ru-RU" b="1" dirty="0">
              <a:solidFill>
                <a:schemeClr val="accent5">
                  <a:lumMod val="25000"/>
                </a:schemeClr>
              </a:solidFill>
            </a:endParaRPr>
          </a:p>
        </p:txBody>
      </p:sp>
      <p:sp>
        <p:nvSpPr>
          <p:cNvPr id="68611" name="Содержимое 2"/>
          <p:cNvSpPr>
            <a:spLocks noGrp="1"/>
          </p:cNvSpPr>
          <p:nvPr>
            <p:ph sz="quarter" idx="4294967295"/>
          </p:nvPr>
        </p:nvSpPr>
        <p:spPr>
          <a:xfrm>
            <a:off x="357188" y="3357563"/>
            <a:ext cx="8448675" cy="2741612"/>
          </a:xfrm>
        </p:spPr>
        <p:txBody>
          <a:bodyPr/>
          <a:lstStyle/>
          <a:p>
            <a:pPr algn="ctr">
              <a:buFont typeface="Wingdings 2" pitchFamily="18" charset="2"/>
              <a:buNone/>
            </a:pPr>
            <a:r>
              <a:rPr lang="ru-RU" sz="2000" smtClean="0"/>
              <a:t>Пусть АВС – данный прямоугольный треугольник с прямым углом С. Проведем высоту СD из вершины прямого угла С. По определению косинуса угла cosA=AD/AC=AC/AB. </a:t>
            </a:r>
          </a:p>
          <a:p>
            <a:pPr algn="ctr">
              <a:buFont typeface="Wingdings 2" pitchFamily="18" charset="2"/>
              <a:buNone/>
            </a:pPr>
            <a:r>
              <a:rPr lang="ru-RU" sz="2000" smtClean="0"/>
              <a:t>Отсюда АВ*AD=AC*АС.</a:t>
            </a:r>
          </a:p>
          <a:p>
            <a:pPr algn="ctr">
              <a:buFont typeface="Wingdings 2" pitchFamily="18" charset="2"/>
              <a:buNone/>
            </a:pPr>
            <a:r>
              <a:rPr lang="ru-RU" sz="2000" smtClean="0"/>
              <a:t> Аналогично cos B=BD/BC=BC/AB. Отсюда АВ*BD=BC*BC.</a:t>
            </a:r>
          </a:p>
          <a:p>
            <a:pPr algn="ctr">
              <a:buFont typeface="Wingdings 2" pitchFamily="18" charset="2"/>
              <a:buNone/>
            </a:pPr>
            <a:r>
              <a:rPr lang="ru-RU" sz="2000" smtClean="0"/>
              <a:t>Складывая полученные результаты почленно и замечая, что AD+DB=AB, получим:</a:t>
            </a:r>
          </a:p>
          <a:p>
            <a:pPr algn="ctr">
              <a:buFont typeface="Wingdings 2" pitchFamily="18" charset="2"/>
              <a:buNone/>
            </a:pPr>
            <a:r>
              <a:rPr lang="en-US" sz="2000" smtClean="0"/>
              <a:t>AC*AC + BC*BC = AB*AB.</a:t>
            </a:r>
            <a:r>
              <a:rPr lang="ru-RU" sz="2000" smtClean="0"/>
              <a:t>   Теорема доказана.</a:t>
            </a:r>
          </a:p>
          <a:p>
            <a:pPr>
              <a:buFont typeface="Wingdings 2" pitchFamily="18" charset="2"/>
              <a:buNone/>
            </a:pPr>
            <a:endParaRPr lang="ru-RU" smtClean="0"/>
          </a:p>
        </p:txBody>
      </p:sp>
      <p:pic>
        <p:nvPicPr>
          <p:cNvPr id="68612" name="Picture 2" descr="02020706"/>
          <p:cNvPicPr>
            <a:picLocks noChangeAspect="1" noChangeArrowheads="1"/>
          </p:cNvPicPr>
          <p:nvPr/>
        </p:nvPicPr>
        <p:blipFill>
          <a:blip r:embed="rId2"/>
          <a:srcRect/>
          <a:stretch>
            <a:fillRect/>
          </a:stretch>
        </p:blipFill>
        <p:spPr bwMode="auto">
          <a:xfrm>
            <a:off x="2571750" y="1500188"/>
            <a:ext cx="3560763" cy="1857375"/>
          </a:xfrm>
          <a:prstGeom prst="rect">
            <a:avLst/>
          </a:prstGeom>
          <a:noFill/>
          <a:ln w="9525">
            <a:noFill/>
            <a:miter lim="800000"/>
            <a:headEnd/>
            <a:tailEnd/>
          </a:ln>
        </p:spPr>
      </p:pic>
      <p:pic>
        <p:nvPicPr>
          <p:cNvPr id="68613" name="Picture 13" descr="C:\Documents and Settings\Сергей\Мои документы\Фон и т.д      Галина Станиславовна\Доказательства теоремы Пифагора\ТЕОРЕМА ПИФАГОРА.files\teorema%20pifagora%20title.gif"/>
          <p:cNvPicPr>
            <a:picLocks noChangeAspect="1" noChangeArrowheads="1"/>
          </p:cNvPicPr>
          <p:nvPr/>
        </p:nvPicPr>
        <p:blipFill>
          <a:blip r:embed="rId3"/>
          <a:srcRect/>
          <a:stretch>
            <a:fillRect/>
          </a:stretch>
        </p:blipFill>
        <p:spPr bwMode="auto">
          <a:xfrm>
            <a:off x="2857500" y="6286500"/>
            <a:ext cx="3724275" cy="419100"/>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defRPr/>
            </a:pPr>
            <a:fld id="{0E8E784E-5DE3-41EF-9D69-A3B457F4A712}" type="slidenum">
              <a:rPr lang="ru-RU" smtClean="0"/>
              <a:pPr>
                <a:defRPr/>
              </a:pPr>
              <a:t>36</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68612"/>
                                        </p:tgtEl>
                                        <p:attrNameLst>
                                          <p:attrName>style.visibility</p:attrName>
                                        </p:attrNameLst>
                                      </p:cBhvr>
                                      <p:to>
                                        <p:strVal val="visible"/>
                                      </p:to>
                                    </p:set>
                                    <p:animEffect transition="in" filter="dissolve">
                                      <p:cBhvr>
                                        <p:cTn id="10" dur="1000"/>
                                        <p:tgtEl>
                                          <p:spTgt spid="68612"/>
                                        </p:tgtEl>
                                      </p:cBhvr>
                                    </p:animEffect>
                                  </p:childTnLst>
                                </p:cTn>
                              </p:par>
                            </p:childTnLst>
                          </p:cTn>
                        </p:par>
                        <p:par>
                          <p:cTn id="11" fill="hold">
                            <p:stCondLst>
                              <p:cond delay="1000"/>
                            </p:stCondLst>
                            <p:childTnLst>
                              <p:par>
                                <p:cTn id="12" presetID="4" presetClass="entr" presetSubtype="32" fill="hold" grpId="0" nodeType="afterEffect">
                                  <p:stCondLst>
                                    <p:cond delay="0"/>
                                  </p:stCondLst>
                                  <p:childTnLst>
                                    <p:set>
                                      <p:cBhvr>
                                        <p:cTn id="13" dur="1" fill="hold">
                                          <p:stCondLst>
                                            <p:cond delay="0"/>
                                          </p:stCondLst>
                                        </p:cTn>
                                        <p:tgtEl>
                                          <p:spTgt spid="68611">
                                            <p:txEl>
                                              <p:pRg st="0" end="0"/>
                                            </p:txEl>
                                          </p:spTgt>
                                        </p:tgtEl>
                                        <p:attrNameLst>
                                          <p:attrName>style.visibility</p:attrName>
                                        </p:attrNameLst>
                                      </p:cBhvr>
                                      <p:to>
                                        <p:strVal val="visible"/>
                                      </p:to>
                                    </p:set>
                                    <p:animEffect transition="in" filter="box(out)">
                                      <p:cBhvr>
                                        <p:cTn id="14" dur="1000"/>
                                        <p:tgtEl>
                                          <p:spTgt spid="68611">
                                            <p:txEl>
                                              <p:pRg st="0" end="0"/>
                                            </p:txEl>
                                          </p:spTgt>
                                        </p:tgtEl>
                                      </p:cBhvr>
                                    </p:animEffect>
                                  </p:childTnLst>
                                </p:cTn>
                              </p:par>
                            </p:childTnLst>
                          </p:cTn>
                        </p:par>
                        <p:par>
                          <p:cTn id="15" fill="hold">
                            <p:stCondLst>
                              <p:cond delay="2000"/>
                            </p:stCondLst>
                            <p:childTnLst>
                              <p:par>
                                <p:cTn id="16" presetID="4" presetClass="entr" presetSubtype="32" fill="hold" grpId="0" nodeType="afterEffect">
                                  <p:stCondLst>
                                    <p:cond delay="0"/>
                                  </p:stCondLst>
                                  <p:childTnLst>
                                    <p:set>
                                      <p:cBhvr>
                                        <p:cTn id="17" dur="1" fill="hold">
                                          <p:stCondLst>
                                            <p:cond delay="0"/>
                                          </p:stCondLst>
                                        </p:cTn>
                                        <p:tgtEl>
                                          <p:spTgt spid="68611">
                                            <p:txEl>
                                              <p:pRg st="1" end="1"/>
                                            </p:txEl>
                                          </p:spTgt>
                                        </p:tgtEl>
                                        <p:attrNameLst>
                                          <p:attrName>style.visibility</p:attrName>
                                        </p:attrNameLst>
                                      </p:cBhvr>
                                      <p:to>
                                        <p:strVal val="visible"/>
                                      </p:to>
                                    </p:set>
                                    <p:animEffect transition="in" filter="box(out)">
                                      <p:cBhvr>
                                        <p:cTn id="18" dur="1000"/>
                                        <p:tgtEl>
                                          <p:spTgt spid="68611">
                                            <p:txEl>
                                              <p:pRg st="1" end="1"/>
                                            </p:txEl>
                                          </p:spTgt>
                                        </p:tgtEl>
                                      </p:cBhvr>
                                    </p:animEffect>
                                  </p:childTnLst>
                                </p:cTn>
                              </p:par>
                            </p:childTnLst>
                          </p:cTn>
                        </p:par>
                        <p:par>
                          <p:cTn id="19" fill="hold">
                            <p:stCondLst>
                              <p:cond delay="3000"/>
                            </p:stCondLst>
                            <p:childTnLst>
                              <p:par>
                                <p:cTn id="20" presetID="4" presetClass="entr" presetSubtype="32" fill="hold" grpId="0" nodeType="afterEffect">
                                  <p:stCondLst>
                                    <p:cond delay="0"/>
                                  </p:stCondLst>
                                  <p:childTnLst>
                                    <p:set>
                                      <p:cBhvr>
                                        <p:cTn id="21" dur="1" fill="hold">
                                          <p:stCondLst>
                                            <p:cond delay="0"/>
                                          </p:stCondLst>
                                        </p:cTn>
                                        <p:tgtEl>
                                          <p:spTgt spid="68611">
                                            <p:txEl>
                                              <p:pRg st="2" end="2"/>
                                            </p:txEl>
                                          </p:spTgt>
                                        </p:tgtEl>
                                        <p:attrNameLst>
                                          <p:attrName>style.visibility</p:attrName>
                                        </p:attrNameLst>
                                      </p:cBhvr>
                                      <p:to>
                                        <p:strVal val="visible"/>
                                      </p:to>
                                    </p:set>
                                    <p:animEffect transition="in" filter="box(out)">
                                      <p:cBhvr>
                                        <p:cTn id="22" dur="1000"/>
                                        <p:tgtEl>
                                          <p:spTgt spid="68611">
                                            <p:txEl>
                                              <p:pRg st="2" end="2"/>
                                            </p:txEl>
                                          </p:spTgt>
                                        </p:tgtEl>
                                      </p:cBhvr>
                                    </p:animEffect>
                                  </p:childTnLst>
                                </p:cTn>
                              </p:par>
                            </p:childTnLst>
                          </p:cTn>
                        </p:par>
                        <p:par>
                          <p:cTn id="23" fill="hold">
                            <p:stCondLst>
                              <p:cond delay="4000"/>
                            </p:stCondLst>
                            <p:childTnLst>
                              <p:par>
                                <p:cTn id="24" presetID="4" presetClass="entr" presetSubtype="32" fill="hold" grpId="0" nodeType="afterEffect">
                                  <p:stCondLst>
                                    <p:cond delay="0"/>
                                  </p:stCondLst>
                                  <p:childTnLst>
                                    <p:set>
                                      <p:cBhvr>
                                        <p:cTn id="25" dur="1" fill="hold">
                                          <p:stCondLst>
                                            <p:cond delay="0"/>
                                          </p:stCondLst>
                                        </p:cTn>
                                        <p:tgtEl>
                                          <p:spTgt spid="68611">
                                            <p:txEl>
                                              <p:pRg st="3" end="3"/>
                                            </p:txEl>
                                          </p:spTgt>
                                        </p:tgtEl>
                                        <p:attrNameLst>
                                          <p:attrName>style.visibility</p:attrName>
                                        </p:attrNameLst>
                                      </p:cBhvr>
                                      <p:to>
                                        <p:strVal val="visible"/>
                                      </p:to>
                                    </p:set>
                                    <p:animEffect transition="in" filter="box(out)">
                                      <p:cBhvr>
                                        <p:cTn id="26" dur="1000"/>
                                        <p:tgtEl>
                                          <p:spTgt spid="68611">
                                            <p:txEl>
                                              <p:pRg st="3" end="3"/>
                                            </p:txEl>
                                          </p:spTgt>
                                        </p:tgtEl>
                                      </p:cBhvr>
                                    </p:animEffect>
                                  </p:childTnLst>
                                </p:cTn>
                              </p:par>
                            </p:childTnLst>
                          </p:cTn>
                        </p:par>
                        <p:par>
                          <p:cTn id="27" fill="hold">
                            <p:stCondLst>
                              <p:cond delay="5000"/>
                            </p:stCondLst>
                            <p:childTnLst>
                              <p:par>
                                <p:cTn id="28" presetID="4" presetClass="entr" presetSubtype="32" fill="hold" grpId="0" nodeType="afterEffect">
                                  <p:stCondLst>
                                    <p:cond delay="0"/>
                                  </p:stCondLst>
                                  <p:childTnLst>
                                    <p:set>
                                      <p:cBhvr>
                                        <p:cTn id="29" dur="1" fill="hold">
                                          <p:stCondLst>
                                            <p:cond delay="0"/>
                                          </p:stCondLst>
                                        </p:cTn>
                                        <p:tgtEl>
                                          <p:spTgt spid="68611">
                                            <p:txEl>
                                              <p:pRg st="4" end="4"/>
                                            </p:txEl>
                                          </p:spTgt>
                                        </p:tgtEl>
                                        <p:attrNameLst>
                                          <p:attrName>style.visibility</p:attrName>
                                        </p:attrNameLst>
                                      </p:cBhvr>
                                      <p:to>
                                        <p:strVal val="visible"/>
                                      </p:to>
                                    </p:set>
                                    <p:animEffect transition="in" filter="box(out)">
                                      <p:cBhvr>
                                        <p:cTn id="30" dur="1000"/>
                                        <p:tgtEl>
                                          <p:spTgt spid="68611">
                                            <p:txEl>
                                              <p:pRg st="4" end="4"/>
                                            </p:txEl>
                                          </p:spTgt>
                                        </p:tgtEl>
                                      </p:cBhvr>
                                    </p:animEffect>
                                  </p:childTnLst>
                                </p:cTn>
                              </p:par>
                            </p:childTnLst>
                          </p:cTn>
                        </p:par>
                        <p:par>
                          <p:cTn id="31" fill="hold">
                            <p:stCondLst>
                              <p:cond delay="6000"/>
                            </p:stCondLst>
                            <p:childTnLst>
                              <p:par>
                                <p:cTn id="32" presetID="39" presetClass="entr" presetSubtype="0" accel="100000" fill="hold" nodeType="afterEffect">
                                  <p:stCondLst>
                                    <p:cond delay="0"/>
                                  </p:stCondLst>
                                  <p:childTnLst>
                                    <p:set>
                                      <p:cBhvr>
                                        <p:cTn id="33" dur="1" fill="hold">
                                          <p:stCondLst>
                                            <p:cond delay="0"/>
                                          </p:stCondLst>
                                        </p:cTn>
                                        <p:tgtEl>
                                          <p:spTgt spid="68613"/>
                                        </p:tgtEl>
                                        <p:attrNameLst>
                                          <p:attrName>style.visibility</p:attrName>
                                        </p:attrNameLst>
                                      </p:cBhvr>
                                      <p:to>
                                        <p:strVal val="visible"/>
                                      </p:to>
                                    </p:set>
                                    <p:anim calcmode="lin" valueType="num">
                                      <p:cBhvr>
                                        <p:cTn id="34" dur="1000" fill="hold"/>
                                        <p:tgtEl>
                                          <p:spTgt spid="68613"/>
                                        </p:tgtEl>
                                        <p:attrNameLst>
                                          <p:attrName>ppt_h</p:attrName>
                                        </p:attrNameLst>
                                      </p:cBhvr>
                                      <p:tavLst>
                                        <p:tav tm="0">
                                          <p:val>
                                            <p:strVal val="#ppt_h/20"/>
                                          </p:val>
                                        </p:tav>
                                        <p:tav tm="50000">
                                          <p:val>
                                            <p:strVal val="#ppt_h/20"/>
                                          </p:val>
                                        </p:tav>
                                        <p:tav tm="100000">
                                          <p:val>
                                            <p:strVal val="#ppt_h"/>
                                          </p:val>
                                        </p:tav>
                                      </p:tavLst>
                                    </p:anim>
                                    <p:anim calcmode="lin" valueType="num">
                                      <p:cBhvr>
                                        <p:cTn id="35" dur="1000" fill="hold"/>
                                        <p:tgtEl>
                                          <p:spTgt spid="68613"/>
                                        </p:tgtEl>
                                        <p:attrNameLst>
                                          <p:attrName>ppt_w</p:attrName>
                                        </p:attrNameLst>
                                      </p:cBhvr>
                                      <p:tavLst>
                                        <p:tav tm="0">
                                          <p:val>
                                            <p:strVal val="#ppt_w+.3"/>
                                          </p:val>
                                        </p:tav>
                                        <p:tav tm="50000">
                                          <p:val>
                                            <p:strVal val="#ppt_w+.3"/>
                                          </p:val>
                                        </p:tav>
                                        <p:tav tm="100000">
                                          <p:val>
                                            <p:strVal val="#ppt_w"/>
                                          </p:val>
                                        </p:tav>
                                      </p:tavLst>
                                    </p:anim>
                                    <p:anim calcmode="lin" valueType="num">
                                      <p:cBhvr>
                                        <p:cTn id="36" dur="1000" fill="hold"/>
                                        <p:tgtEl>
                                          <p:spTgt spid="68613"/>
                                        </p:tgtEl>
                                        <p:attrNameLst>
                                          <p:attrName>ppt_x</p:attrName>
                                        </p:attrNameLst>
                                      </p:cBhvr>
                                      <p:tavLst>
                                        <p:tav tm="0">
                                          <p:val>
                                            <p:strVal val="#ppt_x-.3"/>
                                          </p:val>
                                        </p:tav>
                                        <p:tav tm="50000">
                                          <p:val>
                                            <p:strVal val="#ppt_x"/>
                                          </p:val>
                                        </p:tav>
                                        <p:tav tm="100000">
                                          <p:val>
                                            <p:strVal val="#ppt_x"/>
                                          </p:val>
                                        </p:tav>
                                      </p:tavLst>
                                    </p:anim>
                                    <p:anim calcmode="lin" valueType="num">
                                      <p:cBhvr>
                                        <p:cTn id="37" dur="1000" fill="hold"/>
                                        <p:tgtEl>
                                          <p:spTgt spid="686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861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sp>
        <p:nvSpPr>
          <p:cNvPr id="69634" name="Заголовок 1"/>
          <p:cNvSpPr>
            <a:spLocks noGrp="1"/>
          </p:cNvSpPr>
          <p:nvPr>
            <p:ph type="ctrTitle"/>
          </p:nvPr>
        </p:nvSpPr>
        <p:spPr>
          <a:xfrm>
            <a:off x="285750" y="0"/>
            <a:ext cx="8572500" cy="3600450"/>
          </a:xfrm>
        </p:spPr>
        <p:txBody>
          <a:bodyPr/>
          <a:lstStyle/>
          <a:p>
            <a:pPr eaLnBrk="1" hangingPunct="1"/>
            <a:r>
              <a:rPr lang="ru-RU" b="1" smtClean="0">
                <a:solidFill>
                  <a:srgbClr val="002060"/>
                </a:solidFill>
              </a:rPr>
              <a:t>Занимательные задачи по теме: "Теорема Пифагора".</a:t>
            </a:r>
          </a:p>
        </p:txBody>
      </p:sp>
      <p:pic>
        <p:nvPicPr>
          <p:cNvPr id="69635" name="Рисунок 2" descr="0d7bfbb42edcbbc148491e5164e3ef67.gif"/>
          <p:cNvPicPr>
            <a:picLocks noChangeAspect="1"/>
          </p:cNvPicPr>
          <p:nvPr/>
        </p:nvPicPr>
        <p:blipFill>
          <a:blip r:embed="rId3"/>
          <a:srcRect/>
          <a:stretch>
            <a:fillRect/>
          </a:stretch>
        </p:blipFill>
        <p:spPr bwMode="auto">
          <a:xfrm>
            <a:off x="2428875" y="3071813"/>
            <a:ext cx="3810000" cy="3581400"/>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4A13FD95-8197-41D6-8D65-94D3B8E31876}" type="slidenum">
              <a:rPr lang="ru-RU" smtClean="0"/>
              <a:pPr>
                <a:defRPr/>
              </a:pPr>
              <a:t>37</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69634"/>
                                        </p:tgtEl>
                                        <p:attrNameLst>
                                          <p:attrName>style.visibility</p:attrName>
                                        </p:attrNameLst>
                                      </p:cBhvr>
                                      <p:to>
                                        <p:strVal val="visible"/>
                                      </p:to>
                                    </p:set>
                                    <p:anim to="" calcmode="lin" valueType="num">
                                      <p:cBhvr>
                                        <p:cTn id="7" dur="1" fill="hold"/>
                                        <p:tgtEl>
                                          <p:spTgt spid="69634"/>
                                        </p:tgtEl>
                                        <p:attrNameLst>
                                          <p:attrName/>
                                        </p:attrNameLst>
                                      </p:cBhvr>
                                    </p:anim>
                                  </p:childTnLst>
                                </p:cTn>
                              </p:par>
                            </p:childTnLst>
                          </p:cTn>
                        </p:par>
                        <p:par>
                          <p:cTn id="8" fill="hold">
                            <p:stCondLst>
                              <p:cond delay="0"/>
                            </p:stCondLst>
                            <p:childTnLst>
                              <p:par>
                                <p:cTn id="9" presetID="5" presetClass="entr" presetSubtype="5" fill="hold" nodeType="afterEffect">
                                  <p:stCondLst>
                                    <p:cond delay="0"/>
                                  </p:stCondLst>
                                  <p:childTnLst>
                                    <p:set>
                                      <p:cBhvr>
                                        <p:cTn id="10" dur="1" fill="hold">
                                          <p:stCondLst>
                                            <p:cond delay="0"/>
                                          </p:stCondLst>
                                        </p:cTn>
                                        <p:tgtEl>
                                          <p:spTgt spid="69635"/>
                                        </p:tgtEl>
                                        <p:attrNameLst>
                                          <p:attrName>style.visibility</p:attrName>
                                        </p:attrNameLst>
                                      </p:cBhvr>
                                      <p:to>
                                        <p:strVal val="visible"/>
                                      </p:to>
                                    </p:set>
                                    <p:animEffect transition="in" filter="checkerboard(down)">
                                      <p:cBhvr>
                                        <p:cTn id="11" dur="10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2000" b="-32000"/>
          </a:stretch>
        </a:blipFill>
        <a:effectLst/>
      </p:bgPr>
    </p:bg>
    <p:spTree>
      <p:nvGrpSpPr>
        <p:cNvPr id="1" name=""/>
        <p:cNvGrpSpPr/>
        <p:nvPr/>
      </p:nvGrpSpPr>
      <p:grpSpPr>
        <a:xfrm>
          <a:off x="0" y="0"/>
          <a:ext cx="0" cy="0"/>
          <a:chOff x="0" y="0"/>
          <a:chExt cx="0" cy="0"/>
        </a:xfrm>
      </p:grpSpPr>
      <p:sp>
        <p:nvSpPr>
          <p:cNvPr id="70658" name="Текст 3"/>
          <p:cNvSpPr>
            <a:spLocks noGrp="1"/>
          </p:cNvSpPr>
          <p:nvPr>
            <p:ph type="body" sz="half" idx="2"/>
          </p:nvPr>
        </p:nvSpPr>
        <p:spPr>
          <a:xfrm>
            <a:off x="214313" y="1214438"/>
            <a:ext cx="3786187" cy="4911725"/>
          </a:xfrm>
        </p:spPr>
        <p:txBody>
          <a:bodyPr/>
          <a:lstStyle/>
          <a:p>
            <a:pPr eaLnBrk="1" hangingPunct="1"/>
            <a:r>
              <a:rPr lang="ru-RU" sz="2000" b="1" i="1" smtClean="0">
                <a:solidFill>
                  <a:srgbClr val="002060"/>
                </a:solidFill>
              </a:rPr>
              <a:t>Над озером тихим</a:t>
            </a:r>
          </a:p>
          <a:p>
            <a:pPr eaLnBrk="1" hangingPunct="1"/>
            <a:r>
              <a:rPr lang="ru-RU" sz="2000" b="1" i="1" smtClean="0">
                <a:solidFill>
                  <a:srgbClr val="002060"/>
                </a:solidFill>
              </a:rPr>
              <a:t>С полфута размером</a:t>
            </a:r>
          </a:p>
          <a:p>
            <a:pPr eaLnBrk="1" hangingPunct="1"/>
            <a:r>
              <a:rPr lang="ru-RU" sz="2000" b="1" i="1" smtClean="0">
                <a:solidFill>
                  <a:srgbClr val="002060"/>
                </a:solidFill>
              </a:rPr>
              <a:t>Высился лотоса цвет.</a:t>
            </a:r>
          </a:p>
          <a:p>
            <a:pPr eaLnBrk="1" hangingPunct="1"/>
            <a:r>
              <a:rPr lang="ru-RU" sz="2000" b="1" i="1" smtClean="0">
                <a:solidFill>
                  <a:srgbClr val="002060"/>
                </a:solidFill>
              </a:rPr>
              <a:t>Он рос одиноко, </a:t>
            </a:r>
          </a:p>
          <a:p>
            <a:pPr eaLnBrk="1" hangingPunct="1"/>
            <a:r>
              <a:rPr lang="ru-RU" sz="2000" b="1" i="1" smtClean="0">
                <a:solidFill>
                  <a:srgbClr val="002060"/>
                </a:solidFill>
              </a:rPr>
              <a:t>И ветер порывом</a:t>
            </a:r>
          </a:p>
          <a:p>
            <a:pPr eaLnBrk="1" hangingPunct="1"/>
            <a:r>
              <a:rPr lang="ru-RU" sz="2000" b="1" i="1" smtClean="0">
                <a:solidFill>
                  <a:srgbClr val="002060"/>
                </a:solidFill>
              </a:rPr>
              <a:t>Отнёс его в сторону. Нет</a:t>
            </a:r>
          </a:p>
          <a:p>
            <a:pPr eaLnBrk="1" hangingPunct="1"/>
            <a:r>
              <a:rPr lang="ru-RU" sz="2000" b="1" i="1" smtClean="0">
                <a:solidFill>
                  <a:srgbClr val="002060"/>
                </a:solidFill>
              </a:rPr>
              <a:t>Боле цветка над водой.</a:t>
            </a:r>
          </a:p>
          <a:p>
            <a:pPr eaLnBrk="1" hangingPunct="1"/>
            <a:r>
              <a:rPr lang="ru-RU" sz="2000" b="1" i="1" smtClean="0">
                <a:solidFill>
                  <a:srgbClr val="002060"/>
                </a:solidFill>
              </a:rPr>
              <a:t>Нашёл же рыбак его</a:t>
            </a:r>
          </a:p>
          <a:p>
            <a:pPr eaLnBrk="1" hangingPunct="1"/>
            <a:r>
              <a:rPr lang="ru-RU" sz="2000" b="1" i="1" smtClean="0">
                <a:solidFill>
                  <a:srgbClr val="002060"/>
                </a:solidFill>
              </a:rPr>
              <a:t>Ранней весною</a:t>
            </a:r>
          </a:p>
          <a:p>
            <a:pPr eaLnBrk="1" hangingPunct="1"/>
            <a:r>
              <a:rPr lang="ru-RU" sz="2000" b="1" i="1" smtClean="0">
                <a:solidFill>
                  <a:srgbClr val="002060"/>
                </a:solidFill>
              </a:rPr>
              <a:t>В двух футах от места, где рос.</a:t>
            </a:r>
          </a:p>
          <a:p>
            <a:pPr eaLnBrk="1" hangingPunct="1"/>
            <a:r>
              <a:rPr lang="ru-RU" sz="2000" b="1" i="1" smtClean="0">
                <a:solidFill>
                  <a:srgbClr val="002060"/>
                </a:solidFill>
              </a:rPr>
              <a:t>Итак, предложу я вопрос:</a:t>
            </a:r>
          </a:p>
          <a:p>
            <a:pPr eaLnBrk="1" hangingPunct="1"/>
            <a:r>
              <a:rPr lang="ru-RU" sz="2000" b="1" i="1" smtClean="0">
                <a:solidFill>
                  <a:srgbClr val="002060"/>
                </a:solidFill>
              </a:rPr>
              <a:t>“Как озера вода здесь глубока?”</a:t>
            </a:r>
          </a:p>
        </p:txBody>
      </p:sp>
      <p:pic>
        <p:nvPicPr>
          <p:cNvPr id="70659" name="Рисунок 1" descr="C:\Documents and Settings\Сергей.BA5D79E89859413\Рабочий стол\ур 1.gif"/>
          <p:cNvPicPr>
            <a:picLocks noChangeAspect="1" noChangeArrowheads="1"/>
          </p:cNvPicPr>
          <p:nvPr/>
        </p:nvPicPr>
        <p:blipFill>
          <a:blip r:embed="rId3"/>
          <a:srcRect/>
          <a:stretch>
            <a:fillRect/>
          </a:stretch>
        </p:blipFill>
        <p:spPr bwMode="auto">
          <a:xfrm>
            <a:off x="4000500" y="2000250"/>
            <a:ext cx="4943475" cy="3214688"/>
          </a:xfrm>
          <a:prstGeom prst="rect">
            <a:avLst/>
          </a:prstGeom>
          <a:noFill/>
          <a:ln w="9525">
            <a:noFill/>
            <a:miter lim="800000"/>
            <a:headEnd/>
            <a:tailEnd/>
          </a:ln>
        </p:spPr>
      </p:pic>
      <p:sp>
        <p:nvSpPr>
          <p:cNvPr id="5" name="Прямоугольник 4"/>
          <p:cNvSpPr/>
          <p:nvPr/>
        </p:nvSpPr>
        <p:spPr>
          <a:xfrm>
            <a:off x="-331746" y="285728"/>
            <a:ext cx="9807493" cy="83099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48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Древнеиндийская задача</a:t>
            </a:r>
            <a:endPar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Номер слайда 5"/>
          <p:cNvSpPr>
            <a:spLocks noGrp="1"/>
          </p:cNvSpPr>
          <p:nvPr>
            <p:ph type="sldNum" sz="quarter" idx="12"/>
          </p:nvPr>
        </p:nvSpPr>
        <p:spPr/>
        <p:txBody>
          <a:bodyPr/>
          <a:lstStyle/>
          <a:p>
            <a:pPr>
              <a:defRPr/>
            </a:pPr>
            <a:fld id="{BEF8F20B-2A81-4440-98EB-6FE920C04CB6}" type="slidenum">
              <a:rPr lang="ru-RU" smtClean="0"/>
              <a:pPr>
                <a:defRPr/>
              </a:pPr>
              <a:t>38</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5"/>
                                        </p:tgtEl>
                                        <p:attrNameLst>
                                          <p:attrName>ppt_y</p:attrName>
                                        </p:attrNameLst>
                                      </p:cBhvr>
                                      <p:tavLst>
                                        <p:tav tm="0">
                                          <p:val>
                                            <p:strVal val="#ppt_y"/>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70658">
                                            <p:txEl>
                                              <p:pRg st="0" end="0"/>
                                            </p:txEl>
                                          </p:spTgt>
                                        </p:tgtEl>
                                        <p:attrNameLst>
                                          <p:attrName>style.visibility</p:attrName>
                                        </p:attrNameLst>
                                      </p:cBhvr>
                                      <p:to>
                                        <p:strVal val="visible"/>
                                      </p:to>
                                    </p:set>
                                    <p:animEffect transition="in" filter="fade">
                                      <p:cBhvr>
                                        <p:cTn id="14" dur="1000"/>
                                        <p:tgtEl>
                                          <p:spTgt spid="70658">
                                            <p:txEl>
                                              <p:pRg st="0" end="0"/>
                                            </p:txEl>
                                          </p:spTgt>
                                        </p:tgtEl>
                                      </p:cBhvr>
                                    </p:animEffect>
                                    <p:anim calcmode="lin" valueType="num">
                                      <p:cBhvr>
                                        <p:cTn id="15" dur="1000" fill="hold"/>
                                        <p:tgtEl>
                                          <p:spTgt spid="70658">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70658">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0658">
                                            <p:txEl>
                                              <p:pRg st="0" end="0"/>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70658">
                                            <p:txEl>
                                              <p:pRg st="1" end="1"/>
                                            </p:txEl>
                                          </p:spTgt>
                                        </p:tgtEl>
                                        <p:attrNameLst>
                                          <p:attrName>style.visibility</p:attrName>
                                        </p:attrNameLst>
                                      </p:cBhvr>
                                      <p:to>
                                        <p:strVal val="visible"/>
                                      </p:to>
                                    </p:set>
                                    <p:animEffect transition="in" filter="fade">
                                      <p:cBhvr>
                                        <p:cTn id="21" dur="1000"/>
                                        <p:tgtEl>
                                          <p:spTgt spid="70658">
                                            <p:txEl>
                                              <p:pRg st="1" end="1"/>
                                            </p:txEl>
                                          </p:spTgt>
                                        </p:tgtEl>
                                      </p:cBhvr>
                                    </p:animEffect>
                                    <p:anim calcmode="lin" valueType="num">
                                      <p:cBhvr>
                                        <p:cTn id="22" dur="1000" fill="hold"/>
                                        <p:tgtEl>
                                          <p:spTgt spid="70658">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70658">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0658">
                                            <p:txEl>
                                              <p:pRg st="1" end="1"/>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70658">
                                            <p:txEl>
                                              <p:pRg st="2" end="2"/>
                                            </p:txEl>
                                          </p:spTgt>
                                        </p:tgtEl>
                                        <p:attrNameLst>
                                          <p:attrName>style.visibility</p:attrName>
                                        </p:attrNameLst>
                                      </p:cBhvr>
                                      <p:to>
                                        <p:strVal val="visible"/>
                                      </p:to>
                                    </p:set>
                                    <p:animEffect transition="in" filter="fade">
                                      <p:cBhvr>
                                        <p:cTn id="28" dur="1000"/>
                                        <p:tgtEl>
                                          <p:spTgt spid="70658">
                                            <p:txEl>
                                              <p:pRg st="2" end="2"/>
                                            </p:txEl>
                                          </p:spTgt>
                                        </p:tgtEl>
                                      </p:cBhvr>
                                    </p:animEffect>
                                    <p:anim calcmode="lin" valueType="num">
                                      <p:cBhvr>
                                        <p:cTn id="29" dur="1000" fill="hold"/>
                                        <p:tgtEl>
                                          <p:spTgt spid="70658">
                                            <p:txEl>
                                              <p:pRg st="2" end="2"/>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70658">
                                            <p:txEl>
                                              <p:pRg st="2" end="2"/>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70658">
                                            <p:txEl>
                                              <p:pRg st="2" end="2"/>
                                            </p:txEl>
                                          </p:spTgt>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70658">
                                            <p:txEl>
                                              <p:pRg st="3" end="3"/>
                                            </p:txEl>
                                          </p:spTgt>
                                        </p:tgtEl>
                                        <p:attrNameLst>
                                          <p:attrName>style.visibility</p:attrName>
                                        </p:attrNameLst>
                                      </p:cBhvr>
                                      <p:to>
                                        <p:strVal val="visible"/>
                                      </p:to>
                                    </p:set>
                                    <p:animEffect transition="in" filter="fade">
                                      <p:cBhvr>
                                        <p:cTn id="35" dur="1000"/>
                                        <p:tgtEl>
                                          <p:spTgt spid="70658">
                                            <p:txEl>
                                              <p:pRg st="3" end="3"/>
                                            </p:txEl>
                                          </p:spTgt>
                                        </p:tgtEl>
                                      </p:cBhvr>
                                    </p:animEffect>
                                    <p:anim calcmode="lin" valueType="num">
                                      <p:cBhvr>
                                        <p:cTn id="36" dur="1000" fill="hold"/>
                                        <p:tgtEl>
                                          <p:spTgt spid="70658">
                                            <p:txEl>
                                              <p:pRg st="3" end="3"/>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70658">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0658">
                                            <p:txEl>
                                              <p:pRg st="3" end="3"/>
                                            </p:txEl>
                                          </p:spTgt>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37" presetClass="entr" presetSubtype="0" fill="hold" grpId="0" nodeType="afterEffect">
                                  <p:stCondLst>
                                    <p:cond delay="0"/>
                                  </p:stCondLst>
                                  <p:childTnLst>
                                    <p:set>
                                      <p:cBhvr>
                                        <p:cTn id="41" dur="1" fill="hold">
                                          <p:stCondLst>
                                            <p:cond delay="0"/>
                                          </p:stCondLst>
                                        </p:cTn>
                                        <p:tgtEl>
                                          <p:spTgt spid="70658">
                                            <p:txEl>
                                              <p:pRg st="4" end="4"/>
                                            </p:txEl>
                                          </p:spTgt>
                                        </p:tgtEl>
                                        <p:attrNameLst>
                                          <p:attrName>style.visibility</p:attrName>
                                        </p:attrNameLst>
                                      </p:cBhvr>
                                      <p:to>
                                        <p:strVal val="visible"/>
                                      </p:to>
                                    </p:set>
                                    <p:animEffect transition="in" filter="fade">
                                      <p:cBhvr>
                                        <p:cTn id="42" dur="1000"/>
                                        <p:tgtEl>
                                          <p:spTgt spid="70658">
                                            <p:txEl>
                                              <p:pRg st="4" end="4"/>
                                            </p:txEl>
                                          </p:spTgt>
                                        </p:tgtEl>
                                      </p:cBhvr>
                                    </p:animEffect>
                                    <p:anim calcmode="lin" valueType="num">
                                      <p:cBhvr>
                                        <p:cTn id="43" dur="1000" fill="hold"/>
                                        <p:tgtEl>
                                          <p:spTgt spid="70658">
                                            <p:txEl>
                                              <p:pRg st="4" end="4"/>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70658">
                                            <p:txEl>
                                              <p:pRg st="4" end="4"/>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70658">
                                            <p:txEl>
                                              <p:pRg st="4" end="4"/>
                                            </p:txEl>
                                          </p:spTgt>
                                        </p:tgtEl>
                                        <p:attrNameLst>
                                          <p:attrName>ppt_y</p:attrName>
                                        </p:attrNameLst>
                                      </p:cBhvr>
                                      <p:tavLst>
                                        <p:tav tm="0">
                                          <p:val>
                                            <p:strVal val="#ppt_y-.03"/>
                                          </p:val>
                                        </p:tav>
                                        <p:tav tm="100000">
                                          <p:val>
                                            <p:strVal val="#ppt_y"/>
                                          </p:val>
                                        </p:tav>
                                      </p:tavLst>
                                    </p:anim>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70658">
                                            <p:txEl>
                                              <p:pRg st="5" end="5"/>
                                            </p:txEl>
                                          </p:spTgt>
                                        </p:tgtEl>
                                        <p:attrNameLst>
                                          <p:attrName>style.visibility</p:attrName>
                                        </p:attrNameLst>
                                      </p:cBhvr>
                                      <p:to>
                                        <p:strVal val="visible"/>
                                      </p:to>
                                    </p:set>
                                    <p:animEffect transition="in" filter="fade">
                                      <p:cBhvr>
                                        <p:cTn id="49" dur="1000"/>
                                        <p:tgtEl>
                                          <p:spTgt spid="70658">
                                            <p:txEl>
                                              <p:pRg st="5" end="5"/>
                                            </p:txEl>
                                          </p:spTgt>
                                        </p:tgtEl>
                                      </p:cBhvr>
                                    </p:animEffect>
                                    <p:anim calcmode="lin" valueType="num">
                                      <p:cBhvr>
                                        <p:cTn id="50" dur="1000" fill="hold"/>
                                        <p:tgtEl>
                                          <p:spTgt spid="70658">
                                            <p:txEl>
                                              <p:pRg st="5" end="5"/>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70658">
                                            <p:txEl>
                                              <p:pRg st="5" end="5"/>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70658">
                                            <p:txEl>
                                              <p:pRg st="5" end="5"/>
                                            </p:txEl>
                                          </p:spTgt>
                                        </p:tgtEl>
                                        <p:attrNameLst>
                                          <p:attrName>ppt_y</p:attrName>
                                        </p:attrNameLst>
                                      </p:cBhvr>
                                      <p:tavLst>
                                        <p:tav tm="0">
                                          <p:val>
                                            <p:strVal val="#ppt_y-.03"/>
                                          </p:val>
                                        </p:tav>
                                        <p:tav tm="100000">
                                          <p:val>
                                            <p:strVal val="#ppt_y"/>
                                          </p:val>
                                        </p:tav>
                                      </p:tavLst>
                                    </p:anim>
                                  </p:childTnLst>
                                </p:cTn>
                              </p:par>
                            </p:childTnLst>
                          </p:cTn>
                        </p:par>
                        <p:par>
                          <p:cTn id="53" fill="hold">
                            <p:stCondLst>
                              <p:cond delay="7000"/>
                            </p:stCondLst>
                            <p:childTnLst>
                              <p:par>
                                <p:cTn id="54" presetID="37" presetClass="entr" presetSubtype="0" fill="hold" grpId="0" nodeType="afterEffect">
                                  <p:stCondLst>
                                    <p:cond delay="0"/>
                                  </p:stCondLst>
                                  <p:childTnLst>
                                    <p:set>
                                      <p:cBhvr>
                                        <p:cTn id="55" dur="1" fill="hold">
                                          <p:stCondLst>
                                            <p:cond delay="0"/>
                                          </p:stCondLst>
                                        </p:cTn>
                                        <p:tgtEl>
                                          <p:spTgt spid="70658">
                                            <p:txEl>
                                              <p:pRg st="6" end="6"/>
                                            </p:txEl>
                                          </p:spTgt>
                                        </p:tgtEl>
                                        <p:attrNameLst>
                                          <p:attrName>style.visibility</p:attrName>
                                        </p:attrNameLst>
                                      </p:cBhvr>
                                      <p:to>
                                        <p:strVal val="visible"/>
                                      </p:to>
                                    </p:set>
                                    <p:animEffect transition="in" filter="fade">
                                      <p:cBhvr>
                                        <p:cTn id="56" dur="1000"/>
                                        <p:tgtEl>
                                          <p:spTgt spid="70658">
                                            <p:txEl>
                                              <p:pRg st="6" end="6"/>
                                            </p:txEl>
                                          </p:spTgt>
                                        </p:tgtEl>
                                      </p:cBhvr>
                                    </p:animEffect>
                                    <p:anim calcmode="lin" valueType="num">
                                      <p:cBhvr>
                                        <p:cTn id="57" dur="1000" fill="hold"/>
                                        <p:tgtEl>
                                          <p:spTgt spid="70658">
                                            <p:txEl>
                                              <p:pRg st="6" end="6"/>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70658">
                                            <p:txEl>
                                              <p:pRg st="6" end="6"/>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70658">
                                            <p:txEl>
                                              <p:pRg st="6" end="6"/>
                                            </p:txEl>
                                          </p:spTgt>
                                        </p:tgtEl>
                                        <p:attrNameLst>
                                          <p:attrName>ppt_y</p:attrName>
                                        </p:attrNameLst>
                                      </p:cBhvr>
                                      <p:tavLst>
                                        <p:tav tm="0">
                                          <p:val>
                                            <p:strVal val="#ppt_y-.03"/>
                                          </p:val>
                                        </p:tav>
                                        <p:tav tm="100000">
                                          <p:val>
                                            <p:strVal val="#ppt_y"/>
                                          </p:val>
                                        </p:tav>
                                      </p:tavLst>
                                    </p:anim>
                                  </p:childTnLst>
                                </p:cTn>
                              </p:par>
                            </p:childTnLst>
                          </p:cTn>
                        </p:par>
                        <p:par>
                          <p:cTn id="60" fill="hold">
                            <p:stCondLst>
                              <p:cond delay="8000"/>
                            </p:stCondLst>
                            <p:childTnLst>
                              <p:par>
                                <p:cTn id="61" presetID="37" presetClass="entr" presetSubtype="0" fill="hold" grpId="0" nodeType="afterEffect">
                                  <p:stCondLst>
                                    <p:cond delay="0"/>
                                  </p:stCondLst>
                                  <p:childTnLst>
                                    <p:set>
                                      <p:cBhvr>
                                        <p:cTn id="62" dur="1" fill="hold">
                                          <p:stCondLst>
                                            <p:cond delay="0"/>
                                          </p:stCondLst>
                                        </p:cTn>
                                        <p:tgtEl>
                                          <p:spTgt spid="70658">
                                            <p:txEl>
                                              <p:pRg st="7" end="7"/>
                                            </p:txEl>
                                          </p:spTgt>
                                        </p:tgtEl>
                                        <p:attrNameLst>
                                          <p:attrName>style.visibility</p:attrName>
                                        </p:attrNameLst>
                                      </p:cBhvr>
                                      <p:to>
                                        <p:strVal val="visible"/>
                                      </p:to>
                                    </p:set>
                                    <p:animEffect transition="in" filter="fade">
                                      <p:cBhvr>
                                        <p:cTn id="63" dur="1000"/>
                                        <p:tgtEl>
                                          <p:spTgt spid="70658">
                                            <p:txEl>
                                              <p:pRg st="7" end="7"/>
                                            </p:txEl>
                                          </p:spTgt>
                                        </p:tgtEl>
                                      </p:cBhvr>
                                    </p:animEffect>
                                    <p:anim calcmode="lin" valueType="num">
                                      <p:cBhvr>
                                        <p:cTn id="64" dur="1000" fill="hold"/>
                                        <p:tgtEl>
                                          <p:spTgt spid="70658">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70658">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70658">
                                            <p:txEl>
                                              <p:pRg st="7" end="7"/>
                                            </p:txEl>
                                          </p:spTgt>
                                        </p:tgtEl>
                                        <p:attrNameLst>
                                          <p:attrName>ppt_y</p:attrName>
                                        </p:attrNameLst>
                                      </p:cBhvr>
                                      <p:tavLst>
                                        <p:tav tm="0">
                                          <p:val>
                                            <p:strVal val="#ppt_y-.03"/>
                                          </p:val>
                                        </p:tav>
                                        <p:tav tm="100000">
                                          <p:val>
                                            <p:strVal val="#ppt_y"/>
                                          </p:val>
                                        </p:tav>
                                      </p:tavLst>
                                    </p:anim>
                                  </p:childTnLst>
                                </p:cTn>
                              </p:par>
                            </p:childTnLst>
                          </p:cTn>
                        </p:par>
                        <p:par>
                          <p:cTn id="67" fill="hold">
                            <p:stCondLst>
                              <p:cond delay="9000"/>
                            </p:stCondLst>
                            <p:childTnLst>
                              <p:par>
                                <p:cTn id="68" presetID="37" presetClass="entr" presetSubtype="0" fill="hold" grpId="0" nodeType="afterEffect">
                                  <p:stCondLst>
                                    <p:cond delay="0"/>
                                  </p:stCondLst>
                                  <p:childTnLst>
                                    <p:set>
                                      <p:cBhvr>
                                        <p:cTn id="69" dur="1" fill="hold">
                                          <p:stCondLst>
                                            <p:cond delay="0"/>
                                          </p:stCondLst>
                                        </p:cTn>
                                        <p:tgtEl>
                                          <p:spTgt spid="70658">
                                            <p:txEl>
                                              <p:pRg st="8" end="8"/>
                                            </p:txEl>
                                          </p:spTgt>
                                        </p:tgtEl>
                                        <p:attrNameLst>
                                          <p:attrName>style.visibility</p:attrName>
                                        </p:attrNameLst>
                                      </p:cBhvr>
                                      <p:to>
                                        <p:strVal val="visible"/>
                                      </p:to>
                                    </p:set>
                                    <p:animEffect transition="in" filter="fade">
                                      <p:cBhvr>
                                        <p:cTn id="70" dur="1000"/>
                                        <p:tgtEl>
                                          <p:spTgt spid="70658">
                                            <p:txEl>
                                              <p:pRg st="8" end="8"/>
                                            </p:txEl>
                                          </p:spTgt>
                                        </p:tgtEl>
                                      </p:cBhvr>
                                    </p:animEffect>
                                    <p:anim calcmode="lin" valueType="num">
                                      <p:cBhvr>
                                        <p:cTn id="71" dur="1000" fill="hold"/>
                                        <p:tgtEl>
                                          <p:spTgt spid="70658">
                                            <p:txEl>
                                              <p:pRg st="8" end="8"/>
                                            </p:txEl>
                                          </p:spTgt>
                                        </p:tgtEl>
                                        <p:attrNameLst>
                                          <p:attrName>ppt_x</p:attrName>
                                        </p:attrNameLst>
                                      </p:cBhvr>
                                      <p:tavLst>
                                        <p:tav tm="0">
                                          <p:val>
                                            <p:strVal val="#ppt_x"/>
                                          </p:val>
                                        </p:tav>
                                        <p:tav tm="100000">
                                          <p:val>
                                            <p:strVal val="#ppt_x"/>
                                          </p:val>
                                        </p:tav>
                                      </p:tavLst>
                                    </p:anim>
                                    <p:anim calcmode="lin" valueType="num">
                                      <p:cBhvr>
                                        <p:cTn id="72" dur="900" decel="100000" fill="hold"/>
                                        <p:tgtEl>
                                          <p:spTgt spid="70658">
                                            <p:txEl>
                                              <p:pRg st="8" end="8"/>
                                            </p:tx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70658">
                                            <p:txEl>
                                              <p:pRg st="8" end="8"/>
                                            </p:txEl>
                                          </p:spTgt>
                                        </p:tgtEl>
                                        <p:attrNameLst>
                                          <p:attrName>ppt_y</p:attrName>
                                        </p:attrNameLst>
                                      </p:cBhvr>
                                      <p:tavLst>
                                        <p:tav tm="0">
                                          <p:val>
                                            <p:strVal val="#ppt_y-.03"/>
                                          </p:val>
                                        </p:tav>
                                        <p:tav tm="100000">
                                          <p:val>
                                            <p:strVal val="#ppt_y"/>
                                          </p:val>
                                        </p:tav>
                                      </p:tavLst>
                                    </p:anim>
                                  </p:childTnLst>
                                </p:cTn>
                              </p:par>
                            </p:childTnLst>
                          </p:cTn>
                        </p:par>
                        <p:par>
                          <p:cTn id="74" fill="hold">
                            <p:stCondLst>
                              <p:cond delay="10000"/>
                            </p:stCondLst>
                            <p:childTnLst>
                              <p:par>
                                <p:cTn id="75" presetID="37" presetClass="entr" presetSubtype="0" fill="hold" grpId="0" nodeType="afterEffect">
                                  <p:stCondLst>
                                    <p:cond delay="0"/>
                                  </p:stCondLst>
                                  <p:childTnLst>
                                    <p:set>
                                      <p:cBhvr>
                                        <p:cTn id="76" dur="1" fill="hold">
                                          <p:stCondLst>
                                            <p:cond delay="0"/>
                                          </p:stCondLst>
                                        </p:cTn>
                                        <p:tgtEl>
                                          <p:spTgt spid="70658">
                                            <p:txEl>
                                              <p:pRg st="9" end="9"/>
                                            </p:txEl>
                                          </p:spTgt>
                                        </p:tgtEl>
                                        <p:attrNameLst>
                                          <p:attrName>style.visibility</p:attrName>
                                        </p:attrNameLst>
                                      </p:cBhvr>
                                      <p:to>
                                        <p:strVal val="visible"/>
                                      </p:to>
                                    </p:set>
                                    <p:animEffect transition="in" filter="fade">
                                      <p:cBhvr>
                                        <p:cTn id="77" dur="1000"/>
                                        <p:tgtEl>
                                          <p:spTgt spid="70658">
                                            <p:txEl>
                                              <p:pRg st="9" end="9"/>
                                            </p:txEl>
                                          </p:spTgt>
                                        </p:tgtEl>
                                      </p:cBhvr>
                                    </p:animEffect>
                                    <p:anim calcmode="lin" valueType="num">
                                      <p:cBhvr>
                                        <p:cTn id="78" dur="1000" fill="hold"/>
                                        <p:tgtEl>
                                          <p:spTgt spid="70658">
                                            <p:txEl>
                                              <p:pRg st="9" end="9"/>
                                            </p:txEl>
                                          </p:spTgt>
                                        </p:tgtEl>
                                        <p:attrNameLst>
                                          <p:attrName>ppt_x</p:attrName>
                                        </p:attrNameLst>
                                      </p:cBhvr>
                                      <p:tavLst>
                                        <p:tav tm="0">
                                          <p:val>
                                            <p:strVal val="#ppt_x"/>
                                          </p:val>
                                        </p:tav>
                                        <p:tav tm="100000">
                                          <p:val>
                                            <p:strVal val="#ppt_x"/>
                                          </p:val>
                                        </p:tav>
                                      </p:tavLst>
                                    </p:anim>
                                    <p:anim calcmode="lin" valueType="num">
                                      <p:cBhvr>
                                        <p:cTn id="79" dur="900" decel="100000" fill="hold"/>
                                        <p:tgtEl>
                                          <p:spTgt spid="70658">
                                            <p:txEl>
                                              <p:pRg st="9" end="9"/>
                                            </p:txEl>
                                          </p:spTgt>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70658">
                                            <p:txEl>
                                              <p:pRg st="9" end="9"/>
                                            </p:txEl>
                                          </p:spTgt>
                                        </p:tgtEl>
                                        <p:attrNameLst>
                                          <p:attrName>ppt_y</p:attrName>
                                        </p:attrNameLst>
                                      </p:cBhvr>
                                      <p:tavLst>
                                        <p:tav tm="0">
                                          <p:val>
                                            <p:strVal val="#ppt_y-.03"/>
                                          </p:val>
                                        </p:tav>
                                        <p:tav tm="100000">
                                          <p:val>
                                            <p:strVal val="#ppt_y"/>
                                          </p:val>
                                        </p:tav>
                                      </p:tavLst>
                                    </p:anim>
                                  </p:childTnLst>
                                </p:cTn>
                              </p:par>
                            </p:childTnLst>
                          </p:cTn>
                        </p:par>
                        <p:par>
                          <p:cTn id="81" fill="hold">
                            <p:stCondLst>
                              <p:cond delay="11000"/>
                            </p:stCondLst>
                            <p:childTnLst>
                              <p:par>
                                <p:cTn id="82" presetID="37" presetClass="entr" presetSubtype="0" fill="hold" grpId="0" nodeType="afterEffect">
                                  <p:stCondLst>
                                    <p:cond delay="0"/>
                                  </p:stCondLst>
                                  <p:childTnLst>
                                    <p:set>
                                      <p:cBhvr>
                                        <p:cTn id="83" dur="1" fill="hold">
                                          <p:stCondLst>
                                            <p:cond delay="0"/>
                                          </p:stCondLst>
                                        </p:cTn>
                                        <p:tgtEl>
                                          <p:spTgt spid="70658">
                                            <p:txEl>
                                              <p:pRg st="10" end="10"/>
                                            </p:txEl>
                                          </p:spTgt>
                                        </p:tgtEl>
                                        <p:attrNameLst>
                                          <p:attrName>style.visibility</p:attrName>
                                        </p:attrNameLst>
                                      </p:cBhvr>
                                      <p:to>
                                        <p:strVal val="visible"/>
                                      </p:to>
                                    </p:set>
                                    <p:animEffect transition="in" filter="fade">
                                      <p:cBhvr>
                                        <p:cTn id="84" dur="1000"/>
                                        <p:tgtEl>
                                          <p:spTgt spid="70658">
                                            <p:txEl>
                                              <p:pRg st="10" end="10"/>
                                            </p:txEl>
                                          </p:spTgt>
                                        </p:tgtEl>
                                      </p:cBhvr>
                                    </p:animEffect>
                                    <p:anim calcmode="lin" valueType="num">
                                      <p:cBhvr>
                                        <p:cTn id="85" dur="1000" fill="hold"/>
                                        <p:tgtEl>
                                          <p:spTgt spid="70658">
                                            <p:txEl>
                                              <p:pRg st="10" end="10"/>
                                            </p:txEl>
                                          </p:spTgt>
                                        </p:tgtEl>
                                        <p:attrNameLst>
                                          <p:attrName>ppt_x</p:attrName>
                                        </p:attrNameLst>
                                      </p:cBhvr>
                                      <p:tavLst>
                                        <p:tav tm="0">
                                          <p:val>
                                            <p:strVal val="#ppt_x"/>
                                          </p:val>
                                        </p:tav>
                                        <p:tav tm="100000">
                                          <p:val>
                                            <p:strVal val="#ppt_x"/>
                                          </p:val>
                                        </p:tav>
                                      </p:tavLst>
                                    </p:anim>
                                    <p:anim calcmode="lin" valueType="num">
                                      <p:cBhvr>
                                        <p:cTn id="86" dur="900" decel="100000" fill="hold"/>
                                        <p:tgtEl>
                                          <p:spTgt spid="70658">
                                            <p:txEl>
                                              <p:pRg st="10" end="10"/>
                                            </p:tx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70658">
                                            <p:txEl>
                                              <p:pRg st="10" end="10"/>
                                            </p:txEl>
                                          </p:spTgt>
                                        </p:tgtEl>
                                        <p:attrNameLst>
                                          <p:attrName>ppt_y</p:attrName>
                                        </p:attrNameLst>
                                      </p:cBhvr>
                                      <p:tavLst>
                                        <p:tav tm="0">
                                          <p:val>
                                            <p:strVal val="#ppt_y-.03"/>
                                          </p:val>
                                        </p:tav>
                                        <p:tav tm="100000">
                                          <p:val>
                                            <p:strVal val="#ppt_y"/>
                                          </p:val>
                                        </p:tav>
                                      </p:tavLst>
                                    </p:anim>
                                  </p:childTnLst>
                                </p:cTn>
                              </p:par>
                            </p:childTnLst>
                          </p:cTn>
                        </p:par>
                        <p:par>
                          <p:cTn id="88" fill="hold">
                            <p:stCondLst>
                              <p:cond delay="12000"/>
                            </p:stCondLst>
                            <p:childTnLst>
                              <p:par>
                                <p:cTn id="89" presetID="37" presetClass="entr" presetSubtype="0" fill="hold" grpId="0" nodeType="afterEffect">
                                  <p:stCondLst>
                                    <p:cond delay="0"/>
                                  </p:stCondLst>
                                  <p:childTnLst>
                                    <p:set>
                                      <p:cBhvr>
                                        <p:cTn id="90" dur="1" fill="hold">
                                          <p:stCondLst>
                                            <p:cond delay="0"/>
                                          </p:stCondLst>
                                        </p:cTn>
                                        <p:tgtEl>
                                          <p:spTgt spid="70658">
                                            <p:txEl>
                                              <p:pRg st="11" end="11"/>
                                            </p:txEl>
                                          </p:spTgt>
                                        </p:tgtEl>
                                        <p:attrNameLst>
                                          <p:attrName>style.visibility</p:attrName>
                                        </p:attrNameLst>
                                      </p:cBhvr>
                                      <p:to>
                                        <p:strVal val="visible"/>
                                      </p:to>
                                    </p:set>
                                    <p:animEffect transition="in" filter="fade">
                                      <p:cBhvr>
                                        <p:cTn id="91" dur="1000"/>
                                        <p:tgtEl>
                                          <p:spTgt spid="70658">
                                            <p:txEl>
                                              <p:pRg st="11" end="11"/>
                                            </p:txEl>
                                          </p:spTgt>
                                        </p:tgtEl>
                                      </p:cBhvr>
                                    </p:animEffect>
                                    <p:anim calcmode="lin" valueType="num">
                                      <p:cBhvr>
                                        <p:cTn id="92" dur="1000" fill="hold"/>
                                        <p:tgtEl>
                                          <p:spTgt spid="70658">
                                            <p:txEl>
                                              <p:pRg st="11" end="11"/>
                                            </p:txEl>
                                          </p:spTgt>
                                        </p:tgtEl>
                                        <p:attrNameLst>
                                          <p:attrName>ppt_x</p:attrName>
                                        </p:attrNameLst>
                                      </p:cBhvr>
                                      <p:tavLst>
                                        <p:tav tm="0">
                                          <p:val>
                                            <p:strVal val="#ppt_x"/>
                                          </p:val>
                                        </p:tav>
                                        <p:tav tm="100000">
                                          <p:val>
                                            <p:strVal val="#ppt_x"/>
                                          </p:val>
                                        </p:tav>
                                      </p:tavLst>
                                    </p:anim>
                                    <p:anim calcmode="lin" valueType="num">
                                      <p:cBhvr>
                                        <p:cTn id="93" dur="900" decel="100000" fill="hold"/>
                                        <p:tgtEl>
                                          <p:spTgt spid="70658">
                                            <p:txEl>
                                              <p:pRg st="11" end="11"/>
                                            </p:tx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70658">
                                            <p:txEl>
                                              <p:pRg st="11" end="11"/>
                                            </p:txEl>
                                          </p:spTgt>
                                        </p:tgtEl>
                                        <p:attrNameLst>
                                          <p:attrName>ppt_y</p:attrName>
                                        </p:attrNameLst>
                                      </p:cBhvr>
                                      <p:tavLst>
                                        <p:tav tm="0">
                                          <p:val>
                                            <p:strVal val="#ppt_y-.03"/>
                                          </p:val>
                                        </p:tav>
                                        <p:tav tm="100000">
                                          <p:val>
                                            <p:strVal val="#ppt_y"/>
                                          </p:val>
                                        </p:tav>
                                      </p:tavLst>
                                    </p:anim>
                                  </p:childTnLst>
                                </p:cTn>
                              </p:par>
                              <p:par>
                                <p:cTn id="95" presetID="6" presetClass="entr" presetSubtype="32" fill="hold" nodeType="withEffect">
                                  <p:stCondLst>
                                    <p:cond delay="0"/>
                                  </p:stCondLst>
                                  <p:childTnLst>
                                    <p:set>
                                      <p:cBhvr>
                                        <p:cTn id="96" dur="1" fill="hold">
                                          <p:stCondLst>
                                            <p:cond delay="0"/>
                                          </p:stCondLst>
                                        </p:cTn>
                                        <p:tgtEl>
                                          <p:spTgt spid="70659"/>
                                        </p:tgtEl>
                                        <p:attrNameLst>
                                          <p:attrName>style.visibility</p:attrName>
                                        </p:attrNameLst>
                                      </p:cBhvr>
                                      <p:to>
                                        <p:strVal val="visible"/>
                                      </p:to>
                                    </p:set>
                                    <p:animEffect transition="in" filter="circle(out)">
                                      <p:cBhvr>
                                        <p:cTn id="97" dur="1000"/>
                                        <p:tgtEl>
                                          <p:spTgt spid="7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4000" b="-34000"/>
          </a:stretch>
        </a:blipFill>
        <a:effectLst/>
      </p:bgPr>
    </p:bg>
    <p:spTree>
      <p:nvGrpSpPr>
        <p:cNvPr id="1" name=""/>
        <p:cNvGrpSpPr/>
        <p:nvPr/>
      </p:nvGrpSpPr>
      <p:grpSpPr>
        <a:xfrm>
          <a:off x="0" y="0"/>
          <a:ext cx="0" cy="0"/>
          <a:chOff x="0" y="0"/>
          <a:chExt cx="0" cy="0"/>
        </a:xfrm>
      </p:grpSpPr>
      <p:sp>
        <p:nvSpPr>
          <p:cNvPr id="71682" name="Заголовок 6"/>
          <p:cNvSpPr>
            <a:spLocks noGrp="1"/>
          </p:cNvSpPr>
          <p:nvPr>
            <p:ph type="title"/>
          </p:nvPr>
        </p:nvSpPr>
        <p:spPr>
          <a:xfrm>
            <a:off x="142875" y="214313"/>
            <a:ext cx="4143375" cy="2071687"/>
          </a:xfrm>
        </p:spPr>
        <p:txBody>
          <a:bodyPr/>
          <a:lstStyle/>
          <a:p>
            <a:pPr eaLnBrk="1" hangingPunct="1"/>
            <a:r>
              <a:rPr lang="ru-RU" sz="2000" b="1" smtClean="0">
                <a:solidFill>
                  <a:srgbClr val="002060"/>
                </a:solidFill>
              </a:rPr>
              <a:t>Какова глубина в современных единицах</a:t>
            </a:r>
            <a:br>
              <a:rPr lang="ru-RU" sz="2000" b="1" smtClean="0">
                <a:solidFill>
                  <a:srgbClr val="002060"/>
                </a:solidFill>
              </a:rPr>
            </a:br>
            <a:r>
              <a:rPr lang="ru-RU" sz="2000" b="1" smtClean="0">
                <a:solidFill>
                  <a:srgbClr val="002060"/>
                </a:solidFill>
              </a:rPr>
              <a:t> длины (1 фут приближённо</a:t>
            </a:r>
            <a:br>
              <a:rPr lang="ru-RU" sz="2000" b="1" smtClean="0">
                <a:solidFill>
                  <a:srgbClr val="002060"/>
                </a:solidFill>
              </a:rPr>
            </a:br>
            <a:r>
              <a:rPr lang="ru-RU" sz="2000" b="1" smtClean="0">
                <a:solidFill>
                  <a:srgbClr val="002060"/>
                </a:solidFill>
              </a:rPr>
              <a:t> равен 0,3 м) ? </a:t>
            </a:r>
          </a:p>
        </p:txBody>
      </p:sp>
      <p:sp>
        <p:nvSpPr>
          <p:cNvPr id="8" name="Содержимое 7"/>
          <p:cNvSpPr>
            <a:spLocks noGrp="1"/>
          </p:cNvSpPr>
          <p:nvPr>
            <p:ph idx="1"/>
          </p:nvPr>
        </p:nvSpPr>
        <p:spPr>
          <a:xfrm>
            <a:off x="428625" y="2857500"/>
            <a:ext cx="8715375" cy="3786188"/>
          </a:xfrm>
        </p:spPr>
        <p:txBody>
          <a:bodyPr rtlCol="0">
            <a:normAutofit fontScale="62500" lnSpcReduction="20000"/>
          </a:bodyPr>
          <a:lstStyle/>
          <a:p>
            <a:pPr eaLnBrk="1" fontAlgn="auto" hangingPunct="1">
              <a:spcAft>
                <a:spcPts val="0"/>
              </a:spcAft>
              <a:buFont typeface="Arial" pitchFamily="34" charset="0"/>
              <a:buNone/>
              <a:defRPr/>
            </a:pPr>
            <a:r>
              <a:rPr lang="ru-RU" dirty="0"/>
              <a:t> </a:t>
            </a:r>
          </a:p>
          <a:p>
            <a:pPr algn="ctr" eaLnBrk="1" fontAlgn="auto" hangingPunct="1">
              <a:spcAft>
                <a:spcPts val="0"/>
              </a:spcAft>
              <a:buFont typeface="Arial" pitchFamily="34" charset="0"/>
              <a:buNone/>
              <a:defRPr/>
            </a:pPr>
            <a:r>
              <a:rPr lang="ru-RU" sz="3400" b="1" dirty="0">
                <a:solidFill>
                  <a:srgbClr val="002060"/>
                </a:solidFill>
              </a:rPr>
              <a:t>Решение.</a:t>
            </a:r>
          </a:p>
          <a:p>
            <a:pPr eaLnBrk="1" fontAlgn="auto" hangingPunct="1">
              <a:spcAft>
                <a:spcPts val="0"/>
              </a:spcAft>
              <a:buFont typeface="Arial" pitchFamily="34" charset="0"/>
              <a:buNone/>
              <a:defRPr/>
            </a:pPr>
            <a:r>
              <a:rPr lang="ru-RU" b="1" dirty="0">
                <a:solidFill>
                  <a:srgbClr val="002060"/>
                </a:solidFill>
              </a:rPr>
              <a:t> Выполним чертёж к задаче и обозначим глубину озера АС =Х, тогда AD = AB = Х + 0,5 .</a:t>
            </a:r>
          </a:p>
          <a:p>
            <a:pPr eaLnBrk="1" fontAlgn="auto" hangingPunct="1">
              <a:spcAft>
                <a:spcPts val="0"/>
              </a:spcAft>
              <a:buFont typeface="Arial" pitchFamily="34" charset="0"/>
              <a:buNone/>
              <a:defRPr/>
            </a:pPr>
            <a:r>
              <a:rPr lang="ru-RU" b="1" dirty="0">
                <a:solidFill>
                  <a:srgbClr val="002060"/>
                </a:solidFill>
              </a:rPr>
              <a:t>Из треугольника ACB по теореме Пифагора имеем AB</a:t>
            </a:r>
            <a:r>
              <a:rPr lang="ru-RU" b="1" baseline="30000" dirty="0">
                <a:solidFill>
                  <a:srgbClr val="002060"/>
                </a:solidFill>
              </a:rPr>
              <a:t>2</a:t>
            </a:r>
            <a:r>
              <a:rPr lang="ru-RU" b="1" dirty="0">
                <a:solidFill>
                  <a:srgbClr val="002060"/>
                </a:solidFill>
              </a:rPr>
              <a:t> – AC</a:t>
            </a:r>
            <a:r>
              <a:rPr lang="ru-RU" b="1" baseline="30000" dirty="0">
                <a:solidFill>
                  <a:srgbClr val="002060"/>
                </a:solidFill>
              </a:rPr>
              <a:t>2</a:t>
            </a:r>
            <a:r>
              <a:rPr lang="ru-RU" b="1" dirty="0">
                <a:solidFill>
                  <a:srgbClr val="002060"/>
                </a:solidFill>
              </a:rPr>
              <a:t> = BC</a:t>
            </a:r>
            <a:r>
              <a:rPr lang="ru-RU" b="1" baseline="30000" dirty="0">
                <a:solidFill>
                  <a:srgbClr val="002060"/>
                </a:solidFill>
              </a:rPr>
              <a:t>2</a:t>
            </a:r>
            <a:r>
              <a:rPr lang="ru-RU" b="1" dirty="0">
                <a:solidFill>
                  <a:srgbClr val="002060"/>
                </a:solidFill>
              </a:rPr>
              <a:t>,</a:t>
            </a:r>
          </a:p>
          <a:p>
            <a:pPr eaLnBrk="1" fontAlgn="auto" hangingPunct="1">
              <a:spcAft>
                <a:spcPts val="0"/>
              </a:spcAft>
              <a:buFont typeface="Arial" pitchFamily="34" charset="0"/>
              <a:buNone/>
              <a:defRPr/>
            </a:pPr>
            <a:r>
              <a:rPr lang="ru-RU" b="1" dirty="0">
                <a:solidFill>
                  <a:srgbClr val="002060"/>
                </a:solidFill>
              </a:rPr>
              <a:t>(Х + 0,5)</a:t>
            </a:r>
            <a:r>
              <a:rPr lang="ru-RU" b="1" baseline="30000" dirty="0">
                <a:solidFill>
                  <a:srgbClr val="002060"/>
                </a:solidFill>
              </a:rPr>
              <a:t>2</a:t>
            </a:r>
            <a:r>
              <a:rPr lang="ru-RU" b="1" dirty="0">
                <a:solidFill>
                  <a:srgbClr val="002060"/>
                </a:solidFill>
              </a:rPr>
              <a:t> – Х</a:t>
            </a:r>
            <a:r>
              <a:rPr lang="ru-RU" b="1" baseline="30000" dirty="0">
                <a:solidFill>
                  <a:srgbClr val="002060"/>
                </a:solidFill>
              </a:rPr>
              <a:t>2</a:t>
            </a:r>
            <a:r>
              <a:rPr lang="ru-RU" b="1" dirty="0">
                <a:solidFill>
                  <a:srgbClr val="002060"/>
                </a:solidFill>
              </a:rPr>
              <a:t> = 2</a:t>
            </a:r>
            <a:r>
              <a:rPr lang="ru-RU" b="1" baseline="30000" dirty="0">
                <a:solidFill>
                  <a:srgbClr val="002060"/>
                </a:solidFill>
              </a:rPr>
              <a:t>2</a:t>
            </a:r>
            <a:r>
              <a:rPr lang="ru-RU" b="1" dirty="0">
                <a:solidFill>
                  <a:srgbClr val="002060"/>
                </a:solidFill>
              </a:rPr>
              <a:t> ,</a:t>
            </a:r>
          </a:p>
          <a:p>
            <a:pPr eaLnBrk="1" fontAlgn="auto" hangingPunct="1">
              <a:spcAft>
                <a:spcPts val="0"/>
              </a:spcAft>
              <a:buFont typeface="Arial" pitchFamily="34" charset="0"/>
              <a:buNone/>
              <a:defRPr/>
            </a:pPr>
            <a:r>
              <a:rPr lang="ru-RU" b="1" dirty="0">
                <a:solidFill>
                  <a:srgbClr val="002060"/>
                </a:solidFill>
              </a:rPr>
              <a:t>Х</a:t>
            </a:r>
            <a:r>
              <a:rPr lang="ru-RU" b="1" baseline="30000" dirty="0">
                <a:solidFill>
                  <a:srgbClr val="002060"/>
                </a:solidFill>
              </a:rPr>
              <a:t>2</a:t>
            </a:r>
            <a:r>
              <a:rPr lang="ru-RU" b="1" dirty="0">
                <a:solidFill>
                  <a:srgbClr val="002060"/>
                </a:solidFill>
              </a:rPr>
              <a:t> + Х + 0,25 – Х</a:t>
            </a:r>
            <a:r>
              <a:rPr lang="ru-RU" b="1" baseline="30000" dirty="0">
                <a:solidFill>
                  <a:srgbClr val="002060"/>
                </a:solidFill>
              </a:rPr>
              <a:t>2</a:t>
            </a:r>
            <a:r>
              <a:rPr lang="ru-RU" b="1" dirty="0">
                <a:solidFill>
                  <a:srgbClr val="002060"/>
                </a:solidFill>
              </a:rPr>
              <a:t> = 4,</a:t>
            </a:r>
          </a:p>
          <a:p>
            <a:pPr eaLnBrk="1" fontAlgn="auto" hangingPunct="1">
              <a:spcAft>
                <a:spcPts val="0"/>
              </a:spcAft>
              <a:buFont typeface="Arial" pitchFamily="34" charset="0"/>
              <a:buNone/>
              <a:defRPr/>
            </a:pPr>
            <a:r>
              <a:rPr lang="ru-RU" b="1" dirty="0">
                <a:solidFill>
                  <a:srgbClr val="002060"/>
                </a:solidFill>
              </a:rPr>
              <a:t>Х = 3,75.</a:t>
            </a:r>
          </a:p>
          <a:p>
            <a:pPr eaLnBrk="1" fontAlgn="auto" hangingPunct="1">
              <a:spcAft>
                <a:spcPts val="0"/>
              </a:spcAft>
              <a:buFont typeface="Arial" pitchFamily="34" charset="0"/>
              <a:buNone/>
              <a:defRPr/>
            </a:pPr>
            <a:r>
              <a:rPr lang="ru-RU" b="1" dirty="0">
                <a:solidFill>
                  <a:srgbClr val="002060"/>
                </a:solidFill>
              </a:rPr>
              <a:t>Таким образом, глубина озера составляет 3,75 фута.</a:t>
            </a:r>
          </a:p>
          <a:p>
            <a:pPr eaLnBrk="1" fontAlgn="auto" hangingPunct="1">
              <a:spcAft>
                <a:spcPts val="0"/>
              </a:spcAft>
              <a:buFont typeface="Arial" pitchFamily="34" charset="0"/>
              <a:buNone/>
              <a:defRPr/>
            </a:pPr>
            <a:r>
              <a:rPr lang="ru-RU" b="1" dirty="0">
                <a:solidFill>
                  <a:srgbClr val="002060"/>
                </a:solidFill>
              </a:rPr>
              <a:t>3, 75 • 0,3 = 1,125 (м)  </a:t>
            </a:r>
          </a:p>
          <a:p>
            <a:pPr eaLnBrk="1" fontAlgn="auto" hangingPunct="1">
              <a:spcAft>
                <a:spcPts val="0"/>
              </a:spcAft>
              <a:buFont typeface="Arial" pitchFamily="34" charset="0"/>
              <a:buNone/>
              <a:defRPr/>
            </a:pPr>
            <a:r>
              <a:rPr lang="ru-RU" b="1" dirty="0">
                <a:solidFill>
                  <a:srgbClr val="002060"/>
                </a:solidFill>
              </a:rPr>
              <a:t>Ответ: 3,75 фута или 1, 125 м. </a:t>
            </a:r>
          </a:p>
          <a:p>
            <a:pPr eaLnBrk="1" fontAlgn="auto" hangingPunct="1">
              <a:spcAft>
                <a:spcPts val="0"/>
              </a:spcAft>
              <a:buFont typeface="Arial" pitchFamily="34" charset="0"/>
              <a:buChar char="•"/>
              <a:defRPr/>
            </a:pPr>
            <a:endParaRPr lang="ru-RU" dirty="0"/>
          </a:p>
        </p:txBody>
      </p:sp>
      <p:pic>
        <p:nvPicPr>
          <p:cNvPr id="71684" name="Рисунок 1" descr="C:\Documents and Settings\Сергей.BA5D79E89859413\Рабочий стол\ур 1.gif"/>
          <p:cNvPicPr>
            <a:picLocks noChangeAspect="1" noChangeArrowheads="1"/>
          </p:cNvPicPr>
          <p:nvPr/>
        </p:nvPicPr>
        <p:blipFill>
          <a:blip r:embed="rId3"/>
          <a:srcRect/>
          <a:stretch>
            <a:fillRect/>
          </a:stretch>
        </p:blipFill>
        <p:spPr bwMode="auto">
          <a:xfrm>
            <a:off x="4286250" y="214313"/>
            <a:ext cx="4613275" cy="3000375"/>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pPr>
              <a:defRPr/>
            </a:pPr>
            <a:fld id="{61BE2F02-C16B-4788-B6D6-C39E7191AB06}" type="slidenum">
              <a:rPr lang="ru-RU" smtClean="0"/>
              <a:pPr>
                <a:defRPr/>
              </a:pPr>
              <a:t>39</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fade">
                                      <p:cBhvr>
                                        <p:cTn id="7" dur="1000"/>
                                        <p:tgtEl>
                                          <p:spTgt spid="71682"/>
                                        </p:tgtEl>
                                      </p:cBhvr>
                                    </p:animEffect>
                                    <p:anim calcmode="lin" valueType="num">
                                      <p:cBhvr>
                                        <p:cTn id="8" dur="1000" fill="hold"/>
                                        <p:tgtEl>
                                          <p:spTgt spid="71682"/>
                                        </p:tgtEl>
                                        <p:attrNameLst>
                                          <p:attrName>ppt_x</p:attrName>
                                        </p:attrNameLst>
                                      </p:cBhvr>
                                      <p:tavLst>
                                        <p:tav tm="0">
                                          <p:val>
                                            <p:strVal val="#ppt_x"/>
                                          </p:val>
                                        </p:tav>
                                        <p:tav tm="100000">
                                          <p:val>
                                            <p:strVal val="#ppt_x"/>
                                          </p:val>
                                        </p:tav>
                                      </p:tavLst>
                                    </p:anim>
                                    <p:anim calcmode="lin" valueType="num">
                                      <p:cBhvr>
                                        <p:cTn id="9" dur="900" decel="100000" fill="hold"/>
                                        <p:tgtEl>
                                          <p:spTgt spid="7168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168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71684"/>
                                        </p:tgtEl>
                                        <p:attrNameLst>
                                          <p:attrName>style.visibility</p:attrName>
                                        </p:attrNameLst>
                                      </p:cBhvr>
                                      <p:to>
                                        <p:strVal val="visible"/>
                                      </p:to>
                                    </p:set>
                                    <p:animEffect transition="in" filter="circle(in)">
                                      <p:cBhvr>
                                        <p:cTn id="14" dur="1000"/>
                                        <p:tgtEl>
                                          <p:spTgt spid="71684"/>
                                        </p:tgtEl>
                                      </p:cBhvr>
                                    </p:animEffect>
                                  </p:childTnLst>
                                </p:cTn>
                              </p:par>
                            </p:childTnLst>
                          </p:cTn>
                        </p:par>
                        <p:par>
                          <p:cTn id="15" fill="hold">
                            <p:stCondLst>
                              <p:cond delay="2000"/>
                            </p:stCondLst>
                            <p:childTnLst>
                              <p:par>
                                <p:cTn id="16" presetID="18" presetClass="entr" presetSubtype="12" fill="hold" grpId="0"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strips(downLeft)">
                                      <p:cBhvr>
                                        <p:cTn id="18" dur="1000"/>
                                        <p:tgtEl>
                                          <p:spTgt spid="8">
                                            <p:txEl>
                                              <p:pRg st="0" end="0"/>
                                            </p:txEl>
                                          </p:spTgt>
                                        </p:tgtEl>
                                      </p:cBhvr>
                                    </p:animEffect>
                                  </p:childTnLst>
                                </p:cTn>
                              </p:par>
                            </p:childTnLst>
                          </p:cTn>
                        </p:par>
                        <p:par>
                          <p:cTn id="19" fill="hold">
                            <p:stCondLst>
                              <p:cond delay="3000"/>
                            </p:stCondLst>
                            <p:childTnLst>
                              <p:par>
                                <p:cTn id="20" presetID="18" presetClass="entr" presetSubtype="12" fill="hold" grpId="0" nodeType="after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strips(downLeft)">
                                      <p:cBhvr>
                                        <p:cTn id="22" dur="1000"/>
                                        <p:tgtEl>
                                          <p:spTgt spid="8">
                                            <p:txEl>
                                              <p:pRg st="1" end="1"/>
                                            </p:txEl>
                                          </p:spTgt>
                                        </p:tgtEl>
                                      </p:cBhvr>
                                    </p:animEffect>
                                  </p:childTnLst>
                                </p:cTn>
                              </p:par>
                            </p:childTnLst>
                          </p:cTn>
                        </p:par>
                        <p:par>
                          <p:cTn id="23" fill="hold">
                            <p:stCondLst>
                              <p:cond delay="4000"/>
                            </p:stCondLst>
                            <p:childTnLst>
                              <p:par>
                                <p:cTn id="24" presetID="18" presetClass="entr" presetSubtype="12" fill="hold" grpId="0" nodeType="after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strips(downLeft)">
                                      <p:cBhvr>
                                        <p:cTn id="26" dur="1000"/>
                                        <p:tgtEl>
                                          <p:spTgt spid="8">
                                            <p:txEl>
                                              <p:pRg st="2" end="2"/>
                                            </p:txEl>
                                          </p:spTgt>
                                        </p:tgtEl>
                                      </p:cBhvr>
                                    </p:animEffect>
                                  </p:childTnLst>
                                </p:cTn>
                              </p:par>
                            </p:childTnLst>
                          </p:cTn>
                        </p:par>
                        <p:par>
                          <p:cTn id="27" fill="hold">
                            <p:stCondLst>
                              <p:cond delay="5000"/>
                            </p:stCondLst>
                            <p:childTnLst>
                              <p:par>
                                <p:cTn id="28" presetID="18" presetClass="entr" presetSubtype="12" fill="hold" grpId="0" nodeType="after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strips(downLeft)">
                                      <p:cBhvr>
                                        <p:cTn id="30" dur="1000"/>
                                        <p:tgtEl>
                                          <p:spTgt spid="8">
                                            <p:txEl>
                                              <p:pRg st="3" end="3"/>
                                            </p:txEl>
                                          </p:spTgt>
                                        </p:tgtEl>
                                      </p:cBhvr>
                                    </p:animEffect>
                                  </p:childTnLst>
                                </p:cTn>
                              </p:par>
                            </p:childTnLst>
                          </p:cTn>
                        </p:par>
                        <p:par>
                          <p:cTn id="31" fill="hold">
                            <p:stCondLst>
                              <p:cond delay="6000"/>
                            </p:stCondLst>
                            <p:childTnLst>
                              <p:par>
                                <p:cTn id="32" presetID="18" presetClass="entr" presetSubtype="12" fill="hold" grpId="0" nodeType="after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strips(downLeft)">
                                      <p:cBhvr>
                                        <p:cTn id="34" dur="1000"/>
                                        <p:tgtEl>
                                          <p:spTgt spid="8">
                                            <p:txEl>
                                              <p:pRg st="4" end="4"/>
                                            </p:txEl>
                                          </p:spTgt>
                                        </p:tgtEl>
                                      </p:cBhvr>
                                    </p:animEffect>
                                  </p:childTnLst>
                                </p:cTn>
                              </p:par>
                            </p:childTnLst>
                          </p:cTn>
                        </p:par>
                        <p:par>
                          <p:cTn id="35" fill="hold">
                            <p:stCondLst>
                              <p:cond delay="7000"/>
                            </p:stCondLst>
                            <p:childTnLst>
                              <p:par>
                                <p:cTn id="36" presetID="18" presetClass="entr" presetSubtype="12" fill="hold" grpId="0" nodeType="afterEffect">
                                  <p:stCondLst>
                                    <p:cond delay="0"/>
                                  </p:stCondLst>
                                  <p:childTnLst>
                                    <p:set>
                                      <p:cBhvr>
                                        <p:cTn id="37" dur="1" fill="hold">
                                          <p:stCondLst>
                                            <p:cond delay="0"/>
                                          </p:stCondLst>
                                        </p:cTn>
                                        <p:tgtEl>
                                          <p:spTgt spid="8">
                                            <p:txEl>
                                              <p:pRg st="5" end="5"/>
                                            </p:txEl>
                                          </p:spTgt>
                                        </p:tgtEl>
                                        <p:attrNameLst>
                                          <p:attrName>style.visibility</p:attrName>
                                        </p:attrNameLst>
                                      </p:cBhvr>
                                      <p:to>
                                        <p:strVal val="visible"/>
                                      </p:to>
                                    </p:set>
                                    <p:animEffect transition="in" filter="strips(downLeft)">
                                      <p:cBhvr>
                                        <p:cTn id="38" dur="1000"/>
                                        <p:tgtEl>
                                          <p:spTgt spid="8">
                                            <p:txEl>
                                              <p:pRg st="5" end="5"/>
                                            </p:txEl>
                                          </p:spTgt>
                                        </p:tgtEl>
                                      </p:cBhvr>
                                    </p:animEffect>
                                  </p:childTnLst>
                                </p:cTn>
                              </p:par>
                            </p:childTnLst>
                          </p:cTn>
                        </p:par>
                        <p:par>
                          <p:cTn id="39" fill="hold">
                            <p:stCondLst>
                              <p:cond delay="8000"/>
                            </p:stCondLst>
                            <p:childTnLst>
                              <p:par>
                                <p:cTn id="40" presetID="18" presetClass="entr" presetSubtype="12" fill="hold" grpId="0" nodeType="after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strips(downLeft)">
                                      <p:cBhvr>
                                        <p:cTn id="42" dur="1000"/>
                                        <p:tgtEl>
                                          <p:spTgt spid="8">
                                            <p:txEl>
                                              <p:pRg st="6" end="6"/>
                                            </p:txEl>
                                          </p:spTgt>
                                        </p:tgtEl>
                                      </p:cBhvr>
                                    </p:animEffect>
                                  </p:childTnLst>
                                </p:cTn>
                              </p:par>
                            </p:childTnLst>
                          </p:cTn>
                        </p:par>
                        <p:par>
                          <p:cTn id="43" fill="hold">
                            <p:stCondLst>
                              <p:cond delay="9000"/>
                            </p:stCondLst>
                            <p:childTnLst>
                              <p:par>
                                <p:cTn id="44" presetID="18" presetClass="entr" presetSubtype="12" fill="hold" grpId="0" nodeType="afterEffect">
                                  <p:stCondLst>
                                    <p:cond delay="0"/>
                                  </p:stCondLst>
                                  <p:childTnLst>
                                    <p:set>
                                      <p:cBhvr>
                                        <p:cTn id="45" dur="1" fill="hold">
                                          <p:stCondLst>
                                            <p:cond delay="0"/>
                                          </p:stCondLst>
                                        </p:cTn>
                                        <p:tgtEl>
                                          <p:spTgt spid="8">
                                            <p:txEl>
                                              <p:pRg st="7" end="7"/>
                                            </p:txEl>
                                          </p:spTgt>
                                        </p:tgtEl>
                                        <p:attrNameLst>
                                          <p:attrName>style.visibility</p:attrName>
                                        </p:attrNameLst>
                                      </p:cBhvr>
                                      <p:to>
                                        <p:strVal val="visible"/>
                                      </p:to>
                                    </p:set>
                                    <p:animEffect transition="in" filter="strips(downLeft)">
                                      <p:cBhvr>
                                        <p:cTn id="46" dur="1000"/>
                                        <p:tgtEl>
                                          <p:spTgt spid="8">
                                            <p:txEl>
                                              <p:pRg st="7" end="7"/>
                                            </p:txEl>
                                          </p:spTgt>
                                        </p:tgtEl>
                                      </p:cBhvr>
                                    </p:animEffect>
                                  </p:childTnLst>
                                </p:cTn>
                              </p:par>
                            </p:childTnLst>
                          </p:cTn>
                        </p:par>
                        <p:par>
                          <p:cTn id="47" fill="hold">
                            <p:stCondLst>
                              <p:cond delay="10000"/>
                            </p:stCondLst>
                            <p:childTnLst>
                              <p:par>
                                <p:cTn id="48" presetID="18" presetClass="entr" presetSubtype="12" fill="hold" grpId="0" nodeType="afterEffect">
                                  <p:stCondLst>
                                    <p:cond delay="0"/>
                                  </p:stCondLst>
                                  <p:childTnLst>
                                    <p:set>
                                      <p:cBhvr>
                                        <p:cTn id="49" dur="1" fill="hold">
                                          <p:stCondLst>
                                            <p:cond delay="0"/>
                                          </p:stCondLst>
                                        </p:cTn>
                                        <p:tgtEl>
                                          <p:spTgt spid="8">
                                            <p:txEl>
                                              <p:pRg st="8" end="8"/>
                                            </p:txEl>
                                          </p:spTgt>
                                        </p:tgtEl>
                                        <p:attrNameLst>
                                          <p:attrName>style.visibility</p:attrName>
                                        </p:attrNameLst>
                                      </p:cBhvr>
                                      <p:to>
                                        <p:strVal val="visible"/>
                                      </p:to>
                                    </p:set>
                                    <p:animEffect transition="in" filter="strips(downLeft)">
                                      <p:cBhvr>
                                        <p:cTn id="50" dur="1000"/>
                                        <p:tgtEl>
                                          <p:spTgt spid="8">
                                            <p:txEl>
                                              <p:pRg st="8" end="8"/>
                                            </p:txEl>
                                          </p:spTgt>
                                        </p:tgtEl>
                                      </p:cBhvr>
                                    </p:animEffect>
                                  </p:childTnLst>
                                </p:cTn>
                              </p:par>
                            </p:childTnLst>
                          </p:cTn>
                        </p:par>
                        <p:par>
                          <p:cTn id="51" fill="hold">
                            <p:stCondLst>
                              <p:cond delay="11000"/>
                            </p:stCondLst>
                            <p:childTnLst>
                              <p:par>
                                <p:cTn id="52" presetID="18" presetClass="entr" presetSubtype="12" fill="hold" grpId="0" nodeType="afterEffect">
                                  <p:stCondLst>
                                    <p:cond delay="0"/>
                                  </p:stCondLst>
                                  <p:childTnLst>
                                    <p:set>
                                      <p:cBhvr>
                                        <p:cTn id="53" dur="1" fill="hold">
                                          <p:stCondLst>
                                            <p:cond delay="0"/>
                                          </p:stCondLst>
                                        </p:cTn>
                                        <p:tgtEl>
                                          <p:spTgt spid="8">
                                            <p:txEl>
                                              <p:pRg st="9" end="9"/>
                                            </p:txEl>
                                          </p:spTgt>
                                        </p:tgtEl>
                                        <p:attrNameLst>
                                          <p:attrName>style.visibility</p:attrName>
                                        </p:attrNameLst>
                                      </p:cBhvr>
                                      <p:to>
                                        <p:strVal val="visible"/>
                                      </p:to>
                                    </p:set>
                                    <p:animEffect transition="in" filter="strips(downLeft)">
                                      <p:cBhvr>
                                        <p:cTn id="54" dur="10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sp>
        <p:nvSpPr>
          <p:cNvPr id="36866" name="Содержимое 3"/>
          <p:cNvSpPr>
            <a:spLocks noGrp="1"/>
          </p:cNvSpPr>
          <p:nvPr>
            <p:ph/>
          </p:nvPr>
        </p:nvSpPr>
        <p:spPr>
          <a:xfrm>
            <a:off x="2714612" y="285728"/>
            <a:ext cx="6429388" cy="5840435"/>
          </a:xfrm>
        </p:spPr>
        <p:txBody>
          <a:bodyPr/>
          <a:lstStyle/>
          <a:p>
            <a:pPr algn="ctr">
              <a:buFontTx/>
              <a:buNone/>
            </a:pPr>
            <a:r>
              <a:rPr lang="ru-RU" sz="2800" dirty="0" smtClean="0"/>
              <a:t>   </a:t>
            </a:r>
            <a:r>
              <a:rPr lang="ru-RU" sz="2800" b="1" dirty="0" smtClean="0">
                <a:solidFill>
                  <a:schemeClr val="bg1"/>
                </a:solidFill>
              </a:rPr>
              <a:t>Исторический обзор начнём с древнего Китая. Здесь особое внимание привлекает математическая книга </a:t>
            </a:r>
            <a:r>
              <a:rPr lang="ru-RU" sz="2800" b="1" dirty="0" err="1" smtClean="0">
                <a:solidFill>
                  <a:schemeClr val="bg1"/>
                </a:solidFill>
              </a:rPr>
              <a:t>Чу-пей</a:t>
            </a:r>
            <a:r>
              <a:rPr lang="ru-RU" sz="2800" b="1" dirty="0" smtClean="0">
                <a:solidFill>
                  <a:schemeClr val="bg1"/>
                </a:solidFill>
              </a:rPr>
              <a:t>. В этом сочинении так говорится о </a:t>
            </a:r>
            <a:r>
              <a:rPr lang="ru-RU" sz="2800" b="1" dirty="0" err="1" smtClean="0">
                <a:solidFill>
                  <a:schemeClr val="bg1"/>
                </a:solidFill>
              </a:rPr>
              <a:t>пифагоровом</a:t>
            </a:r>
            <a:r>
              <a:rPr lang="ru-RU" sz="2800" b="1" dirty="0" smtClean="0">
                <a:solidFill>
                  <a:schemeClr val="bg1"/>
                </a:solidFill>
              </a:rPr>
              <a:t> треугольнике со сторонами 3, 4 и 5:</a:t>
            </a:r>
          </a:p>
          <a:p>
            <a:pPr algn="ctr">
              <a:buFontTx/>
              <a:buNone/>
            </a:pPr>
            <a:r>
              <a:rPr lang="ru-RU" sz="2800" b="1" i="1" dirty="0" smtClean="0">
                <a:solidFill>
                  <a:schemeClr val="bg1"/>
                </a:solidFill>
              </a:rPr>
              <a:t>"Если прямой угол разложить на составные части, то линия, соединяющая концы его сторон, будет 5, когда основание есть 3, а высота 4".</a:t>
            </a:r>
            <a:endParaRPr lang="ru-RU" sz="2800" b="1" dirty="0" smtClean="0">
              <a:solidFill>
                <a:schemeClr val="bg1"/>
              </a:solidFill>
            </a:endParaRPr>
          </a:p>
          <a:p>
            <a:endParaRPr lang="ru-RU" sz="2800" dirty="0" smtClean="0"/>
          </a:p>
        </p:txBody>
      </p:sp>
      <p:pic>
        <p:nvPicPr>
          <p:cNvPr id="36867" name="Рисунок 1" descr="C:\Documents and Settings\Сергей.BA5D79E89859413\Рабочий стол\т пифагора\история теоремы\история 1.jpg"/>
          <p:cNvPicPr>
            <a:picLocks noChangeAspect="1" noChangeArrowheads="1"/>
          </p:cNvPicPr>
          <p:nvPr/>
        </p:nvPicPr>
        <p:blipFill>
          <a:blip r:embed="rId3">
            <a:lum contrast="-10000"/>
          </a:blip>
          <a:srcRect/>
          <a:stretch>
            <a:fillRect/>
          </a:stretch>
        </p:blipFill>
        <p:spPr bwMode="auto">
          <a:xfrm>
            <a:off x="285720" y="785794"/>
            <a:ext cx="2786063" cy="2425700"/>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3926B716-317B-4C62-AF4D-135341998492}" type="slidenum">
              <a:rPr lang="ru-RU" smtClean="0"/>
              <a:pPr>
                <a:defRPr/>
              </a:pPr>
              <a:t>4</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checkerboard(across)">
                                      <p:cBhvr>
                                        <p:cTn id="7" dur="1000"/>
                                        <p:tgtEl>
                                          <p:spTgt spid="36866">
                                            <p:txEl>
                                              <p:pRg st="0" end="0"/>
                                            </p:txEl>
                                          </p:spTgt>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36866">
                                            <p:txEl>
                                              <p:pRg st="1" end="1"/>
                                            </p:txEl>
                                          </p:spTgt>
                                        </p:tgtEl>
                                        <p:attrNameLst>
                                          <p:attrName>style.visibility</p:attrName>
                                        </p:attrNameLst>
                                      </p:cBhvr>
                                      <p:to>
                                        <p:strVal val="visible"/>
                                      </p:to>
                                    </p:set>
                                    <p:animEffect transition="in" filter="checkerboard(across)">
                                      <p:cBhvr>
                                        <p:cTn id="11" dur="1000"/>
                                        <p:tgtEl>
                                          <p:spTgt spid="36866">
                                            <p:txEl>
                                              <p:pRg st="1" end="1"/>
                                            </p:txEl>
                                          </p:spTgt>
                                        </p:tgtEl>
                                      </p:cBhvr>
                                    </p:animEffect>
                                  </p:childTnLst>
                                </p:cTn>
                              </p:par>
                            </p:childTnLst>
                          </p:cTn>
                        </p:par>
                        <p:par>
                          <p:cTn id="12" fill="hold">
                            <p:stCondLst>
                              <p:cond delay="2000"/>
                            </p:stCondLst>
                            <p:childTnLst>
                              <p:par>
                                <p:cTn id="13" presetID="13" presetClass="entr" presetSubtype="16" fill="hold" nodeType="afterEffect">
                                  <p:stCondLst>
                                    <p:cond delay="0"/>
                                  </p:stCondLst>
                                  <p:childTnLst>
                                    <p:set>
                                      <p:cBhvr>
                                        <p:cTn id="14" dur="1" fill="hold">
                                          <p:stCondLst>
                                            <p:cond delay="0"/>
                                          </p:stCondLst>
                                        </p:cTn>
                                        <p:tgtEl>
                                          <p:spTgt spid="36867"/>
                                        </p:tgtEl>
                                        <p:attrNameLst>
                                          <p:attrName>style.visibility</p:attrName>
                                        </p:attrNameLst>
                                      </p:cBhvr>
                                      <p:to>
                                        <p:strVal val="visible"/>
                                      </p:to>
                                    </p:set>
                                    <p:animEffect transition="in" filter="plus(in)">
                                      <p:cBhvr>
                                        <p:cTn id="15" dur="10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85875"/>
            <a:ext cx="8229600" cy="5357813"/>
          </a:xfrm>
        </p:spPr>
        <p:txBody>
          <a:bodyPr rtlCol="0">
            <a:normAutofit fontScale="90000"/>
          </a:bodyPr>
          <a:lstStyle/>
          <a:p>
            <a:pPr eaLnBrk="1" fontAlgn="auto" hangingPunct="1">
              <a:spcAft>
                <a:spcPts val="0"/>
              </a:spcAft>
              <a:defRPr/>
            </a:pPr>
            <a:r>
              <a:rPr lang="ru-RU" dirty="0"/>
              <a:t/>
            </a:r>
            <a:br>
              <a:rPr lang="ru-RU" dirty="0"/>
            </a:br>
            <a:r>
              <a:rPr lang="ru-RU" sz="3200" b="1" dirty="0">
                <a:solidFill>
                  <a:srgbClr val="002060"/>
                </a:solidFill>
              </a:rPr>
              <a:t>На берегу реки рос тополь одинокий. Вдруг ветра порыв его ствол надломал. Бедный тополь упал. И угол прямой с теченьем реки его ствол составлял. Запомни теперь, что в том месте река в четыре лишь фута была широка. Верхушка склонилась у края реки, осталось три фута всего от ствола. Прошу тебя, скоро теперь мне скажи: у тополя как велика высота? </a:t>
            </a:r>
            <a:br>
              <a:rPr lang="ru-RU" sz="3200" b="1" dirty="0">
                <a:solidFill>
                  <a:srgbClr val="002060"/>
                </a:solidFill>
              </a:rPr>
            </a:br>
            <a:endParaRPr lang="ru-RU" sz="3200" b="1" dirty="0">
              <a:solidFill>
                <a:srgbClr val="002060"/>
              </a:solidFill>
            </a:endParaRPr>
          </a:p>
        </p:txBody>
      </p:sp>
      <p:sp>
        <p:nvSpPr>
          <p:cNvPr id="5" name="Прямоугольник 4"/>
          <p:cNvSpPr/>
          <p:nvPr/>
        </p:nvSpPr>
        <p:spPr>
          <a:xfrm>
            <a:off x="857224" y="285728"/>
            <a:ext cx="8001056" cy="2031325"/>
          </a:xfrm>
          <a:prstGeom prst="rect">
            <a:avLst/>
          </a:prstGeom>
          <a:noFill/>
        </p:spPr>
        <p:txBody>
          <a:bodyPr>
            <a:spAutoFit/>
          </a:bodyPr>
          <a:lstStyle/>
          <a:p>
            <a:pPr algn="ctr">
              <a:defRPr/>
            </a:pPr>
            <a:r>
              <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Задача индийского </a:t>
            </a:r>
          </a:p>
          <a:p>
            <a:pPr algn="ctr">
              <a:defRPr/>
            </a:pPr>
            <a:r>
              <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математика XII в. </a:t>
            </a:r>
            <a:r>
              <a:rPr lang="ru-RU"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Бхаскары</a:t>
            </a:r>
            <a:r>
              <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p:txBody>
      </p:sp>
      <p:sp>
        <p:nvSpPr>
          <p:cNvPr id="4" name="Номер слайда 3"/>
          <p:cNvSpPr>
            <a:spLocks noGrp="1"/>
          </p:cNvSpPr>
          <p:nvPr>
            <p:ph type="sldNum" sz="quarter" idx="12"/>
          </p:nvPr>
        </p:nvSpPr>
        <p:spPr/>
        <p:txBody>
          <a:bodyPr/>
          <a:lstStyle/>
          <a:p>
            <a:pPr>
              <a:defRPr/>
            </a:pPr>
            <a:fld id="{CD1307F8-7F07-4EC2-B484-C8D2AA0C5592}" type="slidenum">
              <a:rPr lang="ru-RU" smtClean="0"/>
              <a:pPr>
                <a:defRPr/>
              </a:pPr>
              <a:t>40</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5"/>
                                        </p:tgtEl>
                                        <p:attrNameLst>
                                          <p:attrName>ppt_y</p:attrName>
                                        </p:attrNameLst>
                                      </p:cBhvr>
                                      <p:tavLst>
                                        <p:tav tm="0">
                                          <p:val>
                                            <p:strVal val="#ppt_y"/>
                                          </p:val>
                                        </p:tav>
                                        <p:tav tm="100000">
                                          <p:val>
                                            <p:strVal val="#ppt_y"/>
                                          </p:val>
                                        </p:tav>
                                      </p:tavLst>
                                    </p:anim>
                                  </p:childTnLst>
                                </p:cTn>
                              </p:par>
                            </p:childTnLst>
                          </p:cTn>
                        </p:par>
                        <p:par>
                          <p:cTn id="11" fill="hold">
                            <p:stCondLst>
                              <p:cond delay="1000"/>
                            </p:stCondLst>
                            <p:childTnLst>
                              <p:par>
                                <p:cTn id="12" presetID="6"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4000" b="-34000"/>
          </a:stretch>
        </a:blipFill>
        <a:effectLst/>
      </p:bgPr>
    </p:bg>
    <p:spTree>
      <p:nvGrpSpPr>
        <p:cNvPr id="1" name=""/>
        <p:cNvGrpSpPr/>
        <p:nvPr/>
      </p:nvGrpSpPr>
      <p:grpSpPr>
        <a:xfrm>
          <a:off x="0" y="0"/>
          <a:ext cx="0" cy="0"/>
          <a:chOff x="0" y="0"/>
          <a:chExt cx="0" cy="0"/>
        </a:xfrm>
      </p:grpSpPr>
      <p:sp>
        <p:nvSpPr>
          <p:cNvPr id="73730" name="Заголовок 3"/>
          <p:cNvSpPr>
            <a:spLocks noGrp="1"/>
          </p:cNvSpPr>
          <p:nvPr>
            <p:ph type="title"/>
          </p:nvPr>
        </p:nvSpPr>
        <p:spPr>
          <a:xfrm>
            <a:off x="457200" y="273050"/>
            <a:ext cx="3114675" cy="1162050"/>
          </a:xfrm>
        </p:spPr>
        <p:txBody>
          <a:bodyPr/>
          <a:lstStyle/>
          <a:p>
            <a:pPr algn="ctr" eaLnBrk="1" hangingPunct="1"/>
            <a:r>
              <a:rPr lang="ru-RU" sz="4000" i="1" smtClean="0">
                <a:solidFill>
                  <a:srgbClr val="002060"/>
                </a:solidFill>
              </a:rPr>
              <a:t>Задача Бхаскары</a:t>
            </a:r>
            <a:endParaRPr lang="ru-RU" sz="4000" smtClean="0">
              <a:solidFill>
                <a:srgbClr val="002060"/>
              </a:solidFill>
            </a:endParaRPr>
          </a:p>
        </p:txBody>
      </p:sp>
      <p:sp>
        <p:nvSpPr>
          <p:cNvPr id="6147" name="Содержимое 4"/>
          <p:cNvSpPr>
            <a:spLocks noGrp="1"/>
          </p:cNvSpPr>
          <p:nvPr>
            <p:ph idx="1"/>
          </p:nvPr>
        </p:nvSpPr>
        <p:spPr/>
        <p:txBody>
          <a:bodyPr/>
          <a:lstStyle/>
          <a:p>
            <a:pPr algn="ctr" eaLnBrk="1" hangingPunct="1">
              <a:buFont typeface="Arial" charset="0"/>
              <a:buNone/>
              <a:defRPr/>
            </a:pPr>
            <a:r>
              <a:rPr lang="ru-RU" b="1" dirty="0" smtClean="0">
                <a:solidFill>
                  <a:schemeClr val="tx2">
                    <a:lumMod val="75000"/>
                  </a:schemeClr>
                </a:solidFill>
              </a:rPr>
              <a:t> </a:t>
            </a:r>
            <a:r>
              <a:rPr lang="ru-RU" b="1" dirty="0" smtClean="0">
                <a:solidFill>
                  <a:srgbClr val="002060"/>
                </a:solidFill>
              </a:rPr>
              <a:t>Решение.</a:t>
            </a:r>
          </a:p>
          <a:p>
            <a:pPr eaLnBrk="1" hangingPunct="1">
              <a:buFont typeface="Arial" charset="0"/>
              <a:buNone/>
              <a:defRPr/>
            </a:pPr>
            <a:r>
              <a:rPr lang="ru-RU" b="1" dirty="0" smtClean="0">
                <a:solidFill>
                  <a:srgbClr val="002060"/>
                </a:solidFill>
              </a:rPr>
              <a:t> </a:t>
            </a:r>
          </a:p>
          <a:p>
            <a:pPr algn="ctr" eaLnBrk="1" hangingPunct="1">
              <a:buFont typeface="Arial" charset="0"/>
              <a:buNone/>
              <a:defRPr/>
            </a:pPr>
            <a:r>
              <a:rPr lang="ru-RU" b="1" dirty="0" smtClean="0">
                <a:solidFill>
                  <a:srgbClr val="002060"/>
                </a:solidFill>
              </a:rPr>
              <a:t>Пусть </a:t>
            </a:r>
            <a:r>
              <a:rPr lang="en-US" b="1" dirty="0" smtClean="0">
                <a:solidFill>
                  <a:srgbClr val="002060"/>
                </a:solidFill>
              </a:rPr>
              <a:t>CD</a:t>
            </a:r>
            <a:r>
              <a:rPr lang="ru-RU" b="1" dirty="0" smtClean="0">
                <a:solidFill>
                  <a:srgbClr val="002060"/>
                </a:solidFill>
              </a:rPr>
              <a:t> – высота ствола.</a:t>
            </a:r>
          </a:p>
          <a:p>
            <a:pPr algn="ctr" eaLnBrk="1" hangingPunct="1">
              <a:buFont typeface="Arial" charset="0"/>
              <a:buNone/>
              <a:defRPr/>
            </a:pPr>
            <a:r>
              <a:rPr lang="en-US" b="1" dirty="0" smtClean="0">
                <a:solidFill>
                  <a:srgbClr val="002060"/>
                </a:solidFill>
              </a:rPr>
              <a:t>BD </a:t>
            </a:r>
            <a:r>
              <a:rPr lang="ru-RU" b="1" dirty="0" smtClean="0">
                <a:solidFill>
                  <a:srgbClr val="002060"/>
                </a:solidFill>
              </a:rPr>
              <a:t>= АВ</a:t>
            </a:r>
          </a:p>
          <a:p>
            <a:pPr algn="ctr" eaLnBrk="1" hangingPunct="1">
              <a:buFont typeface="Arial" charset="0"/>
              <a:buNone/>
              <a:defRPr/>
            </a:pPr>
            <a:r>
              <a:rPr lang="ru-RU" b="1" dirty="0" smtClean="0">
                <a:solidFill>
                  <a:srgbClr val="002060"/>
                </a:solidFill>
              </a:rPr>
              <a:t>По теореме Пифагора имеем      АВ </a:t>
            </a:r>
            <a:r>
              <a:rPr lang="en-US" b="1" dirty="0" smtClean="0">
                <a:solidFill>
                  <a:srgbClr val="002060"/>
                </a:solidFill>
              </a:rPr>
              <a:t>= 5 .</a:t>
            </a:r>
            <a:endParaRPr lang="ru-RU" b="1" dirty="0" smtClean="0">
              <a:solidFill>
                <a:srgbClr val="002060"/>
              </a:solidFill>
            </a:endParaRPr>
          </a:p>
          <a:p>
            <a:pPr algn="ctr" eaLnBrk="1" hangingPunct="1">
              <a:buFont typeface="Arial" charset="0"/>
              <a:buNone/>
              <a:defRPr/>
            </a:pPr>
            <a:r>
              <a:rPr lang="en-US" b="1" dirty="0" smtClean="0">
                <a:solidFill>
                  <a:srgbClr val="002060"/>
                </a:solidFill>
              </a:rPr>
              <a:t>CD = CB + BD, </a:t>
            </a:r>
            <a:endParaRPr lang="ru-RU" b="1" dirty="0" smtClean="0">
              <a:solidFill>
                <a:srgbClr val="002060"/>
              </a:solidFill>
            </a:endParaRPr>
          </a:p>
          <a:p>
            <a:pPr algn="ctr" eaLnBrk="1" hangingPunct="1">
              <a:buFont typeface="Arial" charset="0"/>
              <a:buNone/>
              <a:defRPr/>
            </a:pPr>
            <a:r>
              <a:rPr lang="en-US" b="1" dirty="0" smtClean="0">
                <a:solidFill>
                  <a:srgbClr val="002060"/>
                </a:solidFill>
              </a:rPr>
              <a:t>CD = 3 + 5 =8.</a:t>
            </a:r>
            <a:endParaRPr lang="ru-RU" b="1" dirty="0" smtClean="0">
              <a:solidFill>
                <a:srgbClr val="002060"/>
              </a:solidFill>
            </a:endParaRPr>
          </a:p>
          <a:p>
            <a:pPr algn="ctr" eaLnBrk="1" hangingPunct="1">
              <a:buFont typeface="Arial" charset="0"/>
              <a:buNone/>
              <a:defRPr/>
            </a:pPr>
            <a:r>
              <a:rPr lang="ru-RU" b="1" dirty="0" smtClean="0">
                <a:solidFill>
                  <a:srgbClr val="002060"/>
                </a:solidFill>
              </a:rPr>
              <a:t>Ответ: 8 футов. </a:t>
            </a:r>
          </a:p>
        </p:txBody>
      </p:sp>
      <p:pic>
        <p:nvPicPr>
          <p:cNvPr id="73732" name="Рисунок 1" descr="C:\Documents and Settings\Сергей.BA5D79E89859413\Рабочий стол\snap0051.jpg"/>
          <p:cNvPicPr>
            <a:picLocks noChangeAspect="1" noChangeArrowheads="1"/>
          </p:cNvPicPr>
          <p:nvPr/>
        </p:nvPicPr>
        <p:blipFill>
          <a:blip r:embed="rId3"/>
          <a:srcRect/>
          <a:stretch>
            <a:fillRect/>
          </a:stretch>
        </p:blipFill>
        <p:spPr bwMode="auto">
          <a:xfrm>
            <a:off x="287338" y="1714500"/>
            <a:ext cx="3040062" cy="4357688"/>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pPr>
              <a:defRPr/>
            </a:pPr>
            <a:fld id="{3F04A2FA-ADCD-437F-ACD5-74FDC9DB007A}" type="slidenum">
              <a:rPr lang="ru-RU" smtClean="0"/>
              <a:pPr>
                <a:defRPr/>
              </a:pPr>
              <a:t>41</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73730"/>
                                        </p:tgtEl>
                                        <p:attrNameLst>
                                          <p:attrName>style.visibility</p:attrName>
                                        </p:attrNameLst>
                                      </p:cBhvr>
                                      <p:to>
                                        <p:strVal val="visible"/>
                                      </p:to>
                                    </p:set>
                                    <p:anim calcmode="lin" valueType="num">
                                      <p:cBhvr>
                                        <p:cTn id="7" dur="1000" fill="hold"/>
                                        <p:tgtEl>
                                          <p:spTgt spid="73730"/>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73730"/>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73730"/>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73730"/>
                                        </p:tgtEl>
                                        <p:attrNameLst>
                                          <p:attrName>ppt_y</p:attrName>
                                        </p:attrNameLst>
                                      </p:cBhvr>
                                      <p:tavLst>
                                        <p:tav tm="0">
                                          <p:val>
                                            <p:strVal val="#ppt_y"/>
                                          </p:val>
                                        </p:tav>
                                        <p:tav tm="100000">
                                          <p:val>
                                            <p:strVal val="#ppt_y"/>
                                          </p:val>
                                        </p:tav>
                                      </p:tavLst>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73732"/>
                                        </p:tgtEl>
                                        <p:attrNameLst>
                                          <p:attrName>style.visibility</p:attrName>
                                        </p:attrNameLst>
                                      </p:cBhvr>
                                      <p:to>
                                        <p:strVal val="visible"/>
                                      </p:to>
                                    </p:set>
                                    <p:animEffect transition="in" filter="dissolve">
                                      <p:cBhvr>
                                        <p:cTn id="14" dur="1000"/>
                                        <p:tgtEl>
                                          <p:spTgt spid="73732"/>
                                        </p:tgtEl>
                                      </p:cBhvr>
                                    </p:animEffect>
                                  </p:childTnLst>
                                </p:cTn>
                              </p:par>
                            </p:childTnLst>
                          </p:cTn>
                        </p:par>
                        <p:par>
                          <p:cTn id="15" fill="hold">
                            <p:stCondLst>
                              <p:cond delay="2000"/>
                            </p:stCondLst>
                            <p:childTnLst>
                              <p:par>
                                <p:cTn id="16" presetID="8" presetClass="entr" presetSubtype="16" fill="hold" grpId="0" nodeType="afterEffect">
                                  <p:stCondLst>
                                    <p:cond delay="0"/>
                                  </p:stCondLst>
                                  <p:childTnLst>
                                    <p:set>
                                      <p:cBhvr>
                                        <p:cTn id="17" dur="1" fill="hold">
                                          <p:stCondLst>
                                            <p:cond delay="0"/>
                                          </p:stCondLst>
                                        </p:cTn>
                                        <p:tgtEl>
                                          <p:spTgt spid="6147">
                                            <p:txEl>
                                              <p:pRg st="0" end="0"/>
                                            </p:txEl>
                                          </p:spTgt>
                                        </p:tgtEl>
                                        <p:attrNameLst>
                                          <p:attrName>style.visibility</p:attrName>
                                        </p:attrNameLst>
                                      </p:cBhvr>
                                      <p:to>
                                        <p:strVal val="visible"/>
                                      </p:to>
                                    </p:set>
                                    <p:animEffect transition="in" filter="diamond(in)">
                                      <p:cBhvr>
                                        <p:cTn id="18" dur="1000"/>
                                        <p:tgtEl>
                                          <p:spTgt spid="6147">
                                            <p:txEl>
                                              <p:pRg st="0" end="0"/>
                                            </p:txEl>
                                          </p:spTgt>
                                        </p:tgtEl>
                                      </p:cBhvr>
                                    </p:animEffect>
                                  </p:childTnLst>
                                </p:cTn>
                              </p:par>
                            </p:childTnLst>
                          </p:cTn>
                        </p:par>
                        <p:par>
                          <p:cTn id="19" fill="hold">
                            <p:stCondLst>
                              <p:cond delay="3000"/>
                            </p:stCondLst>
                            <p:childTnLst>
                              <p:par>
                                <p:cTn id="20" presetID="8" presetClass="entr" presetSubtype="16" fill="hold" grpId="0" nodeType="afterEffect">
                                  <p:stCondLst>
                                    <p:cond delay="0"/>
                                  </p:stCondLst>
                                  <p:childTnLst>
                                    <p:set>
                                      <p:cBhvr>
                                        <p:cTn id="21" dur="1" fill="hold">
                                          <p:stCondLst>
                                            <p:cond delay="0"/>
                                          </p:stCondLst>
                                        </p:cTn>
                                        <p:tgtEl>
                                          <p:spTgt spid="6147">
                                            <p:txEl>
                                              <p:pRg st="1" end="1"/>
                                            </p:txEl>
                                          </p:spTgt>
                                        </p:tgtEl>
                                        <p:attrNameLst>
                                          <p:attrName>style.visibility</p:attrName>
                                        </p:attrNameLst>
                                      </p:cBhvr>
                                      <p:to>
                                        <p:strVal val="visible"/>
                                      </p:to>
                                    </p:set>
                                    <p:animEffect transition="in" filter="diamond(in)">
                                      <p:cBhvr>
                                        <p:cTn id="22" dur="1000"/>
                                        <p:tgtEl>
                                          <p:spTgt spid="6147">
                                            <p:txEl>
                                              <p:pRg st="1" end="1"/>
                                            </p:txEl>
                                          </p:spTgt>
                                        </p:tgtEl>
                                      </p:cBhvr>
                                    </p:animEffect>
                                  </p:childTnLst>
                                </p:cTn>
                              </p:par>
                            </p:childTnLst>
                          </p:cTn>
                        </p:par>
                        <p:par>
                          <p:cTn id="23" fill="hold">
                            <p:stCondLst>
                              <p:cond delay="4000"/>
                            </p:stCondLst>
                            <p:childTnLst>
                              <p:par>
                                <p:cTn id="24" presetID="8" presetClass="entr" presetSubtype="16" fill="hold" grpId="0" nodeType="afterEffect">
                                  <p:stCondLst>
                                    <p:cond delay="0"/>
                                  </p:stCondLst>
                                  <p:childTnLst>
                                    <p:set>
                                      <p:cBhvr>
                                        <p:cTn id="25" dur="1" fill="hold">
                                          <p:stCondLst>
                                            <p:cond delay="0"/>
                                          </p:stCondLst>
                                        </p:cTn>
                                        <p:tgtEl>
                                          <p:spTgt spid="6147">
                                            <p:txEl>
                                              <p:pRg st="2" end="2"/>
                                            </p:txEl>
                                          </p:spTgt>
                                        </p:tgtEl>
                                        <p:attrNameLst>
                                          <p:attrName>style.visibility</p:attrName>
                                        </p:attrNameLst>
                                      </p:cBhvr>
                                      <p:to>
                                        <p:strVal val="visible"/>
                                      </p:to>
                                    </p:set>
                                    <p:animEffect transition="in" filter="diamond(in)">
                                      <p:cBhvr>
                                        <p:cTn id="26" dur="1000"/>
                                        <p:tgtEl>
                                          <p:spTgt spid="6147">
                                            <p:txEl>
                                              <p:pRg st="2" end="2"/>
                                            </p:txEl>
                                          </p:spTgt>
                                        </p:tgtEl>
                                      </p:cBhvr>
                                    </p:animEffect>
                                  </p:childTnLst>
                                </p:cTn>
                              </p:par>
                            </p:childTnLst>
                          </p:cTn>
                        </p:par>
                        <p:par>
                          <p:cTn id="27" fill="hold">
                            <p:stCondLst>
                              <p:cond delay="5000"/>
                            </p:stCondLst>
                            <p:childTnLst>
                              <p:par>
                                <p:cTn id="28" presetID="8" presetClass="entr" presetSubtype="16" fill="hold" grpId="0" nodeType="afterEffect">
                                  <p:stCondLst>
                                    <p:cond delay="0"/>
                                  </p:stCondLst>
                                  <p:childTnLst>
                                    <p:set>
                                      <p:cBhvr>
                                        <p:cTn id="29" dur="1" fill="hold">
                                          <p:stCondLst>
                                            <p:cond delay="0"/>
                                          </p:stCondLst>
                                        </p:cTn>
                                        <p:tgtEl>
                                          <p:spTgt spid="6147">
                                            <p:txEl>
                                              <p:pRg st="3" end="3"/>
                                            </p:txEl>
                                          </p:spTgt>
                                        </p:tgtEl>
                                        <p:attrNameLst>
                                          <p:attrName>style.visibility</p:attrName>
                                        </p:attrNameLst>
                                      </p:cBhvr>
                                      <p:to>
                                        <p:strVal val="visible"/>
                                      </p:to>
                                    </p:set>
                                    <p:animEffect transition="in" filter="diamond(in)">
                                      <p:cBhvr>
                                        <p:cTn id="30" dur="1000"/>
                                        <p:tgtEl>
                                          <p:spTgt spid="6147">
                                            <p:txEl>
                                              <p:pRg st="3" end="3"/>
                                            </p:txEl>
                                          </p:spTgt>
                                        </p:tgtEl>
                                      </p:cBhvr>
                                    </p:animEffect>
                                  </p:childTnLst>
                                </p:cTn>
                              </p:par>
                            </p:childTnLst>
                          </p:cTn>
                        </p:par>
                        <p:par>
                          <p:cTn id="31" fill="hold">
                            <p:stCondLst>
                              <p:cond delay="6000"/>
                            </p:stCondLst>
                            <p:childTnLst>
                              <p:par>
                                <p:cTn id="32" presetID="8" presetClass="entr" presetSubtype="16" fill="hold" grpId="0" nodeType="afterEffect">
                                  <p:stCondLst>
                                    <p:cond delay="0"/>
                                  </p:stCondLst>
                                  <p:childTnLst>
                                    <p:set>
                                      <p:cBhvr>
                                        <p:cTn id="33" dur="1" fill="hold">
                                          <p:stCondLst>
                                            <p:cond delay="0"/>
                                          </p:stCondLst>
                                        </p:cTn>
                                        <p:tgtEl>
                                          <p:spTgt spid="6147">
                                            <p:txEl>
                                              <p:pRg st="4" end="4"/>
                                            </p:txEl>
                                          </p:spTgt>
                                        </p:tgtEl>
                                        <p:attrNameLst>
                                          <p:attrName>style.visibility</p:attrName>
                                        </p:attrNameLst>
                                      </p:cBhvr>
                                      <p:to>
                                        <p:strVal val="visible"/>
                                      </p:to>
                                    </p:set>
                                    <p:animEffect transition="in" filter="diamond(in)">
                                      <p:cBhvr>
                                        <p:cTn id="34" dur="1000"/>
                                        <p:tgtEl>
                                          <p:spTgt spid="6147">
                                            <p:txEl>
                                              <p:pRg st="4" end="4"/>
                                            </p:txEl>
                                          </p:spTgt>
                                        </p:tgtEl>
                                      </p:cBhvr>
                                    </p:animEffect>
                                  </p:childTnLst>
                                </p:cTn>
                              </p:par>
                            </p:childTnLst>
                          </p:cTn>
                        </p:par>
                        <p:par>
                          <p:cTn id="35" fill="hold">
                            <p:stCondLst>
                              <p:cond delay="7000"/>
                            </p:stCondLst>
                            <p:childTnLst>
                              <p:par>
                                <p:cTn id="36" presetID="8" presetClass="entr" presetSubtype="16" fill="hold" grpId="0" nodeType="afterEffect">
                                  <p:stCondLst>
                                    <p:cond delay="0"/>
                                  </p:stCondLst>
                                  <p:childTnLst>
                                    <p:set>
                                      <p:cBhvr>
                                        <p:cTn id="37" dur="1" fill="hold">
                                          <p:stCondLst>
                                            <p:cond delay="0"/>
                                          </p:stCondLst>
                                        </p:cTn>
                                        <p:tgtEl>
                                          <p:spTgt spid="6147">
                                            <p:txEl>
                                              <p:pRg st="5" end="5"/>
                                            </p:txEl>
                                          </p:spTgt>
                                        </p:tgtEl>
                                        <p:attrNameLst>
                                          <p:attrName>style.visibility</p:attrName>
                                        </p:attrNameLst>
                                      </p:cBhvr>
                                      <p:to>
                                        <p:strVal val="visible"/>
                                      </p:to>
                                    </p:set>
                                    <p:animEffect transition="in" filter="diamond(in)">
                                      <p:cBhvr>
                                        <p:cTn id="38" dur="1000"/>
                                        <p:tgtEl>
                                          <p:spTgt spid="6147">
                                            <p:txEl>
                                              <p:pRg st="5" end="5"/>
                                            </p:txEl>
                                          </p:spTgt>
                                        </p:tgtEl>
                                      </p:cBhvr>
                                    </p:animEffect>
                                  </p:childTnLst>
                                </p:cTn>
                              </p:par>
                            </p:childTnLst>
                          </p:cTn>
                        </p:par>
                        <p:par>
                          <p:cTn id="39" fill="hold">
                            <p:stCondLst>
                              <p:cond delay="8000"/>
                            </p:stCondLst>
                            <p:childTnLst>
                              <p:par>
                                <p:cTn id="40" presetID="8" presetClass="entr" presetSubtype="16" fill="hold" grpId="0" nodeType="afterEffect">
                                  <p:stCondLst>
                                    <p:cond delay="0"/>
                                  </p:stCondLst>
                                  <p:childTnLst>
                                    <p:set>
                                      <p:cBhvr>
                                        <p:cTn id="41" dur="1" fill="hold">
                                          <p:stCondLst>
                                            <p:cond delay="0"/>
                                          </p:stCondLst>
                                        </p:cTn>
                                        <p:tgtEl>
                                          <p:spTgt spid="6147">
                                            <p:txEl>
                                              <p:pRg st="6" end="6"/>
                                            </p:txEl>
                                          </p:spTgt>
                                        </p:tgtEl>
                                        <p:attrNameLst>
                                          <p:attrName>style.visibility</p:attrName>
                                        </p:attrNameLst>
                                      </p:cBhvr>
                                      <p:to>
                                        <p:strVal val="visible"/>
                                      </p:to>
                                    </p:set>
                                    <p:animEffect transition="in" filter="diamond(in)">
                                      <p:cBhvr>
                                        <p:cTn id="42" dur="1000"/>
                                        <p:tgtEl>
                                          <p:spTgt spid="6147">
                                            <p:txEl>
                                              <p:pRg st="6" end="6"/>
                                            </p:txEl>
                                          </p:spTgt>
                                        </p:tgtEl>
                                      </p:cBhvr>
                                    </p:animEffect>
                                  </p:childTnLst>
                                </p:cTn>
                              </p:par>
                            </p:childTnLst>
                          </p:cTn>
                        </p:par>
                        <p:par>
                          <p:cTn id="43" fill="hold">
                            <p:stCondLst>
                              <p:cond delay="9000"/>
                            </p:stCondLst>
                            <p:childTnLst>
                              <p:par>
                                <p:cTn id="44" presetID="8" presetClass="entr" presetSubtype="16" fill="hold" grpId="0" nodeType="afterEffect">
                                  <p:stCondLst>
                                    <p:cond delay="0"/>
                                  </p:stCondLst>
                                  <p:childTnLst>
                                    <p:set>
                                      <p:cBhvr>
                                        <p:cTn id="45" dur="1" fill="hold">
                                          <p:stCondLst>
                                            <p:cond delay="0"/>
                                          </p:stCondLst>
                                        </p:cTn>
                                        <p:tgtEl>
                                          <p:spTgt spid="6147">
                                            <p:txEl>
                                              <p:pRg st="7" end="7"/>
                                            </p:txEl>
                                          </p:spTgt>
                                        </p:tgtEl>
                                        <p:attrNameLst>
                                          <p:attrName>style.visibility</p:attrName>
                                        </p:attrNameLst>
                                      </p:cBhvr>
                                      <p:to>
                                        <p:strVal val="visible"/>
                                      </p:to>
                                    </p:set>
                                    <p:animEffect transition="in" filter="diamond(in)">
                                      <p:cBhvr>
                                        <p:cTn id="46" dur="10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614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74754" name="Picture 2" descr="intere38"/>
          <p:cNvPicPr>
            <a:picLocks noChangeAspect="1" noChangeArrowheads="1"/>
          </p:cNvPicPr>
          <p:nvPr/>
        </p:nvPicPr>
        <p:blipFill>
          <a:blip r:embed="rId3"/>
          <a:srcRect/>
          <a:stretch>
            <a:fillRect/>
          </a:stretch>
        </p:blipFill>
        <p:spPr bwMode="auto">
          <a:xfrm>
            <a:off x="285750" y="2357438"/>
            <a:ext cx="2714625" cy="2849562"/>
          </a:xfrm>
          <a:prstGeom prst="rect">
            <a:avLst/>
          </a:prstGeom>
          <a:noFill/>
          <a:ln w="9525">
            <a:noFill/>
            <a:miter lim="800000"/>
            <a:headEnd/>
            <a:tailEnd/>
          </a:ln>
        </p:spPr>
      </p:pic>
      <p:sp>
        <p:nvSpPr>
          <p:cNvPr id="7" name="Содержимое 6"/>
          <p:cNvSpPr>
            <a:spLocks noGrp="1"/>
          </p:cNvSpPr>
          <p:nvPr>
            <p:ph idx="1"/>
          </p:nvPr>
        </p:nvSpPr>
        <p:spPr>
          <a:xfrm>
            <a:off x="2786063" y="857250"/>
            <a:ext cx="5900737" cy="5786438"/>
          </a:xfrm>
        </p:spPr>
        <p:txBody>
          <a:bodyPr rtlCol="0">
            <a:normAutofit fontScale="85000" lnSpcReduction="20000"/>
          </a:bodyPr>
          <a:lstStyle/>
          <a:p>
            <a:pPr algn="just" eaLnBrk="1" fontAlgn="auto" hangingPunct="1">
              <a:spcAft>
                <a:spcPts val="0"/>
              </a:spcAft>
              <a:buFont typeface="Arial" pitchFamily="34" charset="0"/>
              <a:buNone/>
              <a:defRPr/>
            </a:pPr>
            <a:r>
              <a:rPr lang="ru-RU" b="1" dirty="0" smtClean="0">
                <a:solidFill>
                  <a:srgbClr val="002060"/>
                </a:solidFill>
              </a:rPr>
              <a:t>    </a:t>
            </a:r>
            <a:r>
              <a:rPr lang="ru-RU" b="1" i="1" dirty="0" smtClean="0">
                <a:solidFill>
                  <a:srgbClr val="002060"/>
                </a:solidFill>
              </a:rPr>
              <a:t>На </a:t>
            </a:r>
            <a:r>
              <a:rPr lang="ru-RU" b="1" i="1" dirty="0">
                <a:solidFill>
                  <a:srgbClr val="002060"/>
                </a:solidFill>
              </a:rPr>
              <a:t>обоих берегах реки растет по пальме, одна против другой. Высота одной 30 локтей, другой – 20 локтей. Расстояние между их основаниями – 50 локтей. На верхушке каждой пальмы сидит птица. Внезапно обе птицы заметили рыбу, выплывшую к поверхности воды между пальмами. Они кинулись к ней разом и достигли её одновременно. На каком расстоянии от основания более высокой пальмы появилась рыба?</a:t>
            </a:r>
          </a:p>
          <a:p>
            <a:pPr eaLnBrk="1" fontAlgn="auto" hangingPunct="1">
              <a:spcAft>
                <a:spcPts val="0"/>
              </a:spcAft>
              <a:buFont typeface="Arial" pitchFamily="34" charset="0"/>
              <a:buChar char="•"/>
              <a:defRPr/>
            </a:pPr>
            <a:endParaRPr lang="ru-RU" dirty="0"/>
          </a:p>
        </p:txBody>
      </p:sp>
      <p:sp>
        <p:nvSpPr>
          <p:cNvPr id="5" name="Прямоугольник 4"/>
          <p:cNvSpPr/>
          <p:nvPr/>
        </p:nvSpPr>
        <p:spPr>
          <a:xfrm>
            <a:off x="285720" y="214290"/>
            <a:ext cx="8643997" cy="584775"/>
          </a:xfrm>
          <a:prstGeom prst="rect">
            <a:avLst/>
          </a:prstGeom>
          <a:noFill/>
        </p:spPr>
        <p:txBody>
          <a:bodyPr>
            <a:spAutoFit/>
          </a:bodyPr>
          <a:lstStyle/>
          <a:p>
            <a:pPr algn="ctr">
              <a:defRPr/>
            </a:pPr>
            <a:r>
              <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Задача арабского математика XI в</a:t>
            </a:r>
          </a:p>
        </p:txBody>
      </p:sp>
      <p:sp>
        <p:nvSpPr>
          <p:cNvPr id="6" name="Номер слайда 5"/>
          <p:cNvSpPr>
            <a:spLocks noGrp="1"/>
          </p:cNvSpPr>
          <p:nvPr>
            <p:ph type="sldNum" sz="quarter" idx="12"/>
          </p:nvPr>
        </p:nvSpPr>
        <p:spPr/>
        <p:txBody>
          <a:bodyPr/>
          <a:lstStyle/>
          <a:p>
            <a:pPr>
              <a:defRPr/>
            </a:pPr>
            <a:fld id="{BB89889A-21F6-4CC3-9EE1-E1D5C792D7E8}" type="slidenum">
              <a:rPr lang="ru-RU" smtClean="0"/>
              <a:pPr>
                <a:defRPr/>
              </a:pPr>
              <a:t>42</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5"/>
                                        </p:tgtEl>
                                        <p:attrNameLst>
                                          <p:attrName>ppt_y</p:attrName>
                                        </p:attrNameLst>
                                      </p:cBhvr>
                                      <p:tavLst>
                                        <p:tav tm="0">
                                          <p:val>
                                            <p:strVal val="#ppt_y"/>
                                          </p:val>
                                        </p:tav>
                                        <p:tav tm="100000">
                                          <p:val>
                                            <p:strVal val="#ppt_y"/>
                                          </p:val>
                                        </p:tav>
                                      </p:tavLst>
                                    </p:anim>
                                  </p:childTnLst>
                                </p:cTn>
                              </p:par>
                            </p:childTnLst>
                          </p:cTn>
                        </p:par>
                        <p:par>
                          <p:cTn id="11" fill="hold">
                            <p:stCondLst>
                              <p:cond delay="1000"/>
                            </p:stCondLst>
                            <p:childTnLst>
                              <p:par>
                                <p:cTn id="12" presetID="4" presetClass="entr" presetSubtype="32" fill="hold" grpId="0"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ox(out)">
                                      <p:cBhvr>
                                        <p:cTn id="14" dur="1000"/>
                                        <p:tgtEl>
                                          <p:spTgt spid="7">
                                            <p:txEl>
                                              <p:pRg st="0" end="0"/>
                                            </p:txEl>
                                          </p:spTgt>
                                        </p:tgtEl>
                                      </p:cBhvr>
                                    </p:animEffect>
                                  </p:childTnLst>
                                </p:cTn>
                              </p:par>
                            </p:childTnLst>
                          </p:cTn>
                        </p:par>
                        <p:par>
                          <p:cTn id="15" fill="hold">
                            <p:stCondLst>
                              <p:cond delay="2000"/>
                            </p:stCondLst>
                            <p:childTnLst>
                              <p:par>
                                <p:cTn id="16" presetID="9" presetClass="entr" presetSubtype="0" fill="hold" nodeType="afterEffect">
                                  <p:stCondLst>
                                    <p:cond delay="0"/>
                                  </p:stCondLst>
                                  <p:childTnLst>
                                    <p:set>
                                      <p:cBhvr>
                                        <p:cTn id="17" dur="1" fill="hold">
                                          <p:stCondLst>
                                            <p:cond delay="0"/>
                                          </p:stCondLst>
                                        </p:cTn>
                                        <p:tgtEl>
                                          <p:spTgt spid="74754"/>
                                        </p:tgtEl>
                                        <p:attrNameLst>
                                          <p:attrName>style.visibility</p:attrName>
                                        </p:attrNameLst>
                                      </p:cBhvr>
                                      <p:to>
                                        <p:strVal val="visible"/>
                                      </p:to>
                                    </p:set>
                                    <p:animEffect transition="in" filter="dissolve">
                                      <p:cBhvr>
                                        <p:cTn id="18" dur="1000"/>
                                        <p:tgtEl>
                                          <p:spTgt spid="74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0" b="-30000"/>
          </a:stretch>
        </a:blipFill>
        <a:effectLst/>
      </p:bgPr>
    </p:bg>
    <p:spTree>
      <p:nvGrpSpPr>
        <p:cNvPr id="1" name=""/>
        <p:cNvGrpSpPr/>
        <p:nvPr/>
      </p:nvGrpSpPr>
      <p:grpSpPr>
        <a:xfrm>
          <a:off x="0" y="0"/>
          <a:ext cx="0" cy="0"/>
          <a:chOff x="0" y="0"/>
          <a:chExt cx="0" cy="0"/>
        </a:xfrm>
      </p:grpSpPr>
      <p:sp>
        <p:nvSpPr>
          <p:cNvPr id="75778" name="Заголовок 1"/>
          <p:cNvSpPr>
            <a:spLocks noGrp="1"/>
          </p:cNvSpPr>
          <p:nvPr>
            <p:ph type="title"/>
          </p:nvPr>
        </p:nvSpPr>
        <p:spPr>
          <a:xfrm>
            <a:off x="457200" y="214313"/>
            <a:ext cx="8229600" cy="1203325"/>
          </a:xfrm>
        </p:spPr>
        <p:txBody>
          <a:bodyPr/>
          <a:lstStyle/>
          <a:p>
            <a:pPr algn="l" eaLnBrk="1" hangingPunct="1"/>
            <a:r>
              <a:rPr lang="ru-RU" b="1" smtClean="0">
                <a:solidFill>
                  <a:srgbClr val="002060"/>
                </a:solidFill>
              </a:rPr>
              <a:t>Решение</a:t>
            </a:r>
          </a:p>
        </p:txBody>
      </p:sp>
      <p:sp>
        <p:nvSpPr>
          <p:cNvPr id="3" name="Содержимое 2"/>
          <p:cNvSpPr>
            <a:spLocks noGrp="1"/>
          </p:cNvSpPr>
          <p:nvPr>
            <p:ph idx="1"/>
          </p:nvPr>
        </p:nvSpPr>
        <p:spPr>
          <a:xfrm>
            <a:off x="214313" y="1071563"/>
            <a:ext cx="8715375" cy="5786437"/>
          </a:xfrm>
        </p:spPr>
        <p:txBody>
          <a:bodyPr rtlCol="0">
            <a:normAutofit fontScale="32500" lnSpcReduction="20000"/>
          </a:bodyPr>
          <a:lstStyle/>
          <a:p>
            <a:pPr eaLnBrk="1" fontAlgn="auto" hangingPunct="1">
              <a:spcAft>
                <a:spcPts val="0"/>
              </a:spcAft>
              <a:buFont typeface="Arial" pitchFamily="34" charset="0"/>
              <a:buNone/>
              <a:defRPr/>
            </a:pPr>
            <a:r>
              <a:rPr lang="ru-RU" dirty="0"/>
              <a:t> </a:t>
            </a:r>
          </a:p>
          <a:p>
            <a:pPr eaLnBrk="1" fontAlgn="auto" hangingPunct="1">
              <a:spcAft>
                <a:spcPts val="0"/>
              </a:spcAft>
              <a:buFont typeface="Arial" pitchFamily="34" charset="0"/>
              <a:buNone/>
              <a:defRPr/>
            </a:pPr>
            <a:r>
              <a:rPr lang="ru-RU" sz="6000" b="1" dirty="0">
                <a:solidFill>
                  <a:srgbClr val="002060"/>
                </a:solidFill>
              </a:rPr>
              <a:t>Итак, в треугольнике АDВ: АВ</a:t>
            </a:r>
            <a:r>
              <a:rPr lang="ru-RU" sz="6000" b="1" baseline="30000" dirty="0">
                <a:solidFill>
                  <a:srgbClr val="002060"/>
                </a:solidFill>
              </a:rPr>
              <a:t>2</a:t>
            </a:r>
            <a:r>
              <a:rPr lang="ru-RU" sz="6000" b="1" dirty="0">
                <a:solidFill>
                  <a:srgbClr val="002060"/>
                </a:solidFill>
              </a:rPr>
              <a:t> =ВD</a:t>
            </a:r>
            <a:r>
              <a:rPr lang="ru-RU" sz="6000" b="1" baseline="30000" dirty="0">
                <a:solidFill>
                  <a:srgbClr val="002060"/>
                </a:solidFill>
              </a:rPr>
              <a:t>2</a:t>
            </a:r>
            <a:r>
              <a:rPr lang="ru-RU" sz="6000" b="1" dirty="0">
                <a:solidFill>
                  <a:srgbClr val="002060"/>
                </a:solidFill>
              </a:rPr>
              <a:t> +АD</a:t>
            </a:r>
            <a:r>
              <a:rPr lang="ru-RU" sz="6000" b="1" baseline="30000" dirty="0">
                <a:solidFill>
                  <a:srgbClr val="002060"/>
                </a:solidFill>
              </a:rPr>
              <a:t>2</a:t>
            </a:r>
            <a:r>
              <a:rPr lang="ru-RU" sz="6000" b="1" dirty="0">
                <a:solidFill>
                  <a:srgbClr val="002060"/>
                </a:solidFill>
              </a:rPr>
              <a:t> </a:t>
            </a:r>
          </a:p>
          <a:p>
            <a:pPr eaLnBrk="1" fontAlgn="auto" hangingPunct="1">
              <a:spcAft>
                <a:spcPts val="0"/>
              </a:spcAft>
              <a:buFont typeface="Arial" pitchFamily="34" charset="0"/>
              <a:buNone/>
              <a:defRPr/>
            </a:pPr>
            <a:r>
              <a:rPr lang="ru-RU" sz="6000" b="1" dirty="0">
                <a:solidFill>
                  <a:srgbClr val="002060"/>
                </a:solidFill>
              </a:rPr>
              <a:t>АВ</a:t>
            </a:r>
            <a:r>
              <a:rPr lang="ru-RU" sz="6000" b="1" baseline="30000" dirty="0">
                <a:solidFill>
                  <a:srgbClr val="002060"/>
                </a:solidFill>
              </a:rPr>
              <a:t>2</a:t>
            </a:r>
            <a:r>
              <a:rPr lang="ru-RU" sz="6000" b="1" dirty="0">
                <a:solidFill>
                  <a:srgbClr val="002060"/>
                </a:solidFill>
              </a:rPr>
              <a:t>=30</a:t>
            </a:r>
            <a:r>
              <a:rPr lang="ru-RU" sz="6000" b="1" baseline="30000" dirty="0">
                <a:solidFill>
                  <a:srgbClr val="002060"/>
                </a:solidFill>
              </a:rPr>
              <a:t>2</a:t>
            </a:r>
            <a:r>
              <a:rPr lang="ru-RU" sz="6000" b="1" dirty="0">
                <a:solidFill>
                  <a:srgbClr val="002060"/>
                </a:solidFill>
              </a:rPr>
              <a:t> +Х</a:t>
            </a:r>
            <a:r>
              <a:rPr lang="ru-RU" sz="6000" b="1" baseline="30000" dirty="0">
                <a:solidFill>
                  <a:srgbClr val="002060"/>
                </a:solidFill>
              </a:rPr>
              <a:t>2</a:t>
            </a:r>
            <a:endParaRPr lang="ru-RU" sz="6000" b="1" dirty="0">
              <a:solidFill>
                <a:srgbClr val="002060"/>
              </a:solidFill>
            </a:endParaRPr>
          </a:p>
          <a:p>
            <a:pPr eaLnBrk="1" fontAlgn="auto" hangingPunct="1">
              <a:spcAft>
                <a:spcPts val="0"/>
              </a:spcAft>
              <a:buFont typeface="Arial" pitchFamily="34" charset="0"/>
              <a:buNone/>
              <a:defRPr/>
            </a:pPr>
            <a:r>
              <a:rPr lang="ru-RU" sz="6000" b="1" dirty="0">
                <a:solidFill>
                  <a:srgbClr val="002060"/>
                </a:solidFill>
              </a:rPr>
              <a:t>АВ</a:t>
            </a:r>
            <a:r>
              <a:rPr lang="ru-RU" sz="6000" b="1" baseline="30000" dirty="0">
                <a:solidFill>
                  <a:srgbClr val="002060"/>
                </a:solidFill>
              </a:rPr>
              <a:t>2</a:t>
            </a:r>
            <a:r>
              <a:rPr lang="ru-RU" sz="6000" b="1" dirty="0">
                <a:solidFill>
                  <a:srgbClr val="002060"/>
                </a:solidFill>
              </a:rPr>
              <a:t>=900+Х</a:t>
            </a:r>
            <a:r>
              <a:rPr lang="ru-RU" sz="6000" b="1" baseline="30000" dirty="0">
                <a:solidFill>
                  <a:srgbClr val="002060"/>
                </a:solidFill>
              </a:rPr>
              <a:t>2</a:t>
            </a:r>
            <a:r>
              <a:rPr lang="ru-RU" sz="6000" b="1" dirty="0">
                <a:solidFill>
                  <a:srgbClr val="002060"/>
                </a:solidFill>
              </a:rPr>
              <a:t>;</a:t>
            </a:r>
          </a:p>
          <a:p>
            <a:pPr eaLnBrk="1" fontAlgn="auto" hangingPunct="1">
              <a:spcAft>
                <a:spcPts val="0"/>
              </a:spcAft>
              <a:buFont typeface="Arial" pitchFamily="34" charset="0"/>
              <a:buNone/>
              <a:defRPr/>
            </a:pPr>
            <a:r>
              <a:rPr lang="ru-RU" sz="6000" b="1" dirty="0">
                <a:solidFill>
                  <a:srgbClr val="002060"/>
                </a:solidFill>
              </a:rPr>
              <a:t>в треугольнике АЕС: АС</a:t>
            </a:r>
            <a:r>
              <a:rPr lang="ru-RU" sz="6000" b="1" baseline="30000" dirty="0">
                <a:solidFill>
                  <a:srgbClr val="002060"/>
                </a:solidFill>
              </a:rPr>
              <a:t>2</a:t>
            </a:r>
            <a:r>
              <a:rPr lang="ru-RU" sz="6000" b="1" dirty="0">
                <a:solidFill>
                  <a:srgbClr val="002060"/>
                </a:solidFill>
              </a:rPr>
              <a:t>= СЕ</a:t>
            </a:r>
            <a:r>
              <a:rPr lang="ru-RU" sz="6000" b="1" baseline="30000" dirty="0">
                <a:solidFill>
                  <a:srgbClr val="002060"/>
                </a:solidFill>
              </a:rPr>
              <a:t>2</a:t>
            </a:r>
            <a:r>
              <a:rPr lang="ru-RU" sz="6000" b="1" dirty="0">
                <a:solidFill>
                  <a:srgbClr val="002060"/>
                </a:solidFill>
              </a:rPr>
              <a:t>+АЕ</a:t>
            </a:r>
            <a:r>
              <a:rPr lang="ru-RU" sz="6000" b="1" baseline="30000" dirty="0">
                <a:solidFill>
                  <a:srgbClr val="002060"/>
                </a:solidFill>
              </a:rPr>
              <a:t>2</a:t>
            </a:r>
            <a:endParaRPr lang="ru-RU" sz="6000" b="1" dirty="0">
              <a:solidFill>
                <a:srgbClr val="002060"/>
              </a:solidFill>
            </a:endParaRPr>
          </a:p>
          <a:p>
            <a:pPr eaLnBrk="1" fontAlgn="auto" hangingPunct="1">
              <a:spcAft>
                <a:spcPts val="0"/>
              </a:spcAft>
              <a:buFont typeface="Arial" pitchFamily="34" charset="0"/>
              <a:buNone/>
              <a:defRPr/>
            </a:pPr>
            <a:r>
              <a:rPr lang="ru-RU" sz="6000" b="1" dirty="0">
                <a:solidFill>
                  <a:srgbClr val="002060"/>
                </a:solidFill>
              </a:rPr>
              <a:t>АС</a:t>
            </a:r>
            <a:r>
              <a:rPr lang="ru-RU" sz="6000" b="1" baseline="30000" dirty="0">
                <a:solidFill>
                  <a:srgbClr val="002060"/>
                </a:solidFill>
              </a:rPr>
              <a:t>2</a:t>
            </a:r>
            <a:r>
              <a:rPr lang="ru-RU" sz="6000" b="1" dirty="0">
                <a:solidFill>
                  <a:srgbClr val="002060"/>
                </a:solidFill>
              </a:rPr>
              <a:t>=20</a:t>
            </a:r>
            <a:r>
              <a:rPr lang="ru-RU" sz="6000" b="1" baseline="30000" dirty="0">
                <a:solidFill>
                  <a:srgbClr val="002060"/>
                </a:solidFill>
              </a:rPr>
              <a:t>2</a:t>
            </a:r>
            <a:r>
              <a:rPr lang="ru-RU" sz="6000" b="1" dirty="0">
                <a:solidFill>
                  <a:srgbClr val="002060"/>
                </a:solidFill>
              </a:rPr>
              <a:t>+(50 – Х)</a:t>
            </a:r>
            <a:r>
              <a:rPr lang="ru-RU" sz="6000" b="1" baseline="30000" dirty="0">
                <a:solidFill>
                  <a:srgbClr val="002060"/>
                </a:solidFill>
              </a:rPr>
              <a:t>2</a:t>
            </a:r>
            <a:r>
              <a:rPr lang="ru-RU" sz="6000" b="1" dirty="0">
                <a:solidFill>
                  <a:srgbClr val="002060"/>
                </a:solidFill>
              </a:rPr>
              <a:t> </a:t>
            </a:r>
          </a:p>
          <a:p>
            <a:pPr eaLnBrk="1" fontAlgn="auto" hangingPunct="1">
              <a:spcAft>
                <a:spcPts val="0"/>
              </a:spcAft>
              <a:buFont typeface="Arial" pitchFamily="34" charset="0"/>
              <a:buNone/>
              <a:defRPr/>
            </a:pPr>
            <a:r>
              <a:rPr lang="ru-RU" sz="6000" b="1" dirty="0">
                <a:solidFill>
                  <a:srgbClr val="002060"/>
                </a:solidFill>
              </a:rPr>
              <a:t>АС</a:t>
            </a:r>
            <a:r>
              <a:rPr lang="ru-RU" sz="6000" b="1" baseline="30000" dirty="0">
                <a:solidFill>
                  <a:srgbClr val="002060"/>
                </a:solidFill>
              </a:rPr>
              <a:t>2</a:t>
            </a:r>
            <a:r>
              <a:rPr lang="ru-RU" sz="6000" b="1" dirty="0">
                <a:solidFill>
                  <a:srgbClr val="002060"/>
                </a:solidFill>
              </a:rPr>
              <a:t>=400+2500 – 100Х+Х</a:t>
            </a:r>
            <a:r>
              <a:rPr lang="ru-RU" sz="6000" b="1" baseline="30000" dirty="0">
                <a:solidFill>
                  <a:srgbClr val="002060"/>
                </a:solidFill>
              </a:rPr>
              <a:t>2</a:t>
            </a:r>
            <a:endParaRPr lang="ru-RU" sz="6000" b="1" dirty="0">
              <a:solidFill>
                <a:srgbClr val="002060"/>
              </a:solidFill>
            </a:endParaRPr>
          </a:p>
          <a:p>
            <a:pPr eaLnBrk="1" fontAlgn="auto" hangingPunct="1">
              <a:spcAft>
                <a:spcPts val="0"/>
              </a:spcAft>
              <a:buFont typeface="Arial" pitchFamily="34" charset="0"/>
              <a:buNone/>
              <a:defRPr/>
            </a:pPr>
            <a:r>
              <a:rPr lang="ru-RU" sz="6000" b="1" dirty="0">
                <a:solidFill>
                  <a:srgbClr val="002060"/>
                </a:solidFill>
              </a:rPr>
              <a:t>АС</a:t>
            </a:r>
            <a:r>
              <a:rPr lang="ru-RU" sz="6000" b="1" baseline="30000" dirty="0">
                <a:solidFill>
                  <a:srgbClr val="002060"/>
                </a:solidFill>
              </a:rPr>
              <a:t>2</a:t>
            </a:r>
            <a:r>
              <a:rPr lang="ru-RU" sz="6000" b="1" dirty="0">
                <a:solidFill>
                  <a:srgbClr val="002060"/>
                </a:solidFill>
              </a:rPr>
              <a:t>=2900 – 100Х+Х</a:t>
            </a:r>
            <a:r>
              <a:rPr lang="ru-RU" sz="6000" b="1" baseline="30000" dirty="0">
                <a:solidFill>
                  <a:srgbClr val="002060"/>
                </a:solidFill>
              </a:rPr>
              <a:t>2</a:t>
            </a:r>
            <a:r>
              <a:rPr lang="ru-RU" sz="6000" b="1" dirty="0">
                <a:solidFill>
                  <a:srgbClr val="002060"/>
                </a:solidFill>
              </a:rPr>
              <a:t>.</a:t>
            </a:r>
          </a:p>
          <a:p>
            <a:pPr eaLnBrk="1" fontAlgn="auto" hangingPunct="1">
              <a:spcAft>
                <a:spcPts val="0"/>
              </a:spcAft>
              <a:buFont typeface="Arial" pitchFamily="34" charset="0"/>
              <a:buNone/>
              <a:defRPr/>
            </a:pPr>
            <a:r>
              <a:rPr lang="ru-RU" sz="6000" b="1" dirty="0">
                <a:solidFill>
                  <a:srgbClr val="002060"/>
                </a:solidFill>
              </a:rPr>
              <a:t>Но АВ=АС, так как обе птицы пролетели эти расстояния за одинаковое </a:t>
            </a:r>
            <a:r>
              <a:rPr lang="ru-RU" sz="6000" b="1" dirty="0" smtClean="0">
                <a:solidFill>
                  <a:srgbClr val="002060"/>
                </a:solidFill>
              </a:rPr>
              <a:t>время.</a:t>
            </a:r>
          </a:p>
          <a:p>
            <a:pPr eaLnBrk="1" fontAlgn="auto" hangingPunct="1">
              <a:spcAft>
                <a:spcPts val="0"/>
              </a:spcAft>
              <a:buFont typeface="Arial" pitchFamily="34" charset="0"/>
              <a:buNone/>
              <a:defRPr/>
            </a:pPr>
            <a:r>
              <a:rPr lang="ru-RU" sz="6000" b="1" dirty="0" smtClean="0">
                <a:solidFill>
                  <a:srgbClr val="002060"/>
                </a:solidFill>
              </a:rPr>
              <a:t>Поэтому </a:t>
            </a:r>
            <a:r>
              <a:rPr lang="ru-RU" sz="6000" b="1" dirty="0">
                <a:solidFill>
                  <a:srgbClr val="002060"/>
                </a:solidFill>
              </a:rPr>
              <a:t>АВ</a:t>
            </a:r>
            <a:r>
              <a:rPr lang="ru-RU" sz="6000" b="1" baseline="30000" dirty="0">
                <a:solidFill>
                  <a:srgbClr val="002060"/>
                </a:solidFill>
              </a:rPr>
              <a:t>2</a:t>
            </a:r>
            <a:r>
              <a:rPr lang="ru-RU" sz="6000" b="1" dirty="0">
                <a:solidFill>
                  <a:srgbClr val="002060"/>
                </a:solidFill>
              </a:rPr>
              <a:t> =АС</a:t>
            </a:r>
            <a:r>
              <a:rPr lang="ru-RU" sz="6000" b="1" baseline="30000" dirty="0">
                <a:solidFill>
                  <a:srgbClr val="002060"/>
                </a:solidFill>
              </a:rPr>
              <a:t>2</a:t>
            </a:r>
            <a:r>
              <a:rPr lang="ru-RU" sz="6000" b="1" dirty="0">
                <a:solidFill>
                  <a:srgbClr val="002060"/>
                </a:solidFill>
              </a:rPr>
              <a:t> , </a:t>
            </a:r>
          </a:p>
          <a:p>
            <a:pPr eaLnBrk="1" fontAlgn="auto" hangingPunct="1">
              <a:spcAft>
                <a:spcPts val="0"/>
              </a:spcAft>
              <a:buFont typeface="Arial" pitchFamily="34" charset="0"/>
              <a:buNone/>
              <a:defRPr/>
            </a:pPr>
            <a:r>
              <a:rPr lang="ru-RU" sz="6000" b="1" dirty="0">
                <a:solidFill>
                  <a:srgbClr val="002060"/>
                </a:solidFill>
              </a:rPr>
              <a:t>900+Х</a:t>
            </a:r>
            <a:r>
              <a:rPr lang="ru-RU" sz="6000" b="1" baseline="30000" dirty="0">
                <a:solidFill>
                  <a:srgbClr val="002060"/>
                </a:solidFill>
              </a:rPr>
              <a:t>2</a:t>
            </a:r>
            <a:r>
              <a:rPr lang="ru-RU" sz="6000" b="1" dirty="0">
                <a:solidFill>
                  <a:srgbClr val="002060"/>
                </a:solidFill>
              </a:rPr>
              <a:t> =2900 – 100Х+Х</a:t>
            </a:r>
            <a:r>
              <a:rPr lang="ru-RU" sz="6000" b="1" baseline="30000" dirty="0">
                <a:solidFill>
                  <a:srgbClr val="002060"/>
                </a:solidFill>
              </a:rPr>
              <a:t>2</a:t>
            </a:r>
            <a:r>
              <a:rPr lang="ru-RU" sz="6000" b="1" dirty="0">
                <a:solidFill>
                  <a:srgbClr val="002060"/>
                </a:solidFill>
              </a:rPr>
              <a:t>,</a:t>
            </a:r>
          </a:p>
          <a:p>
            <a:pPr eaLnBrk="1" fontAlgn="auto" hangingPunct="1">
              <a:spcAft>
                <a:spcPts val="0"/>
              </a:spcAft>
              <a:buFont typeface="Arial" pitchFamily="34" charset="0"/>
              <a:buNone/>
              <a:defRPr/>
            </a:pPr>
            <a:r>
              <a:rPr lang="ru-RU" sz="6000" b="1" dirty="0">
                <a:solidFill>
                  <a:srgbClr val="002060"/>
                </a:solidFill>
              </a:rPr>
              <a:t>100Х=2000,</a:t>
            </a:r>
          </a:p>
          <a:p>
            <a:pPr eaLnBrk="1" fontAlgn="auto" hangingPunct="1">
              <a:spcAft>
                <a:spcPts val="0"/>
              </a:spcAft>
              <a:buFont typeface="Arial" pitchFamily="34" charset="0"/>
              <a:buNone/>
              <a:defRPr/>
            </a:pPr>
            <a:r>
              <a:rPr lang="ru-RU" sz="6000" b="1" dirty="0">
                <a:solidFill>
                  <a:srgbClr val="002060"/>
                </a:solidFill>
              </a:rPr>
              <a:t>Х=20, </a:t>
            </a:r>
          </a:p>
          <a:p>
            <a:pPr eaLnBrk="1" fontAlgn="auto" hangingPunct="1">
              <a:spcAft>
                <a:spcPts val="0"/>
              </a:spcAft>
              <a:buFont typeface="Arial" pitchFamily="34" charset="0"/>
              <a:buNone/>
              <a:defRPr/>
            </a:pPr>
            <a:r>
              <a:rPr lang="ru-RU" sz="6000" b="1" dirty="0">
                <a:solidFill>
                  <a:srgbClr val="002060"/>
                </a:solidFill>
              </a:rPr>
              <a:t>АD=20. </a:t>
            </a:r>
          </a:p>
          <a:p>
            <a:pPr eaLnBrk="1" fontAlgn="auto" hangingPunct="1">
              <a:spcAft>
                <a:spcPts val="0"/>
              </a:spcAft>
              <a:buFont typeface="Arial" pitchFamily="34" charset="0"/>
              <a:buNone/>
              <a:defRPr/>
            </a:pPr>
            <a:r>
              <a:rPr lang="ru-RU" sz="6000" b="1" dirty="0">
                <a:solidFill>
                  <a:srgbClr val="002060"/>
                </a:solidFill>
              </a:rPr>
              <a:t>Значит, рыба была на расстоянии 20 локтей от большой пальмы. </a:t>
            </a:r>
            <a:endParaRPr lang="ru-RU" sz="6000" b="1" dirty="0" smtClean="0">
              <a:solidFill>
                <a:srgbClr val="002060"/>
              </a:solidFill>
            </a:endParaRPr>
          </a:p>
          <a:p>
            <a:pPr eaLnBrk="1" fontAlgn="auto" hangingPunct="1">
              <a:spcAft>
                <a:spcPts val="0"/>
              </a:spcAft>
              <a:buFont typeface="Arial" pitchFamily="34" charset="0"/>
              <a:buNone/>
              <a:defRPr/>
            </a:pPr>
            <a:endParaRPr lang="ru-RU" sz="6000" b="1" dirty="0">
              <a:solidFill>
                <a:srgbClr val="002060"/>
              </a:solidFill>
            </a:endParaRPr>
          </a:p>
          <a:p>
            <a:pPr eaLnBrk="1" fontAlgn="auto" hangingPunct="1">
              <a:spcAft>
                <a:spcPts val="0"/>
              </a:spcAft>
              <a:buFont typeface="Arial" pitchFamily="34" charset="0"/>
              <a:buNone/>
              <a:defRPr/>
            </a:pPr>
            <a:r>
              <a:rPr lang="ru-RU" sz="6000" b="1" dirty="0">
                <a:solidFill>
                  <a:srgbClr val="002060"/>
                </a:solidFill>
              </a:rPr>
              <a:t>Ответ: 20 локтей. </a:t>
            </a:r>
          </a:p>
          <a:p>
            <a:pPr eaLnBrk="1" fontAlgn="auto" hangingPunct="1">
              <a:spcAft>
                <a:spcPts val="0"/>
              </a:spcAft>
              <a:buFont typeface="Arial" pitchFamily="34" charset="0"/>
              <a:buChar char="•"/>
              <a:defRPr/>
            </a:pPr>
            <a:endParaRPr lang="ru-RU" sz="6000" dirty="0"/>
          </a:p>
        </p:txBody>
      </p:sp>
      <p:pic>
        <p:nvPicPr>
          <p:cNvPr id="75780" name="Рисунок 2" descr="C:\Documents and Settings\Сергей.BA5D79E89859413\Рабочий стол\3.jpg"/>
          <p:cNvPicPr>
            <a:picLocks noChangeAspect="1" noChangeArrowheads="1"/>
          </p:cNvPicPr>
          <p:nvPr/>
        </p:nvPicPr>
        <p:blipFill>
          <a:blip r:embed="rId3"/>
          <a:srcRect/>
          <a:stretch>
            <a:fillRect/>
          </a:stretch>
        </p:blipFill>
        <p:spPr bwMode="auto">
          <a:xfrm>
            <a:off x="5572125" y="214313"/>
            <a:ext cx="3133725" cy="2643187"/>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pPr>
              <a:defRPr/>
            </a:pPr>
            <a:fld id="{0AB8C92A-72C3-4F01-94DA-30471C92CEFB}" type="slidenum">
              <a:rPr lang="ru-RU" smtClean="0"/>
              <a:pPr>
                <a:defRPr/>
              </a:pPr>
              <a:t>43</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diamond(in)">
                                      <p:cBhvr>
                                        <p:cTn id="7" dur="1000"/>
                                        <p:tgtEl>
                                          <p:spTgt spid="75780"/>
                                        </p:tgtEl>
                                      </p:cBhvr>
                                    </p:animEffect>
                                  </p:childTnLst>
                                </p:cTn>
                              </p:par>
                              <p:par>
                                <p:cTn id="8" presetID="39" presetClass="entr" presetSubtype="0" accel="100000" fill="hold" grpId="0" nodeType="withEffect">
                                  <p:stCondLst>
                                    <p:cond delay="0"/>
                                  </p:stCondLst>
                                  <p:childTnLst>
                                    <p:set>
                                      <p:cBhvr>
                                        <p:cTn id="9" dur="1" fill="hold">
                                          <p:stCondLst>
                                            <p:cond delay="0"/>
                                          </p:stCondLst>
                                        </p:cTn>
                                        <p:tgtEl>
                                          <p:spTgt spid="75778"/>
                                        </p:tgtEl>
                                        <p:attrNameLst>
                                          <p:attrName>style.visibility</p:attrName>
                                        </p:attrNameLst>
                                      </p:cBhvr>
                                      <p:to>
                                        <p:strVal val="visible"/>
                                      </p:to>
                                    </p:set>
                                    <p:anim calcmode="lin" valueType="num">
                                      <p:cBhvr>
                                        <p:cTn id="10" dur="1000" fill="hold"/>
                                        <p:tgtEl>
                                          <p:spTgt spid="75778"/>
                                        </p:tgtEl>
                                        <p:attrNameLst>
                                          <p:attrName>ppt_h</p:attrName>
                                        </p:attrNameLst>
                                      </p:cBhvr>
                                      <p:tavLst>
                                        <p:tav tm="0">
                                          <p:val>
                                            <p:strVal val="#ppt_h/20"/>
                                          </p:val>
                                        </p:tav>
                                        <p:tav tm="50000">
                                          <p:val>
                                            <p:strVal val="#ppt_h/20"/>
                                          </p:val>
                                        </p:tav>
                                        <p:tav tm="100000">
                                          <p:val>
                                            <p:strVal val="#ppt_h"/>
                                          </p:val>
                                        </p:tav>
                                      </p:tavLst>
                                    </p:anim>
                                    <p:anim calcmode="lin" valueType="num">
                                      <p:cBhvr>
                                        <p:cTn id="11" dur="1000" fill="hold"/>
                                        <p:tgtEl>
                                          <p:spTgt spid="75778"/>
                                        </p:tgtEl>
                                        <p:attrNameLst>
                                          <p:attrName>ppt_w</p:attrName>
                                        </p:attrNameLst>
                                      </p:cBhvr>
                                      <p:tavLst>
                                        <p:tav tm="0">
                                          <p:val>
                                            <p:strVal val="#ppt_w+.3"/>
                                          </p:val>
                                        </p:tav>
                                        <p:tav tm="50000">
                                          <p:val>
                                            <p:strVal val="#ppt_w+.3"/>
                                          </p:val>
                                        </p:tav>
                                        <p:tav tm="100000">
                                          <p:val>
                                            <p:strVal val="#ppt_w"/>
                                          </p:val>
                                        </p:tav>
                                      </p:tavLst>
                                    </p:anim>
                                    <p:anim calcmode="lin" valueType="num">
                                      <p:cBhvr>
                                        <p:cTn id="12" dur="1000" fill="hold"/>
                                        <p:tgtEl>
                                          <p:spTgt spid="75778"/>
                                        </p:tgtEl>
                                        <p:attrNameLst>
                                          <p:attrName>ppt_x</p:attrName>
                                        </p:attrNameLst>
                                      </p:cBhvr>
                                      <p:tavLst>
                                        <p:tav tm="0">
                                          <p:val>
                                            <p:strVal val="#ppt_x-.3"/>
                                          </p:val>
                                        </p:tav>
                                        <p:tav tm="50000">
                                          <p:val>
                                            <p:strVal val="#ppt_x"/>
                                          </p:val>
                                        </p:tav>
                                        <p:tav tm="100000">
                                          <p:val>
                                            <p:strVal val="#ppt_x"/>
                                          </p:val>
                                        </p:tav>
                                      </p:tavLst>
                                    </p:anim>
                                    <p:anim calcmode="lin" valueType="num">
                                      <p:cBhvr>
                                        <p:cTn id="13" dur="1000" fill="hold"/>
                                        <p:tgtEl>
                                          <p:spTgt spid="7577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 presetClass="entr" presetSubtype="16"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1000"/>
                                        <p:tgtEl>
                                          <p:spTgt spid="3">
                                            <p:txEl>
                                              <p:pRg st="0" end="0"/>
                                            </p:txEl>
                                          </p:spTgt>
                                        </p:tgtEl>
                                      </p:cBhvr>
                                    </p:animEffect>
                                  </p:childTnLst>
                                </p:cTn>
                              </p:par>
                            </p:childTnLst>
                          </p:cTn>
                        </p:par>
                        <p:par>
                          <p:cTn id="18" fill="hold">
                            <p:stCondLst>
                              <p:cond delay="2000"/>
                            </p:stCondLst>
                            <p:childTnLst>
                              <p:par>
                                <p:cTn id="19" presetID="4" presetClass="entr" presetSubtype="16"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ox(in)">
                                      <p:cBhvr>
                                        <p:cTn id="21" dur="1000"/>
                                        <p:tgtEl>
                                          <p:spTgt spid="3">
                                            <p:txEl>
                                              <p:pRg st="1" end="1"/>
                                            </p:txEl>
                                          </p:spTgt>
                                        </p:tgtEl>
                                      </p:cBhvr>
                                    </p:animEffect>
                                  </p:childTnLst>
                                </p:cTn>
                              </p:par>
                            </p:childTnLst>
                          </p:cTn>
                        </p:par>
                        <p:par>
                          <p:cTn id="22" fill="hold">
                            <p:stCondLst>
                              <p:cond delay="3000"/>
                            </p:stCondLst>
                            <p:childTnLst>
                              <p:par>
                                <p:cTn id="23" presetID="4" presetClass="entr" presetSubtype="16"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ox(in)">
                                      <p:cBhvr>
                                        <p:cTn id="25" dur="1000"/>
                                        <p:tgtEl>
                                          <p:spTgt spid="3">
                                            <p:txEl>
                                              <p:pRg st="2" end="2"/>
                                            </p:txEl>
                                          </p:spTgt>
                                        </p:tgtEl>
                                      </p:cBhvr>
                                    </p:animEffect>
                                  </p:childTnLst>
                                </p:cTn>
                              </p:par>
                            </p:childTnLst>
                          </p:cTn>
                        </p:par>
                        <p:par>
                          <p:cTn id="26" fill="hold">
                            <p:stCondLst>
                              <p:cond delay="4000"/>
                            </p:stCondLst>
                            <p:childTnLst>
                              <p:par>
                                <p:cTn id="27" presetID="4" presetClass="entr" presetSubtype="16"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ox(in)">
                                      <p:cBhvr>
                                        <p:cTn id="29" dur="1000"/>
                                        <p:tgtEl>
                                          <p:spTgt spid="3">
                                            <p:txEl>
                                              <p:pRg st="3" end="3"/>
                                            </p:txEl>
                                          </p:spTgt>
                                        </p:tgtEl>
                                      </p:cBhvr>
                                    </p:animEffect>
                                  </p:childTnLst>
                                </p:cTn>
                              </p:par>
                            </p:childTnLst>
                          </p:cTn>
                        </p:par>
                        <p:par>
                          <p:cTn id="30" fill="hold">
                            <p:stCondLst>
                              <p:cond delay="5000"/>
                            </p:stCondLst>
                            <p:childTnLst>
                              <p:par>
                                <p:cTn id="31" presetID="4" presetClass="entr" presetSubtype="16"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ox(in)">
                                      <p:cBhvr>
                                        <p:cTn id="33" dur="1000"/>
                                        <p:tgtEl>
                                          <p:spTgt spid="3">
                                            <p:txEl>
                                              <p:pRg st="4" end="4"/>
                                            </p:txEl>
                                          </p:spTgt>
                                        </p:tgtEl>
                                      </p:cBhvr>
                                    </p:animEffect>
                                  </p:childTnLst>
                                </p:cTn>
                              </p:par>
                            </p:childTnLst>
                          </p:cTn>
                        </p:par>
                        <p:par>
                          <p:cTn id="34" fill="hold">
                            <p:stCondLst>
                              <p:cond delay="6000"/>
                            </p:stCondLst>
                            <p:childTnLst>
                              <p:par>
                                <p:cTn id="35" presetID="4" presetClass="entr" presetSubtype="16"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ox(in)">
                                      <p:cBhvr>
                                        <p:cTn id="37" dur="1000"/>
                                        <p:tgtEl>
                                          <p:spTgt spid="3">
                                            <p:txEl>
                                              <p:pRg st="5" end="5"/>
                                            </p:txEl>
                                          </p:spTgt>
                                        </p:tgtEl>
                                      </p:cBhvr>
                                    </p:animEffect>
                                  </p:childTnLst>
                                </p:cTn>
                              </p:par>
                            </p:childTnLst>
                          </p:cTn>
                        </p:par>
                        <p:par>
                          <p:cTn id="38" fill="hold">
                            <p:stCondLst>
                              <p:cond delay="7000"/>
                            </p:stCondLst>
                            <p:childTnLst>
                              <p:par>
                                <p:cTn id="39" presetID="4" presetClass="entr" presetSubtype="16"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ox(in)">
                                      <p:cBhvr>
                                        <p:cTn id="41" dur="1000"/>
                                        <p:tgtEl>
                                          <p:spTgt spid="3">
                                            <p:txEl>
                                              <p:pRg st="6" end="6"/>
                                            </p:txEl>
                                          </p:spTgt>
                                        </p:tgtEl>
                                      </p:cBhvr>
                                    </p:animEffect>
                                  </p:childTnLst>
                                </p:cTn>
                              </p:par>
                            </p:childTnLst>
                          </p:cTn>
                        </p:par>
                        <p:par>
                          <p:cTn id="42" fill="hold">
                            <p:stCondLst>
                              <p:cond delay="8000"/>
                            </p:stCondLst>
                            <p:childTnLst>
                              <p:par>
                                <p:cTn id="43" presetID="4" presetClass="entr" presetSubtype="16" fill="hold" grpId="0"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ox(in)">
                                      <p:cBhvr>
                                        <p:cTn id="45" dur="1000"/>
                                        <p:tgtEl>
                                          <p:spTgt spid="3">
                                            <p:txEl>
                                              <p:pRg st="7" end="7"/>
                                            </p:txEl>
                                          </p:spTgt>
                                        </p:tgtEl>
                                      </p:cBhvr>
                                    </p:animEffect>
                                  </p:childTnLst>
                                </p:cTn>
                              </p:par>
                            </p:childTnLst>
                          </p:cTn>
                        </p:par>
                        <p:par>
                          <p:cTn id="46" fill="hold">
                            <p:stCondLst>
                              <p:cond delay="9000"/>
                            </p:stCondLst>
                            <p:childTnLst>
                              <p:par>
                                <p:cTn id="47" presetID="4" presetClass="entr" presetSubtype="16" fill="hold" grpId="0"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box(in)">
                                      <p:cBhvr>
                                        <p:cTn id="49" dur="1000"/>
                                        <p:tgtEl>
                                          <p:spTgt spid="3">
                                            <p:txEl>
                                              <p:pRg st="8" end="8"/>
                                            </p:txEl>
                                          </p:spTgt>
                                        </p:tgtEl>
                                      </p:cBhvr>
                                    </p:animEffect>
                                  </p:childTnLst>
                                </p:cTn>
                              </p:par>
                            </p:childTnLst>
                          </p:cTn>
                        </p:par>
                        <p:par>
                          <p:cTn id="50" fill="hold">
                            <p:stCondLst>
                              <p:cond delay="10000"/>
                            </p:stCondLst>
                            <p:childTnLst>
                              <p:par>
                                <p:cTn id="51" presetID="4" presetClass="entr" presetSubtype="16" fill="hold" grpId="0" nodeType="after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box(in)">
                                      <p:cBhvr>
                                        <p:cTn id="53" dur="1000"/>
                                        <p:tgtEl>
                                          <p:spTgt spid="3">
                                            <p:txEl>
                                              <p:pRg st="9" end="9"/>
                                            </p:txEl>
                                          </p:spTgt>
                                        </p:tgtEl>
                                      </p:cBhvr>
                                    </p:animEffect>
                                  </p:childTnLst>
                                </p:cTn>
                              </p:par>
                            </p:childTnLst>
                          </p:cTn>
                        </p:par>
                        <p:par>
                          <p:cTn id="54" fill="hold">
                            <p:stCondLst>
                              <p:cond delay="11000"/>
                            </p:stCondLst>
                            <p:childTnLst>
                              <p:par>
                                <p:cTn id="55" presetID="4" presetClass="entr" presetSubtype="16" fill="hold" grpId="0" nodeType="after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ox(in)">
                                      <p:cBhvr>
                                        <p:cTn id="57" dur="1000"/>
                                        <p:tgtEl>
                                          <p:spTgt spid="3">
                                            <p:txEl>
                                              <p:pRg st="10" end="10"/>
                                            </p:txEl>
                                          </p:spTgt>
                                        </p:tgtEl>
                                      </p:cBhvr>
                                    </p:animEffect>
                                  </p:childTnLst>
                                </p:cTn>
                              </p:par>
                            </p:childTnLst>
                          </p:cTn>
                        </p:par>
                        <p:par>
                          <p:cTn id="58" fill="hold">
                            <p:stCondLst>
                              <p:cond delay="12000"/>
                            </p:stCondLst>
                            <p:childTnLst>
                              <p:par>
                                <p:cTn id="59" presetID="4" presetClass="entr" presetSubtype="16" fill="hold" grpId="0" nodeType="after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box(in)">
                                      <p:cBhvr>
                                        <p:cTn id="61" dur="1000"/>
                                        <p:tgtEl>
                                          <p:spTgt spid="3">
                                            <p:txEl>
                                              <p:pRg st="11" end="11"/>
                                            </p:txEl>
                                          </p:spTgt>
                                        </p:tgtEl>
                                      </p:cBhvr>
                                    </p:animEffect>
                                  </p:childTnLst>
                                </p:cTn>
                              </p:par>
                            </p:childTnLst>
                          </p:cTn>
                        </p:par>
                        <p:par>
                          <p:cTn id="62" fill="hold">
                            <p:stCondLst>
                              <p:cond delay="13000"/>
                            </p:stCondLst>
                            <p:childTnLst>
                              <p:par>
                                <p:cTn id="63" presetID="4" presetClass="entr" presetSubtype="16" fill="hold" grpId="0" nodeType="after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Effect transition="in" filter="box(in)">
                                      <p:cBhvr>
                                        <p:cTn id="65" dur="1000"/>
                                        <p:tgtEl>
                                          <p:spTgt spid="3">
                                            <p:txEl>
                                              <p:pRg st="12" end="12"/>
                                            </p:txEl>
                                          </p:spTgt>
                                        </p:tgtEl>
                                      </p:cBhvr>
                                    </p:animEffect>
                                  </p:childTnLst>
                                </p:cTn>
                              </p:par>
                            </p:childTnLst>
                          </p:cTn>
                        </p:par>
                        <p:par>
                          <p:cTn id="66" fill="hold">
                            <p:stCondLst>
                              <p:cond delay="14000"/>
                            </p:stCondLst>
                            <p:childTnLst>
                              <p:par>
                                <p:cTn id="67" presetID="4" presetClass="entr" presetSubtype="16" fill="hold" grpId="0" nodeType="afterEffect">
                                  <p:stCondLst>
                                    <p:cond delay="0"/>
                                  </p:stCondLst>
                                  <p:childTnLst>
                                    <p:set>
                                      <p:cBhvr>
                                        <p:cTn id="68" dur="1" fill="hold">
                                          <p:stCondLst>
                                            <p:cond delay="0"/>
                                          </p:stCondLst>
                                        </p:cTn>
                                        <p:tgtEl>
                                          <p:spTgt spid="3">
                                            <p:txEl>
                                              <p:pRg st="13" end="13"/>
                                            </p:txEl>
                                          </p:spTgt>
                                        </p:tgtEl>
                                        <p:attrNameLst>
                                          <p:attrName>style.visibility</p:attrName>
                                        </p:attrNameLst>
                                      </p:cBhvr>
                                      <p:to>
                                        <p:strVal val="visible"/>
                                      </p:to>
                                    </p:set>
                                    <p:animEffect transition="in" filter="box(in)">
                                      <p:cBhvr>
                                        <p:cTn id="69" dur="1000"/>
                                        <p:tgtEl>
                                          <p:spTgt spid="3">
                                            <p:txEl>
                                              <p:pRg st="13" end="13"/>
                                            </p:txEl>
                                          </p:spTgt>
                                        </p:tgtEl>
                                      </p:cBhvr>
                                    </p:animEffect>
                                  </p:childTnLst>
                                </p:cTn>
                              </p:par>
                            </p:childTnLst>
                          </p:cTn>
                        </p:par>
                        <p:par>
                          <p:cTn id="70" fill="hold">
                            <p:stCondLst>
                              <p:cond delay="15000"/>
                            </p:stCondLst>
                            <p:childTnLst>
                              <p:par>
                                <p:cTn id="71" presetID="4" presetClass="entr" presetSubtype="16" fill="hold" grpId="0" nodeType="afterEffect">
                                  <p:stCondLst>
                                    <p:cond delay="0"/>
                                  </p:stCondLst>
                                  <p:childTnLst>
                                    <p:set>
                                      <p:cBhvr>
                                        <p:cTn id="72" dur="1" fill="hold">
                                          <p:stCondLst>
                                            <p:cond delay="0"/>
                                          </p:stCondLst>
                                        </p:cTn>
                                        <p:tgtEl>
                                          <p:spTgt spid="3">
                                            <p:txEl>
                                              <p:pRg st="14" end="14"/>
                                            </p:txEl>
                                          </p:spTgt>
                                        </p:tgtEl>
                                        <p:attrNameLst>
                                          <p:attrName>style.visibility</p:attrName>
                                        </p:attrNameLst>
                                      </p:cBhvr>
                                      <p:to>
                                        <p:strVal val="visible"/>
                                      </p:to>
                                    </p:set>
                                    <p:animEffect transition="in" filter="box(in)">
                                      <p:cBhvr>
                                        <p:cTn id="73" dur="1000"/>
                                        <p:tgtEl>
                                          <p:spTgt spid="3">
                                            <p:txEl>
                                              <p:pRg st="14" end="14"/>
                                            </p:txEl>
                                          </p:spTgt>
                                        </p:tgtEl>
                                      </p:cBhvr>
                                    </p:animEffect>
                                  </p:childTnLst>
                                </p:cTn>
                              </p:par>
                            </p:childTnLst>
                          </p:cTn>
                        </p:par>
                        <p:par>
                          <p:cTn id="74" fill="hold">
                            <p:stCondLst>
                              <p:cond delay="16000"/>
                            </p:stCondLst>
                            <p:childTnLst>
                              <p:par>
                                <p:cTn id="75" presetID="4" presetClass="entr" presetSubtype="16" fill="hold" grpId="0" nodeType="afterEffect">
                                  <p:stCondLst>
                                    <p:cond delay="0"/>
                                  </p:stCondLst>
                                  <p:childTnLst>
                                    <p:set>
                                      <p:cBhvr>
                                        <p:cTn id="76" dur="1" fill="hold">
                                          <p:stCondLst>
                                            <p:cond delay="0"/>
                                          </p:stCondLst>
                                        </p:cTn>
                                        <p:tgtEl>
                                          <p:spTgt spid="3">
                                            <p:txEl>
                                              <p:pRg st="16" end="16"/>
                                            </p:txEl>
                                          </p:spTgt>
                                        </p:tgtEl>
                                        <p:attrNameLst>
                                          <p:attrName>style.visibility</p:attrName>
                                        </p:attrNameLst>
                                      </p:cBhvr>
                                      <p:to>
                                        <p:strVal val="visible"/>
                                      </p:to>
                                    </p:set>
                                    <p:animEffect transition="in" filter="box(in)">
                                      <p:cBhvr>
                                        <p:cTn id="77" dur="10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9000" b="-9000"/>
          </a:stretch>
        </a:blipFill>
        <a:effectLst/>
      </p:bgPr>
    </p:bg>
    <p:spTree>
      <p:nvGrpSpPr>
        <p:cNvPr id="1" name=""/>
        <p:cNvGrpSpPr/>
        <p:nvPr/>
      </p:nvGrpSpPr>
      <p:grpSpPr>
        <a:xfrm>
          <a:off x="0" y="0"/>
          <a:ext cx="0" cy="0"/>
          <a:chOff x="0" y="0"/>
          <a:chExt cx="0" cy="0"/>
        </a:xfrm>
      </p:grpSpPr>
      <p:sp>
        <p:nvSpPr>
          <p:cNvPr id="76802" name="Содержимое 5"/>
          <p:cNvSpPr>
            <a:spLocks noGrp="1"/>
          </p:cNvSpPr>
          <p:nvPr>
            <p:ph sz="half" idx="2"/>
          </p:nvPr>
        </p:nvSpPr>
        <p:spPr>
          <a:xfrm>
            <a:off x="4000500" y="1571625"/>
            <a:ext cx="4857750" cy="4686300"/>
          </a:xfrm>
        </p:spPr>
        <p:txBody>
          <a:bodyPr/>
          <a:lstStyle/>
          <a:p>
            <a:pPr algn="r" eaLnBrk="1" hangingPunct="1">
              <a:buFontTx/>
              <a:buNone/>
            </a:pPr>
            <a:r>
              <a:rPr lang="ru-RU" b="1" smtClean="0">
                <a:solidFill>
                  <a:srgbClr val="002060"/>
                </a:solidFill>
              </a:rPr>
              <a:t>"Случися некому человеку к стене лестницу прибрати, стены же тоя высота есть 117 стоп. И обреете лестницу долготью 125 стоп. И ведати хочет, колико стоп сея лестницы нижний конец от стены отстояти имать."</a:t>
            </a:r>
          </a:p>
          <a:p>
            <a:pPr eaLnBrk="1" hangingPunct="1">
              <a:buFontTx/>
              <a:buNone/>
            </a:pPr>
            <a:r>
              <a:rPr lang="ru-RU" b="1" smtClean="0">
                <a:solidFill>
                  <a:srgbClr val="002060"/>
                </a:solidFill>
              </a:rPr>
              <a:t> </a:t>
            </a:r>
          </a:p>
          <a:p>
            <a:pPr eaLnBrk="1" hangingPunct="1"/>
            <a:endParaRPr lang="ru-RU" sz="3200" smtClean="0"/>
          </a:p>
        </p:txBody>
      </p:sp>
      <p:pic>
        <p:nvPicPr>
          <p:cNvPr id="76803" name="Рисунок 2" descr="C:\Documents and Settings\Сергей.BA5D79E89859413\Рабочий стол\snap0053.jpg"/>
          <p:cNvPicPr>
            <a:picLocks noChangeAspect="1" noChangeArrowheads="1"/>
          </p:cNvPicPr>
          <p:nvPr/>
        </p:nvPicPr>
        <p:blipFill>
          <a:blip r:embed="rId3"/>
          <a:srcRect/>
          <a:stretch>
            <a:fillRect/>
          </a:stretch>
        </p:blipFill>
        <p:spPr bwMode="auto">
          <a:xfrm>
            <a:off x="428625" y="1928813"/>
            <a:ext cx="3435350" cy="3786187"/>
          </a:xfrm>
          <a:prstGeom prst="rect">
            <a:avLst/>
          </a:prstGeom>
          <a:noFill/>
          <a:ln w="9525">
            <a:noFill/>
            <a:miter lim="800000"/>
            <a:headEnd/>
            <a:tailEnd/>
          </a:ln>
        </p:spPr>
      </p:pic>
      <p:sp>
        <p:nvSpPr>
          <p:cNvPr id="5" name="Прямоугольник 4"/>
          <p:cNvSpPr/>
          <p:nvPr/>
        </p:nvSpPr>
        <p:spPr>
          <a:xfrm>
            <a:off x="714348" y="214290"/>
            <a:ext cx="8084264" cy="1077218"/>
          </a:xfrm>
          <a:prstGeom prst="rect">
            <a:avLst/>
          </a:prstGeom>
          <a:noFill/>
        </p:spPr>
        <p:txBody>
          <a:bodyPr wrap="none">
            <a:spAutoFit/>
          </a:bodyPr>
          <a:lstStyle/>
          <a:p>
            <a:pPr algn="ctr">
              <a:defRPr/>
            </a:pPr>
            <a:r>
              <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Задача из учебника </a:t>
            </a:r>
          </a:p>
          <a:p>
            <a:pPr algn="ctr">
              <a:defRPr/>
            </a:pPr>
            <a:r>
              <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"Арифметика" Леонтия Магницкого</a:t>
            </a:r>
          </a:p>
        </p:txBody>
      </p:sp>
      <p:sp>
        <p:nvSpPr>
          <p:cNvPr id="6" name="Номер слайда 5"/>
          <p:cNvSpPr>
            <a:spLocks noGrp="1"/>
          </p:cNvSpPr>
          <p:nvPr>
            <p:ph type="sldNum" sz="quarter" idx="12"/>
          </p:nvPr>
        </p:nvSpPr>
        <p:spPr/>
        <p:txBody>
          <a:bodyPr/>
          <a:lstStyle/>
          <a:p>
            <a:pPr>
              <a:defRPr/>
            </a:pPr>
            <a:fld id="{A06ED894-21E0-455A-9D6A-4781AC979A68}" type="slidenum">
              <a:rPr lang="ru-RU" smtClean="0"/>
              <a:pPr>
                <a:defRPr/>
              </a:pPr>
              <a:t>44</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5"/>
                                        </p:tgtEl>
                                        <p:attrNameLst>
                                          <p:attrName>ppt_y</p:attrName>
                                        </p:attrNameLst>
                                      </p:cBhvr>
                                      <p:tavLst>
                                        <p:tav tm="0">
                                          <p:val>
                                            <p:strVal val="#ppt_y"/>
                                          </p:val>
                                        </p:tav>
                                        <p:tav tm="100000">
                                          <p:val>
                                            <p:strVal val="#ppt_y"/>
                                          </p:val>
                                        </p:tav>
                                      </p:tavLst>
                                    </p:anim>
                                  </p:childTnLst>
                                </p:cTn>
                              </p:par>
                              <p:par>
                                <p:cTn id="11" presetID="8" presetClass="entr" presetSubtype="32" fill="hold" grpId="0" nodeType="withEffect">
                                  <p:stCondLst>
                                    <p:cond delay="0"/>
                                  </p:stCondLst>
                                  <p:childTnLst>
                                    <p:set>
                                      <p:cBhvr>
                                        <p:cTn id="12" dur="1" fill="hold">
                                          <p:stCondLst>
                                            <p:cond delay="0"/>
                                          </p:stCondLst>
                                        </p:cTn>
                                        <p:tgtEl>
                                          <p:spTgt spid="76802">
                                            <p:txEl>
                                              <p:pRg st="0" end="0"/>
                                            </p:txEl>
                                          </p:spTgt>
                                        </p:tgtEl>
                                        <p:attrNameLst>
                                          <p:attrName>style.visibility</p:attrName>
                                        </p:attrNameLst>
                                      </p:cBhvr>
                                      <p:to>
                                        <p:strVal val="visible"/>
                                      </p:to>
                                    </p:set>
                                    <p:animEffect transition="in" filter="diamond(out)">
                                      <p:cBhvr>
                                        <p:cTn id="13" dur="1000"/>
                                        <p:tgtEl>
                                          <p:spTgt spid="76802">
                                            <p:txEl>
                                              <p:pRg st="0" end="0"/>
                                            </p:txEl>
                                          </p:spTgt>
                                        </p:tgtEl>
                                      </p:cBhvr>
                                    </p:animEffect>
                                  </p:childTnLst>
                                </p:cTn>
                              </p:par>
                              <p:par>
                                <p:cTn id="14" presetID="8" presetClass="entr" presetSubtype="32" fill="hold" grpId="0" nodeType="withEffect">
                                  <p:stCondLst>
                                    <p:cond delay="0"/>
                                  </p:stCondLst>
                                  <p:childTnLst>
                                    <p:set>
                                      <p:cBhvr>
                                        <p:cTn id="15" dur="1" fill="hold">
                                          <p:stCondLst>
                                            <p:cond delay="0"/>
                                          </p:stCondLst>
                                        </p:cTn>
                                        <p:tgtEl>
                                          <p:spTgt spid="76802">
                                            <p:txEl>
                                              <p:pRg st="1" end="1"/>
                                            </p:txEl>
                                          </p:spTgt>
                                        </p:tgtEl>
                                        <p:attrNameLst>
                                          <p:attrName>style.visibility</p:attrName>
                                        </p:attrNameLst>
                                      </p:cBhvr>
                                      <p:to>
                                        <p:strVal val="visible"/>
                                      </p:to>
                                    </p:set>
                                    <p:animEffect transition="in" filter="diamond(out)">
                                      <p:cBhvr>
                                        <p:cTn id="16" dur="1000"/>
                                        <p:tgtEl>
                                          <p:spTgt spid="76802">
                                            <p:txEl>
                                              <p:pRg st="1" end="1"/>
                                            </p:txEl>
                                          </p:spTgt>
                                        </p:tgtEl>
                                      </p:cBhvr>
                                    </p:animEffect>
                                  </p:childTnLst>
                                </p:cTn>
                              </p:par>
                            </p:childTnLst>
                          </p:cTn>
                        </p:par>
                        <p:par>
                          <p:cTn id="17" fill="hold">
                            <p:stCondLst>
                              <p:cond delay="1000"/>
                            </p:stCondLst>
                            <p:childTnLst>
                              <p:par>
                                <p:cTn id="18" presetID="20" presetClass="entr" presetSubtype="0" fill="hold" nodeType="afterEffect">
                                  <p:stCondLst>
                                    <p:cond delay="0"/>
                                  </p:stCondLst>
                                  <p:childTnLst>
                                    <p:set>
                                      <p:cBhvr>
                                        <p:cTn id="19" dur="1" fill="hold">
                                          <p:stCondLst>
                                            <p:cond delay="0"/>
                                          </p:stCondLst>
                                        </p:cTn>
                                        <p:tgtEl>
                                          <p:spTgt spid="76803"/>
                                        </p:tgtEl>
                                        <p:attrNameLst>
                                          <p:attrName>style.visibility</p:attrName>
                                        </p:attrNameLst>
                                      </p:cBhvr>
                                      <p:to>
                                        <p:strVal val="visible"/>
                                      </p:to>
                                    </p:set>
                                    <p:animEffect transition="in" filter="wedge">
                                      <p:cBhvr>
                                        <p:cTn id="20" dur="1000"/>
                                        <p:tgtEl>
                                          <p:spTgt spid="76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1000" b="-21000"/>
          </a:stretch>
        </a:blipFill>
        <a:effectLst/>
      </p:bgPr>
    </p:bg>
    <p:spTree>
      <p:nvGrpSpPr>
        <p:cNvPr id="1" name=""/>
        <p:cNvGrpSpPr/>
        <p:nvPr/>
      </p:nvGrpSpPr>
      <p:grpSpPr>
        <a:xfrm>
          <a:off x="0" y="0"/>
          <a:ext cx="0" cy="0"/>
          <a:chOff x="0" y="0"/>
          <a:chExt cx="0" cy="0"/>
        </a:xfrm>
      </p:grpSpPr>
      <p:sp>
        <p:nvSpPr>
          <p:cNvPr id="77826" name="Содержимое 3"/>
          <p:cNvSpPr>
            <a:spLocks noGrp="1"/>
          </p:cNvSpPr>
          <p:nvPr>
            <p:ph sz="half" idx="2"/>
          </p:nvPr>
        </p:nvSpPr>
        <p:spPr>
          <a:xfrm>
            <a:off x="214313" y="4071938"/>
            <a:ext cx="8715375" cy="2500312"/>
          </a:xfrm>
        </p:spPr>
        <p:txBody>
          <a:bodyPr/>
          <a:lstStyle/>
          <a:p>
            <a:pPr algn="ctr" eaLnBrk="1" hangingPunct="1">
              <a:buFontTx/>
              <a:buNone/>
            </a:pPr>
            <a:r>
              <a:rPr lang="ru-RU" b="1" smtClean="0">
                <a:solidFill>
                  <a:srgbClr val="002060"/>
                </a:solidFill>
              </a:rPr>
              <a:t> "Имеется водоем со стороной в 1 чжан = 10 чи. В центре его растет камыш, который выступает над водой на 1 чи. Если потянуть камыш к берегу, то он как раз коснётся его. </a:t>
            </a:r>
          </a:p>
          <a:p>
            <a:pPr algn="ctr" eaLnBrk="1" hangingPunct="1">
              <a:buFontTx/>
              <a:buNone/>
            </a:pPr>
            <a:r>
              <a:rPr lang="ru-RU" b="1" smtClean="0">
                <a:solidFill>
                  <a:srgbClr val="002060"/>
                </a:solidFill>
              </a:rPr>
              <a:t>    Спрашивается: какова глубина воды и какова длина камыша? "</a:t>
            </a:r>
          </a:p>
          <a:p>
            <a:pPr eaLnBrk="1" hangingPunct="1"/>
            <a:endParaRPr lang="ru-RU" smtClean="0"/>
          </a:p>
        </p:txBody>
      </p:sp>
      <p:pic>
        <p:nvPicPr>
          <p:cNvPr id="77827" name="Рисунок 3" descr="C:\Documents and Settings\Сергей.BA5D79E89859413\Рабочий стол\snap0052.jpg"/>
          <p:cNvPicPr>
            <a:picLocks noChangeAspect="1" noChangeArrowheads="1"/>
          </p:cNvPicPr>
          <p:nvPr/>
        </p:nvPicPr>
        <p:blipFill>
          <a:blip r:embed="rId3"/>
          <a:srcRect/>
          <a:stretch>
            <a:fillRect/>
          </a:stretch>
        </p:blipFill>
        <p:spPr bwMode="auto">
          <a:xfrm>
            <a:off x="2286000" y="1071563"/>
            <a:ext cx="4541838" cy="3071812"/>
          </a:xfrm>
          <a:prstGeom prst="rect">
            <a:avLst/>
          </a:prstGeom>
          <a:noFill/>
          <a:ln w="9525">
            <a:noFill/>
            <a:miter lim="800000"/>
            <a:headEnd/>
            <a:tailEnd/>
          </a:ln>
        </p:spPr>
      </p:pic>
      <p:sp>
        <p:nvSpPr>
          <p:cNvPr id="5" name="Прямоугольник 4"/>
          <p:cNvSpPr/>
          <p:nvPr/>
        </p:nvSpPr>
        <p:spPr>
          <a:xfrm>
            <a:off x="1000100" y="0"/>
            <a:ext cx="7590539" cy="1077218"/>
          </a:xfrm>
          <a:prstGeom prst="rect">
            <a:avLst/>
          </a:prstGeom>
          <a:noFill/>
        </p:spPr>
        <p:txBody>
          <a:bodyPr>
            <a:spAutoFit/>
          </a:bodyPr>
          <a:lstStyle/>
          <a:p>
            <a:pPr algn="ctr">
              <a:defRPr/>
            </a:pPr>
            <a:r>
              <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Задача из китайской</a:t>
            </a:r>
          </a:p>
          <a:p>
            <a:pPr algn="ctr">
              <a:defRPr/>
            </a:pPr>
            <a:r>
              <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"Математики в девяти книгах"</a:t>
            </a:r>
          </a:p>
        </p:txBody>
      </p:sp>
      <p:sp>
        <p:nvSpPr>
          <p:cNvPr id="6" name="Номер слайда 5"/>
          <p:cNvSpPr>
            <a:spLocks noGrp="1"/>
          </p:cNvSpPr>
          <p:nvPr>
            <p:ph type="sldNum" sz="quarter" idx="12"/>
          </p:nvPr>
        </p:nvSpPr>
        <p:spPr/>
        <p:txBody>
          <a:bodyPr/>
          <a:lstStyle/>
          <a:p>
            <a:pPr>
              <a:defRPr/>
            </a:pPr>
            <a:fld id="{22AEF693-A703-47D5-BE56-C431163A49B5}" type="slidenum">
              <a:rPr lang="ru-RU" smtClean="0"/>
              <a:pPr>
                <a:defRPr/>
              </a:pPr>
              <a:t>45</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5"/>
                                        </p:tgtEl>
                                        <p:attrNameLst>
                                          <p:attrName>ppt_y</p:attrName>
                                        </p:attrNameLst>
                                      </p:cBhvr>
                                      <p:tavLst>
                                        <p:tav tm="0">
                                          <p:val>
                                            <p:strVal val="#ppt_y"/>
                                          </p:val>
                                        </p:tav>
                                        <p:tav tm="100000">
                                          <p:val>
                                            <p:strVal val="#ppt_y"/>
                                          </p:val>
                                        </p:tav>
                                      </p:tavLst>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77827"/>
                                        </p:tgtEl>
                                        <p:attrNameLst>
                                          <p:attrName>style.visibility</p:attrName>
                                        </p:attrNameLst>
                                      </p:cBhvr>
                                      <p:to>
                                        <p:strVal val="visible"/>
                                      </p:to>
                                    </p:set>
                                    <p:animEffect transition="in" filter="dissolve">
                                      <p:cBhvr>
                                        <p:cTn id="14" dur="1000"/>
                                        <p:tgtEl>
                                          <p:spTgt spid="77827"/>
                                        </p:tgtEl>
                                      </p:cBhvr>
                                    </p:animEffect>
                                  </p:childTnLst>
                                </p:cTn>
                              </p:par>
                            </p:childTnLst>
                          </p:cTn>
                        </p:par>
                        <p:par>
                          <p:cTn id="15" fill="hold">
                            <p:stCondLst>
                              <p:cond delay="2000"/>
                            </p:stCondLst>
                            <p:childTnLst>
                              <p:par>
                                <p:cTn id="16" presetID="4" presetClass="entr" presetSubtype="16" fill="hold" nodeType="afterEffect">
                                  <p:stCondLst>
                                    <p:cond delay="0"/>
                                  </p:stCondLst>
                                  <p:childTnLst>
                                    <p:set>
                                      <p:cBhvr>
                                        <p:cTn id="17" dur="1" fill="hold">
                                          <p:stCondLst>
                                            <p:cond delay="0"/>
                                          </p:stCondLst>
                                        </p:cTn>
                                        <p:tgtEl>
                                          <p:spTgt spid="77826">
                                            <p:txEl>
                                              <p:pRg st="0" end="0"/>
                                            </p:txEl>
                                          </p:spTgt>
                                        </p:tgtEl>
                                        <p:attrNameLst>
                                          <p:attrName>style.visibility</p:attrName>
                                        </p:attrNameLst>
                                      </p:cBhvr>
                                      <p:to>
                                        <p:strVal val="visible"/>
                                      </p:to>
                                    </p:set>
                                    <p:animEffect transition="in" filter="box(in)">
                                      <p:cBhvr>
                                        <p:cTn id="18" dur="1000"/>
                                        <p:tgtEl>
                                          <p:spTgt spid="778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4282" y="857232"/>
            <a:ext cx="8738290" cy="1569660"/>
          </a:xfrm>
          <a:prstGeom prst="rect">
            <a:avLst/>
          </a:prstGeom>
          <a:noFill/>
        </p:spPr>
        <p:txBody>
          <a:bodyPr wrap="none">
            <a:spAutoFit/>
          </a:bodyPr>
          <a:lstStyle/>
          <a:p>
            <a:pPr algn="ctr">
              <a:defRPr/>
            </a:pPr>
            <a:r>
              <a:rPr lang="ru-RU" sz="4800" b="1" dirty="0">
                <a:ln w="10541" cmpd="sng">
                  <a:solidFill>
                    <a:schemeClr val="accent1">
                      <a:shade val="88000"/>
                      <a:satMod val="110000"/>
                    </a:schemeClr>
                  </a:solidFill>
                  <a:prstDash val="solid"/>
                </a:ln>
                <a:solidFill>
                  <a:srgbClr val="294937"/>
                </a:solidFill>
              </a:rPr>
              <a:t>Практическое применение</a:t>
            </a:r>
          </a:p>
          <a:p>
            <a:pPr algn="ctr">
              <a:defRPr/>
            </a:pPr>
            <a:r>
              <a:rPr lang="ru-RU" sz="4800" b="1" dirty="0">
                <a:ln w="10541" cmpd="sng">
                  <a:solidFill>
                    <a:schemeClr val="accent1">
                      <a:shade val="88000"/>
                      <a:satMod val="110000"/>
                    </a:schemeClr>
                  </a:solidFill>
                  <a:prstDash val="solid"/>
                </a:ln>
                <a:solidFill>
                  <a:srgbClr val="294937"/>
                </a:solidFill>
              </a:rPr>
              <a:t> теоремы Пифагора</a:t>
            </a:r>
          </a:p>
        </p:txBody>
      </p:sp>
      <p:pic>
        <p:nvPicPr>
          <p:cNvPr id="79875" name="Рисунок 2" descr="piramida.gif"/>
          <p:cNvPicPr>
            <a:picLocks noChangeAspect="1"/>
          </p:cNvPicPr>
          <p:nvPr/>
        </p:nvPicPr>
        <p:blipFill>
          <a:blip r:embed="rId2"/>
          <a:srcRect/>
          <a:stretch>
            <a:fillRect/>
          </a:stretch>
        </p:blipFill>
        <p:spPr bwMode="auto">
          <a:xfrm>
            <a:off x="2571750" y="3071813"/>
            <a:ext cx="3738563" cy="2928937"/>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E6B8023-F9A0-4EA6-B902-4C2154304D50}" type="slidenum">
              <a:rPr lang="ru-RU" smtClean="0"/>
              <a:pPr>
                <a:defRPr/>
              </a:pPr>
              <a:t>46</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9" presetClass="entr" presetSubtype="0" fill="hold" nodeType="withEffect">
                                  <p:stCondLst>
                                    <p:cond delay="0"/>
                                  </p:stCondLst>
                                  <p:childTnLst>
                                    <p:set>
                                      <p:cBhvr>
                                        <p:cTn id="12" dur="1" fill="hold">
                                          <p:stCondLst>
                                            <p:cond delay="0"/>
                                          </p:stCondLst>
                                        </p:cTn>
                                        <p:tgtEl>
                                          <p:spTgt spid="79875"/>
                                        </p:tgtEl>
                                        <p:attrNameLst>
                                          <p:attrName>style.visibility</p:attrName>
                                        </p:attrNameLst>
                                      </p:cBhvr>
                                      <p:to>
                                        <p:strVal val="visible"/>
                                      </p:to>
                                    </p:set>
                                    <p:animEffect transition="in" filter="dissolve">
                                      <p:cBhvr>
                                        <p:cTn id="13" dur="10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Содержимое 4"/>
          <p:cNvSpPr>
            <a:spLocks noGrp="1"/>
          </p:cNvSpPr>
          <p:nvPr>
            <p:ph/>
          </p:nvPr>
        </p:nvSpPr>
        <p:spPr>
          <a:xfrm>
            <a:off x="214313" y="274638"/>
            <a:ext cx="8715375" cy="3225800"/>
          </a:xfrm>
        </p:spPr>
        <p:txBody>
          <a:bodyPr/>
          <a:lstStyle/>
          <a:p>
            <a:pPr algn="ctr">
              <a:buFontTx/>
              <a:buNone/>
              <a:defRPr/>
            </a:pPr>
            <a:r>
              <a:rPr lang="ru-RU" dirty="0" smtClean="0"/>
              <a:t>   </a:t>
            </a:r>
            <a:r>
              <a:rPr lang="ru-RU" sz="3600" b="1" dirty="0" smtClean="0">
                <a:solidFill>
                  <a:schemeClr val="accent5">
                    <a:lumMod val="25000"/>
                  </a:schemeClr>
                </a:solidFill>
              </a:rPr>
              <a:t>Диагональ </a:t>
            </a:r>
            <a:r>
              <a:rPr lang="en-US" sz="3600" b="1" dirty="0" smtClean="0">
                <a:solidFill>
                  <a:schemeClr val="accent5">
                    <a:lumMod val="25000"/>
                  </a:schemeClr>
                </a:solidFill>
              </a:rPr>
              <a:t>d</a:t>
            </a:r>
            <a:r>
              <a:rPr lang="ru-RU" sz="3600" b="1" dirty="0" smtClean="0">
                <a:solidFill>
                  <a:schemeClr val="accent5">
                    <a:lumMod val="25000"/>
                  </a:schemeClr>
                </a:solidFill>
              </a:rPr>
              <a:t> квадрата со стороной а можно рассматривать как гипотенузу прямоугольного равнобедренного треугольника с катетом а. Таким образом:  </a:t>
            </a:r>
          </a:p>
          <a:p>
            <a:pPr algn="ctr">
              <a:buFontTx/>
              <a:buNone/>
              <a:defRPr/>
            </a:pPr>
            <a:r>
              <a:rPr lang="en-US" sz="3600" b="1" dirty="0" smtClean="0">
                <a:solidFill>
                  <a:schemeClr val="accent5">
                    <a:lumMod val="25000"/>
                  </a:schemeClr>
                </a:solidFill>
              </a:rPr>
              <a:t>d</a:t>
            </a:r>
            <a:r>
              <a:rPr lang="ru-RU" sz="3600" b="1" baseline="30000" dirty="0" smtClean="0">
                <a:solidFill>
                  <a:schemeClr val="accent5">
                    <a:lumMod val="25000"/>
                  </a:schemeClr>
                </a:solidFill>
              </a:rPr>
              <a:t>2</a:t>
            </a:r>
            <a:r>
              <a:rPr lang="ru-RU" sz="3600" b="1" dirty="0" smtClean="0">
                <a:solidFill>
                  <a:schemeClr val="accent5">
                    <a:lumMod val="25000"/>
                  </a:schemeClr>
                </a:solidFill>
              </a:rPr>
              <a:t>=2</a:t>
            </a:r>
            <a:r>
              <a:rPr lang="en-US" sz="3600" b="1" dirty="0" smtClean="0">
                <a:solidFill>
                  <a:schemeClr val="accent5">
                    <a:lumMod val="25000"/>
                  </a:schemeClr>
                </a:solidFill>
              </a:rPr>
              <a:t>a</a:t>
            </a:r>
            <a:r>
              <a:rPr lang="ru-RU" sz="3600" b="1" dirty="0" smtClean="0">
                <a:solidFill>
                  <a:schemeClr val="accent5">
                    <a:lumMod val="25000"/>
                  </a:schemeClr>
                </a:solidFill>
              </a:rPr>
              <a:t>², </a:t>
            </a:r>
            <a:r>
              <a:rPr lang="en-US" sz="3600" b="1" dirty="0" smtClean="0">
                <a:solidFill>
                  <a:schemeClr val="accent5">
                    <a:lumMod val="25000"/>
                  </a:schemeClr>
                </a:solidFill>
              </a:rPr>
              <a:t>d</a:t>
            </a:r>
            <a:r>
              <a:rPr lang="ru-RU" sz="3600" b="1" dirty="0" smtClean="0">
                <a:solidFill>
                  <a:schemeClr val="accent5">
                    <a:lumMod val="25000"/>
                  </a:schemeClr>
                </a:solidFill>
              </a:rPr>
              <a:t>=</a:t>
            </a:r>
            <a:r>
              <a:rPr lang="en-US" sz="3600" b="1" dirty="0" smtClean="0">
                <a:solidFill>
                  <a:schemeClr val="accent5">
                    <a:lumMod val="25000"/>
                  </a:schemeClr>
                </a:solidFill>
              </a:rPr>
              <a:t> </a:t>
            </a:r>
            <a:r>
              <a:rPr lang="ru-RU" sz="3600" b="1" dirty="0" smtClean="0">
                <a:solidFill>
                  <a:schemeClr val="accent5">
                    <a:lumMod val="25000"/>
                  </a:schemeClr>
                </a:solidFill>
              </a:rPr>
              <a:t>  </a:t>
            </a:r>
            <a:r>
              <a:rPr lang="en-US" sz="3600" b="1" dirty="0" smtClean="0">
                <a:solidFill>
                  <a:schemeClr val="accent5">
                    <a:lumMod val="25000"/>
                  </a:schemeClr>
                </a:solidFill>
              </a:rPr>
              <a:t>a</a:t>
            </a:r>
            <a:r>
              <a:rPr lang="ru-RU" sz="3600" b="1" dirty="0" smtClean="0">
                <a:solidFill>
                  <a:schemeClr val="accent5">
                    <a:lumMod val="25000"/>
                  </a:schemeClr>
                </a:solidFill>
              </a:rPr>
              <a:t>.</a:t>
            </a:r>
          </a:p>
          <a:p>
            <a:pPr>
              <a:buFontTx/>
              <a:buNone/>
              <a:defRPr/>
            </a:pPr>
            <a:endParaRPr lang="ru-RU" dirty="0" smtClean="0"/>
          </a:p>
        </p:txBody>
      </p:sp>
      <p:pic>
        <p:nvPicPr>
          <p:cNvPr id="5124" name="Рисунок 3" descr="C:\Documents and Settings\Сергей\Мои документы\т пифагора\применение теоремы\пр2.jpg"/>
          <p:cNvPicPr>
            <a:picLocks noChangeAspect="1" noChangeArrowheads="1"/>
          </p:cNvPicPr>
          <p:nvPr/>
        </p:nvPicPr>
        <p:blipFill>
          <a:blip r:embed="rId3"/>
          <a:srcRect/>
          <a:stretch>
            <a:fillRect/>
          </a:stretch>
        </p:blipFill>
        <p:spPr bwMode="auto">
          <a:xfrm>
            <a:off x="3206750" y="3929063"/>
            <a:ext cx="2651125" cy="2728912"/>
          </a:xfrm>
          <a:prstGeom prst="rect">
            <a:avLst/>
          </a:prstGeom>
          <a:noFill/>
          <a:ln w="9525">
            <a:noFill/>
            <a:miter lim="800000"/>
            <a:headEnd/>
            <a:tailEnd/>
          </a:ln>
        </p:spPr>
      </p:pic>
      <p:graphicFrame>
        <p:nvGraphicFramePr>
          <p:cNvPr id="5122" name="Object 3"/>
          <p:cNvGraphicFramePr>
            <a:graphicFrameLocks noChangeAspect="1"/>
          </p:cNvGraphicFramePr>
          <p:nvPr/>
        </p:nvGraphicFramePr>
        <p:xfrm>
          <a:off x="5143500" y="3071813"/>
          <a:ext cx="500063" cy="698500"/>
        </p:xfrm>
        <a:graphic>
          <a:graphicData uri="http://schemas.openxmlformats.org/presentationml/2006/ole">
            <p:oleObj spid="_x0000_s2050" name="Формула" r:id="rId4" imgW="241200" imgH="215640" progId="Equation.3">
              <p:embed/>
            </p:oleObj>
          </a:graphicData>
        </a:graphic>
      </p:graphicFrame>
      <p:sp>
        <p:nvSpPr>
          <p:cNvPr id="5" name="Номер слайда 4"/>
          <p:cNvSpPr>
            <a:spLocks noGrp="1"/>
          </p:cNvSpPr>
          <p:nvPr>
            <p:ph type="sldNum" sz="quarter" idx="12"/>
          </p:nvPr>
        </p:nvSpPr>
        <p:spPr/>
        <p:txBody>
          <a:bodyPr/>
          <a:lstStyle/>
          <a:p>
            <a:pPr>
              <a:defRPr/>
            </a:pPr>
            <a:fld id="{C772276A-7BFD-4BF4-B2D2-6BC57DC68C40}" type="slidenum">
              <a:rPr lang="ru-RU" smtClean="0"/>
              <a:pPr>
                <a:defRPr/>
              </a:pPr>
              <a:t>47</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ox(in)">
                                      <p:cBhvr>
                                        <p:cTn id="7" dur="1000"/>
                                        <p:tgtEl>
                                          <p:spTgt spid="4099">
                                            <p:txEl>
                                              <p:pRg st="0" end="0"/>
                                            </p:txEl>
                                          </p:spTgt>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Effect transition="in" filter="box(in)">
                                      <p:cBhvr>
                                        <p:cTn id="11" dur="1000"/>
                                        <p:tgtEl>
                                          <p:spTgt spid="4099">
                                            <p:txEl>
                                              <p:pRg st="1" end="1"/>
                                            </p:txEl>
                                          </p:spTgt>
                                        </p:tgtEl>
                                      </p:cBhvr>
                                    </p:animEffect>
                                  </p:childTnLst>
                                </p:cTn>
                              </p:par>
                              <p:par>
                                <p:cTn id="12" presetID="14" presetClass="entr" presetSubtype="10" fill="hold" nodeType="with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randombar(horizontal)">
                                      <p:cBhvr>
                                        <p:cTn id="14" dur="1000"/>
                                        <p:tgtEl>
                                          <p:spTgt spid="5122"/>
                                        </p:tgtEl>
                                      </p:cBhvr>
                                    </p:animEffect>
                                  </p:childTnLst>
                                </p:cTn>
                              </p:par>
                              <p:par>
                                <p:cTn id="15" presetID="9" presetClass="entr" presetSubtype="0" fill="hold" nodeType="with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dissolve">
                                      <p:cBhvr>
                                        <p:cTn id="17"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Содержимое 1"/>
          <p:cNvSpPr>
            <a:spLocks noGrp="1"/>
          </p:cNvSpPr>
          <p:nvPr>
            <p:ph/>
          </p:nvPr>
        </p:nvSpPr>
        <p:spPr>
          <a:xfrm>
            <a:off x="4286250" y="274638"/>
            <a:ext cx="4400550" cy="5851525"/>
          </a:xfrm>
        </p:spPr>
        <p:txBody>
          <a:bodyPr/>
          <a:lstStyle/>
          <a:p>
            <a:pPr algn="ctr">
              <a:buFontTx/>
              <a:buNone/>
            </a:pPr>
            <a:r>
              <a:rPr lang="ru-RU" smtClean="0"/>
              <a:t>Диагональ </a:t>
            </a:r>
            <a:r>
              <a:rPr lang="en-US" smtClean="0"/>
              <a:t>d</a:t>
            </a:r>
            <a:r>
              <a:rPr lang="ru-RU" smtClean="0"/>
              <a:t> прямоугольника со сторонами а и </a:t>
            </a:r>
            <a:r>
              <a:rPr lang="en-US" smtClean="0"/>
              <a:t>b</a:t>
            </a:r>
            <a:r>
              <a:rPr lang="ru-RU" smtClean="0"/>
              <a:t> вычисляется подобно тому, как вычисляется гипотенуза прямоугольного треугольника с катетами </a:t>
            </a:r>
            <a:r>
              <a:rPr lang="en-US" smtClean="0"/>
              <a:t>a</a:t>
            </a:r>
            <a:r>
              <a:rPr lang="ru-RU" smtClean="0"/>
              <a:t> и </a:t>
            </a:r>
            <a:r>
              <a:rPr lang="en-US" smtClean="0"/>
              <a:t>b</a:t>
            </a:r>
            <a:r>
              <a:rPr lang="ru-RU" smtClean="0"/>
              <a:t>. Мы имеем </a:t>
            </a:r>
            <a:r>
              <a:rPr lang="en-US" smtClean="0"/>
              <a:t>d</a:t>
            </a:r>
            <a:r>
              <a:rPr lang="ru-RU" smtClean="0"/>
              <a:t>²=</a:t>
            </a:r>
            <a:r>
              <a:rPr lang="en-US" smtClean="0"/>
              <a:t>a</a:t>
            </a:r>
            <a:r>
              <a:rPr lang="ru-RU" smtClean="0"/>
              <a:t>²+</a:t>
            </a:r>
            <a:r>
              <a:rPr lang="en-US" smtClean="0"/>
              <a:t>b</a:t>
            </a:r>
            <a:r>
              <a:rPr lang="ru-RU" smtClean="0"/>
              <a:t>² .</a:t>
            </a:r>
          </a:p>
          <a:p>
            <a:pPr>
              <a:buFontTx/>
              <a:buNone/>
            </a:pPr>
            <a:r>
              <a:rPr lang="ru-RU" smtClean="0"/>
              <a:t>    </a:t>
            </a:r>
            <a:r>
              <a:rPr lang="en-US" smtClean="0"/>
              <a:t>d</a:t>
            </a:r>
            <a:r>
              <a:rPr lang="ru-RU" smtClean="0"/>
              <a:t>=</a:t>
            </a:r>
          </a:p>
        </p:txBody>
      </p:sp>
      <p:pic>
        <p:nvPicPr>
          <p:cNvPr id="6148" name="Рисунок 2" descr="C:\Documents and Settings\Сергей\Мои документы\т пифагора\применение теоремы\пр3.jpg"/>
          <p:cNvPicPr>
            <a:picLocks noChangeAspect="1" noChangeArrowheads="1"/>
          </p:cNvPicPr>
          <p:nvPr/>
        </p:nvPicPr>
        <p:blipFill>
          <a:blip r:embed="rId3"/>
          <a:srcRect/>
          <a:stretch>
            <a:fillRect/>
          </a:stretch>
        </p:blipFill>
        <p:spPr bwMode="auto">
          <a:xfrm>
            <a:off x="285750" y="1285875"/>
            <a:ext cx="3778250" cy="2286000"/>
          </a:xfrm>
          <a:prstGeom prst="rect">
            <a:avLst/>
          </a:prstGeom>
          <a:noFill/>
          <a:ln w="9525">
            <a:noFill/>
            <a:miter lim="800000"/>
            <a:headEnd/>
            <a:tailEnd/>
          </a:ln>
        </p:spPr>
      </p:pic>
      <p:graphicFrame>
        <p:nvGraphicFramePr>
          <p:cNvPr id="6146" name="Object 3"/>
          <p:cNvGraphicFramePr>
            <a:graphicFrameLocks noChangeAspect="1"/>
          </p:cNvGraphicFramePr>
          <p:nvPr/>
        </p:nvGraphicFramePr>
        <p:xfrm>
          <a:off x="5357813" y="5715000"/>
          <a:ext cx="2251075" cy="571500"/>
        </p:xfrm>
        <a:graphic>
          <a:graphicData uri="http://schemas.openxmlformats.org/presentationml/2006/ole">
            <p:oleObj spid="_x0000_s3074" name="Формула" r:id="rId4" imgW="583920" imgH="253800" progId="Equation.3">
              <p:embed/>
            </p:oleObj>
          </a:graphicData>
        </a:graphic>
      </p:graphicFrame>
      <p:sp>
        <p:nvSpPr>
          <p:cNvPr id="5" name="Номер слайда 4"/>
          <p:cNvSpPr>
            <a:spLocks noGrp="1"/>
          </p:cNvSpPr>
          <p:nvPr>
            <p:ph type="sldNum" sz="quarter" idx="12"/>
          </p:nvPr>
        </p:nvSpPr>
        <p:spPr/>
        <p:txBody>
          <a:bodyPr/>
          <a:lstStyle/>
          <a:p>
            <a:pPr>
              <a:defRPr/>
            </a:pPr>
            <a:fld id="{555DAF1D-FA46-4F7A-A3FD-947858E60C66}" type="slidenum">
              <a:rPr lang="ru-RU" smtClean="0"/>
              <a:pPr>
                <a:defRPr/>
              </a:pPr>
              <a:t>48</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diamond(out)">
                                      <p:cBhvr>
                                        <p:cTn id="7" dur="1000"/>
                                        <p:tgtEl>
                                          <p:spTgt spid="6147">
                                            <p:txEl>
                                              <p:pRg st="0" end="0"/>
                                            </p:txEl>
                                          </p:spTgt>
                                        </p:tgtEl>
                                      </p:cBhvr>
                                    </p:animEffect>
                                  </p:childTnLst>
                                </p:cTn>
                              </p:par>
                            </p:childTnLst>
                          </p:cTn>
                        </p:par>
                        <p:par>
                          <p:cTn id="8" fill="hold">
                            <p:stCondLst>
                              <p:cond delay="1000"/>
                            </p:stCondLst>
                            <p:childTnLst>
                              <p:par>
                                <p:cTn id="9" presetID="8" presetClass="entr" presetSubtype="32" fill="hold" grpId="0"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diamond(out)">
                                      <p:cBhvr>
                                        <p:cTn id="11" dur="1000"/>
                                        <p:tgtEl>
                                          <p:spTgt spid="6147">
                                            <p:txEl>
                                              <p:pRg st="1" end="1"/>
                                            </p:txEl>
                                          </p:spTgt>
                                        </p:tgtEl>
                                      </p:cBhvr>
                                    </p:animEffect>
                                  </p:childTnLst>
                                </p:cTn>
                              </p:par>
                            </p:childTnLst>
                          </p:cTn>
                        </p:par>
                        <p:par>
                          <p:cTn id="12" fill="hold">
                            <p:stCondLst>
                              <p:cond delay="2000"/>
                            </p:stCondLst>
                            <p:childTnLst>
                              <p:par>
                                <p:cTn id="13" presetID="39" presetClass="entr" presetSubtype="0" accel="100000" fill="hold" nodeType="afterEffect">
                                  <p:stCondLst>
                                    <p:cond delay="0"/>
                                  </p:stCondLst>
                                  <p:childTnLst>
                                    <p:set>
                                      <p:cBhvr>
                                        <p:cTn id="14" dur="1" fill="hold">
                                          <p:stCondLst>
                                            <p:cond delay="0"/>
                                          </p:stCondLst>
                                        </p:cTn>
                                        <p:tgtEl>
                                          <p:spTgt spid="6146"/>
                                        </p:tgtEl>
                                        <p:attrNameLst>
                                          <p:attrName>style.visibility</p:attrName>
                                        </p:attrNameLst>
                                      </p:cBhvr>
                                      <p:to>
                                        <p:strVal val="visible"/>
                                      </p:to>
                                    </p:set>
                                    <p:anim calcmode="lin" valueType="num">
                                      <p:cBhvr>
                                        <p:cTn id="15" dur="1000" fill="hold"/>
                                        <p:tgtEl>
                                          <p:spTgt spid="6146"/>
                                        </p:tgtEl>
                                        <p:attrNameLst>
                                          <p:attrName>ppt_h</p:attrName>
                                        </p:attrNameLst>
                                      </p:cBhvr>
                                      <p:tavLst>
                                        <p:tav tm="0">
                                          <p:val>
                                            <p:strVal val="#ppt_h/20"/>
                                          </p:val>
                                        </p:tav>
                                        <p:tav tm="50000">
                                          <p:val>
                                            <p:strVal val="#ppt_h/20"/>
                                          </p:val>
                                        </p:tav>
                                        <p:tav tm="100000">
                                          <p:val>
                                            <p:strVal val="#ppt_h"/>
                                          </p:val>
                                        </p:tav>
                                      </p:tavLst>
                                    </p:anim>
                                    <p:anim calcmode="lin" valueType="num">
                                      <p:cBhvr>
                                        <p:cTn id="16" dur="1000" fill="hold"/>
                                        <p:tgtEl>
                                          <p:spTgt spid="6146"/>
                                        </p:tgtEl>
                                        <p:attrNameLst>
                                          <p:attrName>ppt_w</p:attrName>
                                        </p:attrNameLst>
                                      </p:cBhvr>
                                      <p:tavLst>
                                        <p:tav tm="0">
                                          <p:val>
                                            <p:strVal val="#ppt_w+.3"/>
                                          </p:val>
                                        </p:tav>
                                        <p:tav tm="50000">
                                          <p:val>
                                            <p:strVal val="#ppt_w+.3"/>
                                          </p:val>
                                        </p:tav>
                                        <p:tav tm="100000">
                                          <p:val>
                                            <p:strVal val="#ppt_w"/>
                                          </p:val>
                                        </p:tav>
                                      </p:tavLst>
                                    </p:anim>
                                    <p:anim calcmode="lin" valueType="num">
                                      <p:cBhvr>
                                        <p:cTn id="17" dur="1000" fill="hold"/>
                                        <p:tgtEl>
                                          <p:spTgt spid="6146"/>
                                        </p:tgtEl>
                                        <p:attrNameLst>
                                          <p:attrName>ppt_x</p:attrName>
                                        </p:attrNameLst>
                                      </p:cBhvr>
                                      <p:tavLst>
                                        <p:tav tm="0">
                                          <p:val>
                                            <p:strVal val="#ppt_x-.3"/>
                                          </p:val>
                                        </p:tav>
                                        <p:tav tm="50000">
                                          <p:val>
                                            <p:strVal val="#ppt_x"/>
                                          </p:val>
                                        </p:tav>
                                        <p:tav tm="100000">
                                          <p:val>
                                            <p:strVal val="#ppt_x"/>
                                          </p:val>
                                        </p:tav>
                                      </p:tavLst>
                                    </p:anim>
                                    <p:anim calcmode="lin" valueType="num">
                                      <p:cBhvr>
                                        <p:cTn id="18" dur="1000" fill="hold"/>
                                        <p:tgtEl>
                                          <p:spTgt spid="6146"/>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9" presetClass="entr" presetSubtype="0" fill="hold" nodeType="after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dissolve">
                                      <p:cBhvr>
                                        <p:cTn id="22"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Содержимое 1"/>
          <p:cNvSpPr>
            <a:spLocks noGrp="1"/>
          </p:cNvSpPr>
          <p:nvPr>
            <p:ph/>
          </p:nvPr>
        </p:nvSpPr>
        <p:spPr>
          <a:xfrm>
            <a:off x="3571875" y="274638"/>
            <a:ext cx="5114925" cy="5851525"/>
          </a:xfrm>
        </p:spPr>
        <p:txBody>
          <a:bodyPr/>
          <a:lstStyle/>
          <a:p>
            <a:pPr algn="ctr">
              <a:buFontTx/>
              <a:buNone/>
            </a:pPr>
            <a:r>
              <a:rPr lang="ru-RU" sz="2400" smtClean="0"/>
              <a:t>На рисунке изображен куб, внутри которого проведена диагональ </a:t>
            </a:r>
            <a:r>
              <a:rPr lang="en-US" sz="2400" smtClean="0"/>
              <a:t>d</a:t>
            </a:r>
            <a:r>
              <a:rPr lang="ru-RU" sz="2400" smtClean="0"/>
              <a:t>, являющаяся одновременно гипотенузой прямоугольного треугольника, заштрихованного на рисунке. Катетами треугольника служат ребро куба и диагональ квадрата, лежащего в основании (как указывалось ранее, длина диагонали равна     а). Отсюда имеем  </a:t>
            </a:r>
            <a:r>
              <a:rPr lang="en-US" sz="2400" smtClean="0"/>
              <a:t>d</a:t>
            </a:r>
            <a:r>
              <a:rPr lang="ru-RU" sz="2400" baseline="30000" smtClean="0"/>
              <a:t>2</a:t>
            </a:r>
            <a:r>
              <a:rPr lang="ru-RU" sz="2400" smtClean="0"/>
              <a:t> = </a:t>
            </a:r>
            <a:r>
              <a:rPr lang="en-US" sz="2400" smtClean="0"/>
              <a:t>a</a:t>
            </a:r>
            <a:r>
              <a:rPr lang="ru-RU" sz="2400" baseline="30000" smtClean="0"/>
              <a:t>2</a:t>
            </a:r>
            <a:r>
              <a:rPr lang="ru-RU" sz="2400" smtClean="0"/>
              <a:t>+(</a:t>
            </a:r>
            <a:r>
              <a:rPr lang="en-US" sz="2400" smtClean="0"/>
              <a:t> </a:t>
            </a:r>
            <a:r>
              <a:rPr lang="ru-RU" sz="2400" smtClean="0"/>
              <a:t>    а)</a:t>
            </a:r>
            <a:r>
              <a:rPr lang="ru-RU" sz="2400" baseline="30000" smtClean="0"/>
              <a:t>2</a:t>
            </a:r>
            <a:r>
              <a:rPr lang="ru-RU" sz="2400" smtClean="0"/>
              <a:t>, </a:t>
            </a:r>
            <a:r>
              <a:rPr lang="en-US" sz="2400" smtClean="0"/>
              <a:t>d</a:t>
            </a:r>
            <a:r>
              <a:rPr lang="ru-RU" sz="2400" baseline="30000" smtClean="0"/>
              <a:t>2</a:t>
            </a:r>
            <a:r>
              <a:rPr lang="ru-RU" sz="2400" smtClean="0"/>
              <a:t>=3</a:t>
            </a:r>
            <a:r>
              <a:rPr lang="en-US" sz="2400" smtClean="0"/>
              <a:t>a</a:t>
            </a:r>
            <a:r>
              <a:rPr lang="ru-RU" sz="2400" baseline="30000" smtClean="0"/>
              <a:t>2</a:t>
            </a:r>
            <a:r>
              <a:rPr lang="ru-RU" sz="2400" smtClean="0"/>
              <a:t>, </a:t>
            </a:r>
            <a:r>
              <a:rPr lang="en-US" sz="2400" smtClean="0"/>
              <a:t>d</a:t>
            </a:r>
            <a:r>
              <a:rPr lang="ru-RU" sz="2400" smtClean="0"/>
              <a:t>=</a:t>
            </a:r>
            <a:r>
              <a:rPr lang="en-US" sz="2400" smtClean="0"/>
              <a:t> </a:t>
            </a:r>
            <a:r>
              <a:rPr lang="ru-RU" sz="2400" smtClean="0"/>
              <a:t>    </a:t>
            </a:r>
            <a:r>
              <a:rPr lang="en-US" sz="2400" smtClean="0"/>
              <a:t>a</a:t>
            </a:r>
            <a:r>
              <a:rPr lang="ru-RU" sz="2400" smtClean="0"/>
              <a:t>. </a:t>
            </a:r>
          </a:p>
          <a:p>
            <a:pPr>
              <a:buFontTx/>
              <a:buNone/>
            </a:pPr>
            <a:endParaRPr lang="ru-RU" smtClean="0"/>
          </a:p>
        </p:txBody>
      </p:sp>
      <p:pic>
        <p:nvPicPr>
          <p:cNvPr id="7174" name="Рисунок 4" descr="C:\Documents and Settings\Сергей\Мои документы\т пифагора\применение теоремы\пр4.jpg"/>
          <p:cNvPicPr>
            <a:picLocks noChangeAspect="1" noChangeArrowheads="1"/>
          </p:cNvPicPr>
          <p:nvPr/>
        </p:nvPicPr>
        <p:blipFill>
          <a:blip r:embed="rId3"/>
          <a:srcRect/>
          <a:stretch>
            <a:fillRect/>
          </a:stretch>
        </p:blipFill>
        <p:spPr bwMode="auto">
          <a:xfrm>
            <a:off x="571500" y="1643063"/>
            <a:ext cx="2976563" cy="2914650"/>
          </a:xfrm>
          <a:prstGeom prst="rect">
            <a:avLst/>
          </a:prstGeom>
          <a:noFill/>
          <a:ln w="9525">
            <a:noFill/>
            <a:miter lim="800000"/>
            <a:headEnd/>
            <a:tailEnd/>
          </a:ln>
        </p:spPr>
      </p:pic>
      <p:graphicFrame>
        <p:nvGraphicFramePr>
          <p:cNvPr id="7170" name="Object 3"/>
          <p:cNvGraphicFramePr>
            <a:graphicFrameLocks noChangeAspect="1"/>
          </p:cNvGraphicFramePr>
          <p:nvPr/>
        </p:nvGraphicFramePr>
        <p:xfrm>
          <a:off x="6500813" y="4000500"/>
          <a:ext cx="401637" cy="358775"/>
        </p:xfrm>
        <a:graphic>
          <a:graphicData uri="http://schemas.openxmlformats.org/presentationml/2006/ole">
            <p:oleObj spid="_x0000_s4098" name="Формула" r:id="rId4" imgW="241200" imgH="215640" progId="Equation.3">
              <p:embed/>
            </p:oleObj>
          </a:graphicData>
        </a:graphic>
      </p:graphicFrame>
      <p:graphicFrame>
        <p:nvGraphicFramePr>
          <p:cNvPr id="7171" name="Object 6"/>
          <p:cNvGraphicFramePr>
            <a:graphicFrameLocks noChangeAspect="1"/>
          </p:cNvGraphicFramePr>
          <p:nvPr/>
        </p:nvGraphicFramePr>
        <p:xfrm>
          <a:off x="6429375" y="4357688"/>
          <a:ext cx="428625" cy="384175"/>
        </p:xfrm>
        <a:graphic>
          <a:graphicData uri="http://schemas.openxmlformats.org/presentationml/2006/ole">
            <p:oleObj spid="_x0000_s4099" name="Формула" r:id="rId5" imgW="241200" imgH="215640" progId="Equation.3">
              <p:embed/>
            </p:oleObj>
          </a:graphicData>
        </a:graphic>
      </p:graphicFrame>
      <p:graphicFrame>
        <p:nvGraphicFramePr>
          <p:cNvPr id="7172" name="Object 7"/>
          <p:cNvGraphicFramePr>
            <a:graphicFrameLocks noChangeAspect="1"/>
          </p:cNvGraphicFramePr>
          <p:nvPr/>
        </p:nvGraphicFramePr>
        <p:xfrm>
          <a:off x="6143625" y="4714875"/>
          <a:ext cx="371475" cy="371475"/>
        </p:xfrm>
        <a:graphic>
          <a:graphicData uri="http://schemas.openxmlformats.org/presentationml/2006/ole">
            <p:oleObj spid="_x0000_s4100" name="Формула" r:id="rId6" imgW="228600" imgH="228600" progId="Equation.3">
              <p:embed/>
            </p:oleObj>
          </a:graphicData>
        </a:graphic>
      </p:graphicFrame>
      <p:sp>
        <p:nvSpPr>
          <p:cNvPr id="7" name="Номер слайда 6"/>
          <p:cNvSpPr>
            <a:spLocks noGrp="1"/>
          </p:cNvSpPr>
          <p:nvPr>
            <p:ph type="sldNum" sz="quarter" idx="12"/>
          </p:nvPr>
        </p:nvSpPr>
        <p:spPr/>
        <p:txBody>
          <a:bodyPr/>
          <a:lstStyle/>
          <a:p>
            <a:pPr>
              <a:defRPr/>
            </a:pPr>
            <a:fld id="{78AB2A8B-BC20-4F5F-8CF5-D5503DF24311}" type="slidenum">
              <a:rPr lang="ru-RU" smtClean="0"/>
              <a:pPr>
                <a:defRPr/>
              </a:pPr>
              <a:t>49</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Effect transition="in" filter="fade">
                                      <p:cBhvr>
                                        <p:cTn id="7" dur="1000"/>
                                        <p:tgtEl>
                                          <p:spTgt spid="7173">
                                            <p:txEl>
                                              <p:pRg st="0" end="0"/>
                                            </p:txEl>
                                          </p:spTgt>
                                        </p:tgtEl>
                                      </p:cBhvr>
                                    </p:animEffect>
                                    <p:anim calcmode="lin" valueType="num">
                                      <p:cBhvr>
                                        <p:cTn id="8" dur="1000" fill="hold"/>
                                        <p:tgtEl>
                                          <p:spTgt spid="717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17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173">
                                            <p:txEl>
                                              <p:pRg st="0" end="0"/>
                                            </p:txEl>
                                          </p:spTgt>
                                        </p:tgtEl>
                                        <p:attrNameLst>
                                          <p:attrName>ppt_y</p:attrName>
                                        </p:attrNameLst>
                                      </p:cBhvr>
                                      <p:tavLst>
                                        <p:tav tm="0">
                                          <p:val>
                                            <p:strVal val="#ppt_y-.03"/>
                                          </p:val>
                                        </p:tav>
                                        <p:tav tm="100000">
                                          <p:val>
                                            <p:strVal val="#ppt_y"/>
                                          </p:val>
                                        </p:tav>
                                      </p:tavLst>
                                    </p:anim>
                                  </p:childTnLst>
                                </p:cTn>
                              </p:par>
                              <p:par>
                                <p:cTn id="11" presetID="9" presetClass="entr" presetSubtype="0" fill="hold" nodeType="withEffect">
                                  <p:stCondLst>
                                    <p:cond delay="0"/>
                                  </p:stCondLst>
                                  <p:childTnLst>
                                    <p:set>
                                      <p:cBhvr>
                                        <p:cTn id="12" dur="1" fill="hold">
                                          <p:stCondLst>
                                            <p:cond delay="0"/>
                                          </p:stCondLst>
                                        </p:cTn>
                                        <p:tgtEl>
                                          <p:spTgt spid="7174"/>
                                        </p:tgtEl>
                                        <p:attrNameLst>
                                          <p:attrName>style.visibility</p:attrName>
                                        </p:attrNameLst>
                                      </p:cBhvr>
                                      <p:to>
                                        <p:strVal val="visible"/>
                                      </p:to>
                                    </p:set>
                                    <p:animEffect transition="in" filter="dissolve">
                                      <p:cBhvr>
                                        <p:cTn id="13" dur="1000"/>
                                        <p:tgtEl>
                                          <p:spTgt spid="7174"/>
                                        </p:tgtEl>
                                      </p:cBhvr>
                                    </p:animEffect>
                                  </p:childTnLst>
                                </p:cTn>
                              </p:par>
                              <p:par>
                                <p:cTn id="14" presetID="14" presetClass="entr" presetSubtype="10" fill="hold" nodeType="withEffect">
                                  <p:stCondLst>
                                    <p:cond delay="0"/>
                                  </p:stCondLst>
                                  <p:childTnLst>
                                    <p:set>
                                      <p:cBhvr>
                                        <p:cTn id="15" dur="1" fill="hold">
                                          <p:stCondLst>
                                            <p:cond delay="0"/>
                                          </p:stCondLst>
                                        </p:cTn>
                                        <p:tgtEl>
                                          <p:spTgt spid="7171"/>
                                        </p:tgtEl>
                                        <p:attrNameLst>
                                          <p:attrName>style.visibility</p:attrName>
                                        </p:attrNameLst>
                                      </p:cBhvr>
                                      <p:to>
                                        <p:strVal val="visible"/>
                                      </p:to>
                                    </p:set>
                                    <p:animEffect transition="in" filter="randombar(horizontal)">
                                      <p:cBhvr>
                                        <p:cTn id="16" dur="1000"/>
                                        <p:tgtEl>
                                          <p:spTgt spid="7171"/>
                                        </p:tgtEl>
                                      </p:cBhvr>
                                    </p:animEffect>
                                  </p:childTnLst>
                                </p:cTn>
                              </p:par>
                              <p:par>
                                <p:cTn id="17" presetID="14" presetClass="entr" presetSubtype="10"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randombar(horizontal)">
                                      <p:cBhvr>
                                        <p:cTn id="19" dur="1000"/>
                                        <p:tgtEl>
                                          <p:spTgt spid="7170"/>
                                        </p:tgtEl>
                                      </p:cBhvr>
                                    </p:animEffect>
                                  </p:childTnLst>
                                </p:cTn>
                              </p:par>
                              <p:par>
                                <p:cTn id="20" presetID="14" presetClass="entr" presetSubtype="10" fill="hold" nodeType="withEffect">
                                  <p:stCondLst>
                                    <p:cond delay="0"/>
                                  </p:stCondLst>
                                  <p:childTnLst>
                                    <p:set>
                                      <p:cBhvr>
                                        <p:cTn id="21" dur="1" fill="hold">
                                          <p:stCondLst>
                                            <p:cond delay="0"/>
                                          </p:stCondLst>
                                        </p:cTn>
                                        <p:tgtEl>
                                          <p:spTgt spid="7172"/>
                                        </p:tgtEl>
                                        <p:attrNameLst>
                                          <p:attrName>style.visibility</p:attrName>
                                        </p:attrNameLst>
                                      </p:cBhvr>
                                      <p:to>
                                        <p:strVal val="visible"/>
                                      </p:to>
                                    </p:set>
                                    <p:animEffect transition="in" filter="randombar(horizontal)">
                                      <p:cBhvr>
                                        <p:cTn id="22"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sp>
        <p:nvSpPr>
          <p:cNvPr id="36866" name="Содержимое 2"/>
          <p:cNvSpPr>
            <a:spLocks noGrp="1"/>
          </p:cNvSpPr>
          <p:nvPr>
            <p:ph/>
          </p:nvPr>
        </p:nvSpPr>
        <p:spPr>
          <a:xfrm>
            <a:off x="285750" y="274638"/>
            <a:ext cx="8572500" cy="5851525"/>
          </a:xfrm>
        </p:spPr>
        <p:txBody>
          <a:bodyPr/>
          <a:lstStyle/>
          <a:p>
            <a:pPr algn="ctr">
              <a:buFontTx/>
              <a:buNone/>
              <a:defRPr/>
            </a:pPr>
            <a:r>
              <a:rPr lang="ru-RU" b="1" dirty="0" smtClean="0">
                <a:solidFill>
                  <a:schemeClr val="accent5">
                    <a:lumMod val="25000"/>
                  </a:schemeClr>
                </a:solidFill>
              </a:rPr>
              <a:t>   </a:t>
            </a:r>
            <a:r>
              <a:rPr lang="ru-RU" b="1" dirty="0" smtClean="0">
                <a:solidFill>
                  <a:srgbClr val="FFFF00"/>
                </a:solidFill>
              </a:rPr>
              <a:t>Кантор (крупнейший немецкий историк математики) считает, что равенство</a:t>
            </a:r>
          </a:p>
          <a:p>
            <a:pPr algn="ctr">
              <a:buFontTx/>
              <a:buNone/>
              <a:defRPr/>
            </a:pPr>
            <a:r>
              <a:rPr lang="ru-RU" b="1" dirty="0" smtClean="0">
                <a:solidFill>
                  <a:srgbClr val="FFFF00"/>
                </a:solidFill>
              </a:rPr>
              <a:t> 3 ² + 4 ² = 5² было известно уже египтянам ещё около 2300 г. до н. э., во времена царя </a:t>
            </a:r>
            <a:r>
              <a:rPr lang="ru-RU" b="1" dirty="0" err="1" smtClean="0">
                <a:solidFill>
                  <a:srgbClr val="FFFF00"/>
                </a:solidFill>
              </a:rPr>
              <a:t>Аменемхета</a:t>
            </a:r>
            <a:r>
              <a:rPr lang="ru-RU" b="1" dirty="0" smtClean="0">
                <a:solidFill>
                  <a:srgbClr val="FFFF00"/>
                </a:solidFill>
              </a:rPr>
              <a:t> I (согласно папирусу 6619 Берлинского музея).</a:t>
            </a:r>
          </a:p>
          <a:p>
            <a:pPr algn="ctr">
              <a:buFontTx/>
              <a:buNone/>
              <a:defRPr/>
            </a:pPr>
            <a:r>
              <a:rPr lang="ru-RU" b="1" dirty="0" smtClean="0">
                <a:solidFill>
                  <a:srgbClr val="FFFF00"/>
                </a:solidFill>
              </a:rPr>
              <a:t>  По мнению Кантора </a:t>
            </a:r>
            <a:r>
              <a:rPr lang="ru-RU" b="1" dirty="0" err="1" smtClean="0">
                <a:solidFill>
                  <a:srgbClr val="FFFF00"/>
                </a:solidFill>
              </a:rPr>
              <a:t>гарпедонапты</a:t>
            </a:r>
            <a:r>
              <a:rPr lang="ru-RU" b="1" dirty="0" smtClean="0">
                <a:solidFill>
                  <a:srgbClr val="FFFF00"/>
                </a:solidFill>
              </a:rPr>
              <a:t>, или "</a:t>
            </a:r>
            <a:r>
              <a:rPr lang="ru-RU" b="1" dirty="0" err="1" smtClean="0">
                <a:solidFill>
                  <a:srgbClr val="FFFF00"/>
                </a:solidFill>
              </a:rPr>
              <a:t>натягиватели</a:t>
            </a:r>
            <a:r>
              <a:rPr lang="ru-RU" b="1" dirty="0" smtClean="0">
                <a:solidFill>
                  <a:srgbClr val="FFFF00"/>
                </a:solidFill>
              </a:rPr>
              <a:t> веревок", строили прямые углы при помощи прямоугольных треугольников со сторонами 3, 4 и 5.</a:t>
            </a:r>
          </a:p>
        </p:txBody>
      </p:sp>
      <p:sp>
        <p:nvSpPr>
          <p:cNvPr id="3" name="Номер слайда 2"/>
          <p:cNvSpPr>
            <a:spLocks noGrp="1"/>
          </p:cNvSpPr>
          <p:nvPr>
            <p:ph type="sldNum" sz="quarter" idx="12"/>
          </p:nvPr>
        </p:nvSpPr>
        <p:spPr/>
        <p:txBody>
          <a:bodyPr/>
          <a:lstStyle/>
          <a:p>
            <a:pPr>
              <a:defRPr/>
            </a:pPr>
            <a:fld id="{C42ACCA7-6356-434A-B85F-1EDEC8417D6B}" type="slidenum">
              <a:rPr lang="ru-RU" smtClean="0"/>
              <a:pPr>
                <a:defRPr/>
              </a:pPr>
              <a:t>5</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wheel(8)">
                                      <p:cBhvr>
                                        <p:cTn id="7" dur="1000"/>
                                        <p:tgtEl>
                                          <p:spTgt spid="36866">
                                            <p:txEl>
                                              <p:pRg st="0" end="0"/>
                                            </p:txEl>
                                          </p:spTgt>
                                        </p:tgtEl>
                                      </p:cBhvr>
                                    </p:animEffect>
                                  </p:childTnLst>
                                </p:cTn>
                              </p:par>
                            </p:childTnLst>
                          </p:cTn>
                        </p:par>
                        <p:par>
                          <p:cTn id="8" fill="hold">
                            <p:stCondLst>
                              <p:cond delay="1000"/>
                            </p:stCondLst>
                            <p:childTnLst>
                              <p:par>
                                <p:cTn id="9" presetID="21" presetClass="entr" presetSubtype="8" fill="hold" grpId="0" nodeType="afterEffect">
                                  <p:stCondLst>
                                    <p:cond delay="0"/>
                                  </p:stCondLst>
                                  <p:childTnLst>
                                    <p:set>
                                      <p:cBhvr>
                                        <p:cTn id="10" dur="1" fill="hold">
                                          <p:stCondLst>
                                            <p:cond delay="0"/>
                                          </p:stCondLst>
                                        </p:cTn>
                                        <p:tgtEl>
                                          <p:spTgt spid="36866">
                                            <p:txEl>
                                              <p:pRg st="1" end="1"/>
                                            </p:txEl>
                                          </p:spTgt>
                                        </p:tgtEl>
                                        <p:attrNameLst>
                                          <p:attrName>style.visibility</p:attrName>
                                        </p:attrNameLst>
                                      </p:cBhvr>
                                      <p:to>
                                        <p:strVal val="visible"/>
                                      </p:to>
                                    </p:set>
                                    <p:animEffect transition="in" filter="wheel(8)">
                                      <p:cBhvr>
                                        <p:cTn id="11" dur="1000"/>
                                        <p:tgtEl>
                                          <p:spTgt spid="36866">
                                            <p:txEl>
                                              <p:pRg st="1" end="1"/>
                                            </p:txEl>
                                          </p:spTgt>
                                        </p:tgtEl>
                                      </p:cBhvr>
                                    </p:animEffect>
                                  </p:childTnLst>
                                </p:cTn>
                              </p:par>
                            </p:childTnLst>
                          </p:cTn>
                        </p:par>
                        <p:par>
                          <p:cTn id="12" fill="hold">
                            <p:stCondLst>
                              <p:cond delay="2000"/>
                            </p:stCondLst>
                            <p:childTnLst>
                              <p:par>
                                <p:cTn id="13" presetID="21" presetClass="entr" presetSubtype="8" fill="hold" grpId="0" nodeType="afterEffect">
                                  <p:stCondLst>
                                    <p:cond delay="0"/>
                                  </p:stCondLst>
                                  <p:childTnLst>
                                    <p:set>
                                      <p:cBhvr>
                                        <p:cTn id="14" dur="1" fill="hold">
                                          <p:stCondLst>
                                            <p:cond delay="0"/>
                                          </p:stCondLst>
                                        </p:cTn>
                                        <p:tgtEl>
                                          <p:spTgt spid="36866">
                                            <p:txEl>
                                              <p:pRg st="2" end="2"/>
                                            </p:txEl>
                                          </p:spTgt>
                                        </p:tgtEl>
                                        <p:attrNameLst>
                                          <p:attrName>style.visibility</p:attrName>
                                        </p:attrNameLst>
                                      </p:cBhvr>
                                      <p:to>
                                        <p:strVal val="visible"/>
                                      </p:to>
                                    </p:set>
                                    <p:animEffect transition="in" filter="wheel(8)">
                                      <p:cBhvr>
                                        <p:cTn id="15" dur="1000"/>
                                        <p:tgtEl>
                                          <p:spTgt spid="368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Содержимое 1"/>
          <p:cNvSpPr>
            <a:spLocks noGrp="1"/>
          </p:cNvSpPr>
          <p:nvPr>
            <p:ph/>
          </p:nvPr>
        </p:nvSpPr>
        <p:spPr>
          <a:xfrm>
            <a:off x="285750" y="274638"/>
            <a:ext cx="8401050" cy="3582987"/>
          </a:xfrm>
        </p:spPr>
        <p:txBody>
          <a:bodyPr/>
          <a:lstStyle/>
          <a:p>
            <a:pPr algn="ctr">
              <a:buFontTx/>
              <a:buNone/>
            </a:pPr>
            <a:r>
              <a:rPr lang="ru-RU" smtClean="0"/>
              <a:t>Рассуждение, подобное этому, можно провести и для прямоугольного параллелепипеда с ребрами </a:t>
            </a:r>
            <a:r>
              <a:rPr lang="en-US" smtClean="0"/>
              <a:t>a</a:t>
            </a:r>
            <a:r>
              <a:rPr lang="ru-RU" smtClean="0"/>
              <a:t>, </a:t>
            </a:r>
            <a:r>
              <a:rPr lang="en-US" smtClean="0"/>
              <a:t>b</a:t>
            </a:r>
            <a:r>
              <a:rPr lang="ru-RU" smtClean="0"/>
              <a:t>, с и получить для диагонали выражение</a:t>
            </a:r>
          </a:p>
          <a:p>
            <a:pPr>
              <a:buFontTx/>
              <a:buNone/>
            </a:pPr>
            <a:r>
              <a:rPr lang="ru-RU" smtClean="0"/>
              <a:t>                          </a:t>
            </a:r>
            <a:r>
              <a:rPr lang="en-US" smtClean="0"/>
              <a:t>d</a:t>
            </a:r>
            <a:r>
              <a:rPr lang="ru-RU" smtClean="0"/>
              <a:t> =</a:t>
            </a:r>
            <a:r>
              <a:rPr lang="en-US" smtClean="0"/>
              <a:t> </a:t>
            </a:r>
            <a:endParaRPr lang="ru-RU" smtClean="0"/>
          </a:p>
          <a:p>
            <a:endParaRPr lang="ru-RU" smtClean="0"/>
          </a:p>
        </p:txBody>
      </p:sp>
      <p:pic>
        <p:nvPicPr>
          <p:cNvPr id="8196" name="Picture 2" descr="02040300"/>
          <p:cNvPicPr>
            <a:picLocks noChangeAspect="1" noChangeArrowheads="1"/>
          </p:cNvPicPr>
          <p:nvPr/>
        </p:nvPicPr>
        <p:blipFill>
          <a:blip r:embed="rId3"/>
          <a:srcRect/>
          <a:stretch>
            <a:fillRect/>
          </a:stretch>
        </p:blipFill>
        <p:spPr bwMode="auto">
          <a:xfrm>
            <a:off x="2714625" y="3000375"/>
            <a:ext cx="3714750" cy="3357563"/>
          </a:xfrm>
          <a:prstGeom prst="rect">
            <a:avLst/>
          </a:prstGeom>
          <a:noFill/>
          <a:ln w="9525">
            <a:noFill/>
            <a:miter lim="800000"/>
            <a:headEnd/>
            <a:tailEnd/>
          </a:ln>
        </p:spPr>
      </p:pic>
      <p:graphicFrame>
        <p:nvGraphicFramePr>
          <p:cNvPr id="8194" name="Object 3"/>
          <p:cNvGraphicFramePr>
            <a:graphicFrameLocks noChangeAspect="1"/>
          </p:cNvGraphicFramePr>
          <p:nvPr/>
        </p:nvGraphicFramePr>
        <p:xfrm>
          <a:off x="3929063" y="2286000"/>
          <a:ext cx="2000250" cy="588963"/>
        </p:xfrm>
        <a:graphic>
          <a:graphicData uri="http://schemas.openxmlformats.org/presentationml/2006/ole">
            <p:oleObj spid="_x0000_s5122" name="Формула" r:id="rId4" imgW="863280" imgH="253800" progId="Equation.3">
              <p:embed/>
            </p:oleObj>
          </a:graphicData>
        </a:graphic>
      </p:graphicFrame>
      <p:sp>
        <p:nvSpPr>
          <p:cNvPr id="5" name="Номер слайда 4"/>
          <p:cNvSpPr>
            <a:spLocks noGrp="1"/>
          </p:cNvSpPr>
          <p:nvPr>
            <p:ph type="sldNum" sz="quarter" idx="12"/>
          </p:nvPr>
        </p:nvSpPr>
        <p:spPr/>
        <p:txBody>
          <a:bodyPr/>
          <a:lstStyle/>
          <a:p>
            <a:pPr>
              <a:defRPr/>
            </a:pPr>
            <a:fld id="{3A6B0D5C-9F4F-48AE-BD21-59147AFD03D7}" type="slidenum">
              <a:rPr lang="ru-RU" smtClean="0"/>
              <a:pPr>
                <a:defRPr/>
              </a:pPr>
              <a:t>50</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19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5">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8195">
                                            <p:txEl>
                                              <p:pRg st="1" end="1"/>
                                            </p:txEl>
                                          </p:spTgt>
                                        </p:tgtEl>
                                        <p:attrNameLst>
                                          <p:attrName>style.visibility</p:attrName>
                                        </p:attrNameLst>
                                      </p:cBhvr>
                                      <p:to>
                                        <p:strVal val="visible"/>
                                      </p:to>
                                    </p:set>
                                    <p:animEffect transition="in" filter="fade">
                                      <p:cBhvr>
                                        <p:cTn id="14" dur="1000"/>
                                        <p:tgtEl>
                                          <p:spTgt spid="8195">
                                            <p:txEl>
                                              <p:pRg st="1" end="1"/>
                                            </p:txEl>
                                          </p:spTgt>
                                        </p:tgtEl>
                                      </p:cBhvr>
                                    </p:animEffect>
                                    <p:anim calcmode="lin" valueType="num">
                                      <p:cBhvr>
                                        <p:cTn id="15"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8195">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8195">
                                            <p:txEl>
                                              <p:pRg st="1" end="1"/>
                                            </p:txEl>
                                          </p:spTgt>
                                        </p:tgtEl>
                                        <p:attrNameLst>
                                          <p:attrName>ppt_y</p:attrName>
                                        </p:attrNameLst>
                                      </p:cBhvr>
                                      <p:tavLst>
                                        <p:tav tm="0">
                                          <p:val>
                                            <p:strVal val="#ppt_y-.03"/>
                                          </p:val>
                                        </p:tav>
                                        <p:tav tm="100000">
                                          <p:val>
                                            <p:strVal val="#ppt_y"/>
                                          </p:val>
                                        </p:tav>
                                      </p:tavLst>
                                    </p:anim>
                                  </p:childTnLst>
                                </p:cTn>
                              </p:par>
                              <p:par>
                                <p:cTn id="18" presetID="34" presetClass="entr" presetSubtype="0" fill="hold" nodeType="withEffect">
                                  <p:stCondLst>
                                    <p:cond delay="0"/>
                                  </p:stCondLst>
                                  <p:childTnLst>
                                    <p:set>
                                      <p:cBhvr>
                                        <p:cTn id="19" dur="1" fill="hold">
                                          <p:stCondLst>
                                            <p:cond delay="0"/>
                                          </p:stCondLst>
                                        </p:cTn>
                                        <p:tgtEl>
                                          <p:spTgt spid="8194"/>
                                        </p:tgtEl>
                                        <p:attrNameLst>
                                          <p:attrName>style.visibility</p:attrName>
                                        </p:attrNameLst>
                                      </p:cBhvr>
                                      <p:to>
                                        <p:strVal val="visible"/>
                                      </p:to>
                                    </p:set>
                                    <p:anim from="(-#ppt_w/2)" to="(#ppt_x)" calcmode="lin" valueType="num">
                                      <p:cBhvr>
                                        <p:cTn id="20" dur="600" fill="hold">
                                          <p:stCondLst>
                                            <p:cond delay="0"/>
                                          </p:stCondLst>
                                        </p:cTn>
                                        <p:tgtEl>
                                          <p:spTgt spid="8194"/>
                                        </p:tgtEl>
                                        <p:attrNameLst>
                                          <p:attrName>ppt_x</p:attrName>
                                        </p:attrNameLst>
                                      </p:cBhvr>
                                    </p:anim>
                                    <p:anim from="0" to="-1.0" calcmode="lin" valueType="num">
                                      <p:cBhvr>
                                        <p:cTn id="21" dur="200" decel="50000" autoRev="1" fill="hold">
                                          <p:stCondLst>
                                            <p:cond delay="600"/>
                                          </p:stCondLst>
                                        </p:cTn>
                                        <p:tgtEl>
                                          <p:spTgt spid="8194"/>
                                        </p:tgtEl>
                                        <p:attrNameLst>
                                          <p:attrName>xshear</p:attrName>
                                        </p:attrNameLst>
                                      </p:cBhvr>
                                    </p:anim>
                                    <p:animScale>
                                      <p:cBhvr>
                                        <p:cTn id="22" dur="200" decel="100000" autoRev="1" fill="hold">
                                          <p:stCondLst>
                                            <p:cond delay="600"/>
                                          </p:stCondLst>
                                        </p:cTn>
                                        <p:tgtEl>
                                          <p:spTgt spid="8194"/>
                                        </p:tgtEl>
                                      </p:cBhvr>
                                      <p:from x="100000" y="100000"/>
                                      <p:to x="80000" y="100000"/>
                                    </p:animScale>
                                    <p:anim by="(#ppt_h/3+#ppt_w*0.1)" calcmode="lin" valueType="num">
                                      <p:cBhvr additive="sum">
                                        <p:cTn id="23" dur="200" decel="100000" autoRev="1" fill="hold">
                                          <p:stCondLst>
                                            <p:cond delay="600"/>
                                          </p:stCondLst>
                                        </p:cTn>
                                        <p:tgtEl>
                                          <p:spTgt spid="8194"/>
                                        </p:tgtEl>
                                        <p:attrNameLst>
                                          <p:attrName>ppt_x</p:attrName>
                                        </p:attrNameLst>
                                      </p:cBhvr>
                                    </p:anim>
                                  </p:childTnLst>
                                </p:cTn>
                              </p:par>
                              <p:par>
                                <p:cTn id="24" presetID="20" presetClass="entr" presetSubtype="0" fill="hold" nodeType="withEffect">
                                  <p:stCondLst>
                                    <p:cond delay="0"/>
                                  </p:stCondLst>
                                  <p:childTnLst>
                                    <p:set>
                                      <p:cBhvr>
                                        <p:cTn id="25" dur="1" fill="hold">
                                          <p:stCondLst>
                                            <p:cond delay="0"/>
                                          </p:stCondLst>
                                        </p:cTn>
                                        <p:tgtEl>
                                          <p:spTgt spid="8196"/>
                                        </p:tgtEl>
                                        <p:attrNameLst>
                                          <p:attrName>style.visibility</p:attrName>
                                        </p:attrNameLst>
                                      </p:cBhvr>
                                      <p:to>
                                        <p:strVal val="visible"/>
                                      </p:to>
                                    </p:set>
                                    <p:animEffect transition="in" filter="wedge">
                                      <p:cBhvr>
                                        <p:cTn id="26" dur="1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Содержимое 1"/>
          <p:cNvSpPr>
            <a:spLocks noGrp="1"/>
          </p:cNvSpPr>
          <p:nvPr>
            <p:ph/>
          </p:nvPr>
        </p:nvSpPr>
        <p:spPr>
          <a:xfrm>
            <a:off x="2928938" y="0"/>
            <a:ext cx="6000750" cy="6126163"/>
          </a:xfrm>
        </p:spPr>
        <p:txBody>
          <a:bodyPr/>
          <a:lstStyle/>
          <a:p>
            <a:pPr algn="ctr">
              <a:buFontTx/>
              <a:buNone/>
            </a:pPr>
            <a:r>
              <a:rPr lang="ru-RU" sz="2000" smtClean="0"/>
              <a:t>     </a:t>
            </a:r>
            <a:r>
              <a:rPr lang="ru-RU" sz="2400" smtClean="0"/>
              <a:t>Считать  приложения теоремы Пифагора только теоретическими - большая ошибка. Заметим, что расчёт площади кровли можно заметно упростить, если воспользоваться одним очень простым правилом, справедливым во всех случаях, когда все скаты крыши, сколько бы их ни было, имеют одинаковый уклон. Оно гласит: "Чтобы найти поверхность крыши, все скаты которой имеют равный уклон, нужно умножить перекрываемую площадь на длину какого-нибудь стропила и разделить полученное произведение на проекцию этого стропила на перекрываемую площадь."</a:t>
            </a:r>
          </a:p>
          <a:p>
            <a:endParaRPr lang="ru-RU" sz="2400" smtClean="0"/>
          </a:p>
        </p:txBody>
      </p:sp>
      <p:pic>
        <p:nvPicPr>
          <p:cNvPr id="80899" name="Picture 2" descr="02051300"/>
          <p:cNvPicPr>
            <a:picLocks noChangeAspect="1" noChangeArrowheads="1"/>
          </p:cNvPicPr>
          <p:nvPr/>
        </p:nvPicPr>
        <p:blipFill>
          <a:blip r:embed="rId2"/>
          <a:srcRect/>
          <a:stretch>
            <a:fillRect/>
          </a:stretch>
        </p:blipFill>
        <p:spPr bwMode="auto">
          <a:xfrm>
            <a:off x="117475" y="928688"/>
            <a:ext cx="3157538" cy="4071937"/>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773B99B1-75A2-47D1-82A2-E05445F69554}" type="slidenum">
              <a:rPr lang="ru-RU" smtClean="0"/>
              <a:pPr>
                <a:defRPr/>
              </a:pPr>
              <a:t>51</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80898">
                                            <p:txEl>
                                              <p:pRg st="0" end="0"/>
                                            </p:txEl>
                                          </p:spTgt>
                                        </p:tgtEl>
                                        <p:attrNameLst>
                                          <p:attrName>style.visibility</p:attrName>
                                        </p:attrNameLst>
                                      </p:cBhvr>
                                      <p:to>
                                        <p:strVal val="visible"/>
                                      </p:to>
                                    </p:set>
                                    <p:animEffect transition="in" filter="diamond(in)">
                                      <p:cBhvr>
                                        <p:cTn id="7" dur="1000"/>
                                        <p:tgtEl>
                                          <p:spTgt spid="80898">
                                            <p:txEl>
                                              <p:pRg st="0" end="0"/>
                                            </p:txEl>
                                          </p:spTgt>
                                        </p:tgtEl>
                                      </p:cBhvr>
                                    </p:animEffect>
                                  </p:childTnLst>
                                </p:cTn>
                              </p:par>
                            </p:childTnLst>
                          </p:cTn>
                        </p:par>
                        <p:par>
                          <p:cTn id="8" fill="hold">
                            <p:stCondLst>
                              <p:cond delay="1000"/>
                            </p:stCondLst>
                            <p:childTnLst>
                              <p:par>
                                <p:cTn id="9" presetID="4" presetClass="entr" presetSubtype="16" fill="hold" nodeType="afterEffect">
                                  <p:stCondLst>
                                    <p:cond delay="0"/>
                                  </p:stCondLst>
                                  <p:childTnLst>
                                    <p:set>
                                      <p:cBhvr>
                                        <p:cTn id="10" dur="1" fill="hold">
                                          <p:stCondLst>
                                            <p:cond delay="0"/>
                                          </p:stCondLst>
                                        </p:cTn>
                                        <p:tgtEl>
                                          <p:spTgt spid="80899"/>
                                        </p:tgtEl>
                                        <p:attrNameLst>
                                          <p:attrName>style.visibility</p:attrName>
                                        </p:attrNameLst>
                                      </p:cBhvr>
                                      <p:to>
                                        <p:strVal val="visible"/>
                                      </p:to>
                                    </p:set>
                                    <p:animEffect transition="in" filter="box(in)">
                                      <p:cBhvr>
                                        <p:cTn id="11" dur="1000"/>
                                        <p:tgtEl>
                                          <p:spTgt spid="80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Содержимое 1"/>
          <p:cNvSpPr>
            <a:spLocks noGrp="1"/>
          </p:cNvSpPr>
          <p:nvPr>
            <p:ph/>
          </p:nvPr>
        </p:nvSpPr>
        <p:spPr>
          <a:xfrm>
            <a:off x="3500438" y="274638"/>
            <a:ext cx="5357812" cy="5851525"/>
          </a:xfrm>
        </p:spPr>
        <p:txBody>
          <a:bodyPr/>
          <a:lstStyle/>
          <a:p>
            <a:pPr algn="ctr">
              <a:buFontTx/>
              <a:buNone/>
            </a:pPr>
            <a:r>
              <a:rPr lang="ru-RU" sz="2800" smtClean="0"/>
              <a:t>   В романской архитектуре часто встречается мотив, представленный на рисунке. Если </a:t>
            </a:r>
            <a:r>
              <a:rPr lang="en-US" sz="2800" smtClean="0"/>
              <a:t>b</a:t>
            </a:r>
            <a:r>
              <a:rPr lang="ru-RU" sz="2800" smtClean="0"/>
              <a:t> по-прежнему обозначает ширину окна, то радиусы полуокружностей будут равны </a:t>
            </a:r>
            <a:r>
              <a:rPr lang="en-US" sz="2800" smtClean="0"/>
              <a:t>R</a:t>
            </a:r>
            <a:r>
              <a:rPr lang="ru-RU" sz="2800" smtClean="0"/>
              <a:t> = </a:t>
            </a:r>
            <a:r>
              <a:rPr lang="en-US" sz="2800" smtClean="0"/>
              <a:t>b</a:t>
            </a:r>
            <a:r>
              <a:rPr lang="ru-RU" sz="2800" smtClean="0"/>
              <a:t> / 2 и</a:t>
            </a:r>
          </a:p>
          <a:p>
            <a:pPr algn="ctr">
              <a:buFontTx/>
              <a:buNone/>
            </a:pPr>
            <a:r>
              <a:rPr lang="ru-RU" sz="2800" smtClean="0"/>
              <a:t> </a:t>
            </a:r>
            <a:r>
              <a:rPr lang="en-US" sz="2800" smtClean="0"/>
              <a:t>r</a:t>
            </a:r>
            <a:r>
              <a:rPr lang="ru-RU" sz="2800" smtClean="0"/>
              <a:t> = </a:t>
            </a:r>
            <a:r>
              <a:rPr lang="en-US" sz="2800" smtClean="0"/>
              <a:t>b</a:t>
            </a:r>
            <a:r>
              <a:rPr lang="ru-RU" sz="2800" smtClean="0"/>
              <a:t> / 4. Радиус </a:t>
            </a:r>
            <a:r>
              <a:rPr lang="en-US" sz="2800" smtClean="0"/>
              <a:t>p</a:t>
            </a:r>
            <a:r>
              <a:rPr lang="ru-RU" sz="2800" smtClean="0"/>
              <a:t> внутренней окружности можно вычислить из прямоугольного треугольника, изображенного на рис. пунктиром   </a:t>
            </a:r>
            <a:r>
              <a:rPr lang="en-US" sz="2800" smtClean="0"/>
              <a:t>p</a:t>
            </a:r>
            <a:r>
              <a:rPr lang="ru-RU" sz="2800" smtClean="0"/>
              <a:t>=</a:t>
            </a:r>
            <a:r>
              <a:rPr lang="en-US" sz="2800" smtClean="0"/>
              <a:t>b</a:t>
            </a:r>
            <a:r>
              <a:rPr lang="ru-RU" sz="2800" smtClean="0"/>
              <a:t>/6.	</a:t>
            </a:r>
          </a:p>
        </p:txBody>
      </p:sp>
      <p:pic>
        <p:nvPicPr>
          <p:cNvPr id="81923" name="Рисунок 7" descr="C:\Documents and Settings\Сергей.BA5D79E89859413\Рабочий стол\rom.jpg"/>
          <p:cNvPicPr>
            <a:picLocks noChangeAspect="1" noChangeArrowheads="1"/>
          </p:cNvPicPr>
          <p:nvPr/>
        </p:nvPicPr>
        <p:blipFill>
          <a:blip r:embed="rId2"/>
          <a:srcRect/>
          <a:stretch>
            <a:fillRect/>
          </a:stretch>
        </p:blipFill>
        <p:spPr bwMode="auto">
          <a:xfrm>
            <a:off x="214313" y="2286000"/>
            <a:ext cx="3276600" cy="3933825"/>
          </a:xfrm>
          <a:prstGeom prst="rect">
            <a:avLst/>
          </a:prstGeom>
          <a:noFill/>
          <a:ln w="9525">
            <a:noFill/>
            <a:miter lim="800000"/>
            <a:headEnd/>
            <a:tailEnd/>
          </a:ln>
        </p:spPr>
      </p:pic>
      <p:pic>
        <p:nvPicPr>
          <p:cNvPr id="81924" name="Picture 3" descr="02050900"/>
          <p:cNvPicPr>
            <a:picLocks noChangeAspect="1" noChangeArrowheads="1"/>
          </p:cNvPicPr>
          <p:nvPr/>
        </p:nvPicPr>
        <p:blipFill>
          <a:blip r:embed="rId3"/>
          <a:srcRect/>
          <a:stretch>
            <a:fillRect/>
          </a:stretch>
        </p:blipFill>
        <p:spPr bwMode="auto">
          <a:xfrm>
            <a:off x="428625" y="428625"/>
            <a:ext cx="2928938" cy="1873250"/>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pPr>
              <a:defRPr/>
            </a:pPr>
            <a:fld id="{573A4F16-69A6-49E5-A88F-FC4E6EF20D96}" type="slidenum">
              <a:rPr lang="ru-RU" smtClean="0"/>
              <a:pPr>
                <a:defRPr/>
              </a:pPr>
              <a:t>52</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81922">
                                            <p:txEl>
                                              <p:pRg st="0" end="0"/>
                                            </p:txEl>
                                          </p:spTgt>
                                        </p:tgtEl>
                                        <p:attrNameLst>
                                          <p:attrName>style.visibility</p:attrName>
                                        </p:attrNameLst>
                                      </p:cBhvr>
                                      <p:to>
                                        <p:strVal val="visible"/>
                                      </p:to>
                                    </p:set>
                                    <p:animEffect transition="in" filter="strips(downLeft)">
                                      <p:cBhvr>
                                        <p:cTn id="7" dur="1000"/>
                                        <p:tgtEl>
                                          <p:spTgt spid="81922">
                                            <p:txEl>
                                              <p:pRg st="0" end="0"/>
                                            </p:txEl>
                                          </p:spTgt>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81922">
                                            <p:txEl>
                                              <p:pRg st="1" end="1"/>
                                            </p:txEl>
                                          </p:spTgt>
                                        </p:tgtEl>
                                        <p:attrNameLst>
                                          <p:attrName>style.visibility</p:attrName>
                                        </p:attrNameLst>
                                      </p:cBhvr>
                                      <p:to>
                                        <p:strVal val="visible"/>
                                      </p:to>
                                    </p:set>
                                    <p:animEffect transition="in" filter="strips(downLeft)">
                                      <p:cBhvr>
                                        <p:cTn id="11" dur="1000"/>
                                        <p:tgtEl>
                                          <p:spTgt spid="81922">
                                            <p:txEl>
                                              <p:pRg st="1" end="1"/>
                                            </p:txEl>
                                          </p:spTgt>
                                        </p:tgtEl>
                                      </p:cBhvr>
                                    </p:animEffect>
                                  </p:childTnLst>
                                </p:cTn>
                              </p:par>
                              <p:par>
                                <p:cTn id="12" presetID="4" presetClass="entr" presetSubtype="16" fill="hold" nodeType="withEffect">
                                  <p:stCondLst>
                                    <p:cond delay="0"/>
                                  </p:stCondLst>
                                  <p:childTnLst>
                                    <p:set>
                                      <p:cBhvr>
                                        <p:cTn id="13" dur="1" fill="hold">
                                          <p:stCondLst>
                                            <p:cond delay="0"/>
                                          </p:stCondLst>
                                        </p:cTn>
                                        <p:tgtEl>
                                          <p:spTgt spid="81923"/>
                                        </p:tgtEl>
                                        <p:attrNameLst>
                                          <p:attrName>style.visibility</p:attrName>
                                        </p:attrNameLst>
                                      </p:cBhvr>
                                      <p:to>
                                        <p:strVal val="visible"/>
                                      </p:to>
                                    </p:set>
                                    <p:animEffect transition="in" filter="box(in)">
                                      <p:cBhvr>
                                        <p:cTn id="14" dur="2000"/>
                                        <p:tgtEl>
                                          <p:spTgt spid="81923"/>
                                        </p:tgtEl>
                                      </p:cBhvr>
                                    </p:animEffect>
                                  </p:childTnLst>
                                </p:cTn>
                              </p:par>
                              <p:par>
                                <p:cTn id="15" presetID="20" presetClass="entr" presetSubtype="0" fill="hold" nodeType="withEffect">
                                  <p:stCondLst>
                                    <p:cond delay="0"/>
                                  </p:stCondLst>
                                  <p:childTnLst>
                                    <p:set>
                                      <p:cBhvr>
                                        <p:cTn id="16" dur="1" fill="hold">
                                          <p:stCondLst>
                                            <p:cond delay="0"/>
                                          </p:stCondLst>
                                        </p:cTn>
                                        <p:tgtEl>
                                          <p:spTgt spid="81924"/>
                                        </p:tgtEl>
                                        <p:attrNameLst>
                                          <p:attrName>style.visibility</p:attrName>
                                        </p:attrNameLst>
                                      </p:cBhvr>
                                      <p:to>
                                        <p:strVal val="visible"/>
                                      </p:to>
                                    </p:set>
                                    <p:animEffect transition="in" filter="wedge">
                                      <p:cBhvr>
                                        <p:cTn id="17" dur="1000"/>
                                        <p:tgtEl>
                                          <p:spTgt spid="81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Содержимое 1"/>
          <p:cNvSpPr>
            <a:spLocks noGrp="1"/>
          </p:cNvSpPr>
          <p:nvPr>
            <p:ph/>
          </p:nvPr>
        </p:nvSpPr>
        <p:spPr/>
        <p:txBody>
          <a:bodyPr/>
          <a:lstStyle/>
          <a:p>
            <a:pPr algn="just">
              <a:buFontTx/>
              <a:buNone/>
            </a:pPr>
            <a:r>
              <a:rPr lang="ru-RU" sz="2000" smtClean="0"/>
              <a:t>    		В конце девятнадцатого века высказывались разнообразные предположения о существовании обитателей Марса подобных человеку, это явилось следствием открытий итальянского астронома Скиапарелли.	 </a:t>
            </a:r>
          </a:p>
          <a:p>
            <a:pPr algn="just">
              <a:buFontTx/>
              <a:buNone/>
            </a:pPr>
            <a:r>
              <a:rPr lang="ru-RU" sz="2000" smtClean="0"/>
              <a:t>		Естественно, что вопрос о том, можно ли с помощью световых сигналов объясняться с этими гипотетическими существами, вызвал оживленную дискуссию. Парижской академией наук была даже установлена премия в 100000 франков тому, кто первый установит связь с каким-нибудь обитателем другого небесного тела; эта премия все ещё ждет счастливца. В шутку, хотя и не совсем безосновательно, было решено передать обитателям Марса сигнал в виде теоремы Пифагора. </a:t>
            </a:r>
          </a:p>
          <a:p>
            <a:pPr algn="just">
              <a:buFontTx/>
              <a:buNone/>
            </a:pPr>
            <a:r>
              <a:rPr lang="ru-RU" sz="2000" smtClean="0"/>
              <a:t>		Неизвестно, как это сделать; но для всех очевидно, что математический факт, выражаемый теоремой Пифагора, имеет место всюду и поэтому похожие на нас обитатели другого мира должны понять такой сигнал.</a:t>
            </a:r>
          </a:p>
          <a:p>
            <a:pPr>
              <a:buFontTx/>
              <a:buNone/>
            </a:pPr>
            <a:r>
              <a:rPr lang="ru-RU" sz="2000" b="1" smtClean="0"/>
              <a:t> </a:t>
            </a:r>
            <a:endParaRPr lang="ru-RU" sz="2000" smtClean="0"/>
          </a:p>
          <a:p>
            <a:endParaRPr lang="ru-RU" smtClean="0"/>
          </a:p>
        </p:txBody>
      </p:sp>
      <p:pic>
        <p:nvPicPr>
          <p:cNvPr id="61443" name="Рисунок 2" descr="dokaza29.gif"/>
          <p:cNvPicPr>
            <a:picLocks noChangeAspect="1"/>
          </p:cNvPicPr>
          <p:nvPr/>
        </p:nvPicPr>
        <p:blipFill>
          <a:blip r:embed="rId2"/>
          <a:srcRect/>
          <a:stretch>
            <a:fillRect/>
          </a:stretch>
        </p:blipFill>
        <p:spPr bwMode="auto">
          <a:xfrm>
            <a:off x="4643438" y="5357813"/>
            <a:ext cx="2873375" cy="1350962"/>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8607A710-274B-4B6C-AE33-06D2526A83E3}" type="slidenum">
              <a:rPr lang="ru-RU" smtClean="0"/>
              <a:pPr>
                <a:defRPr/>
              </a:pPr>
              <a:t>53</a:t>
            </a:fld>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2946">
                                            <p:txEl>
                                              <p:pRg st="0" end="0"/>
                                            </p:txEl>
                                          </p:spTgt>
                                        </p:tgtEl>
                                        <p:attrNameLst>
                                          <p:attrName>style.visibility</p:attrName>
                                        </p:attrNameLst>
                                      </p:cBhvr>
                                      <p:to>
                                        <p:strVal val="visible"/>
                                      </p:to>
                                    </p:set>
                                    <p:animEffect transition="in" filter="slide(fromBottom)">
                                      <p:cBhvr>
                                        <p:cTn id="7" dur="1000"/>
                                        <p:tgtEl>
                                          <p:spTgt spid="82946">
                                            <p:txEl>
                                              <p:pRg st="0" end="0"/>
                                            </p:txEl>
                                          </p:spTgt>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82946">
                                            <p:txEl>
                                              <p:pRg st="1" end="1"/>
                                            </p:txEl>
                                          </p:spTgt>
                                        </p:tgtEl>
                                        <p:attrNameLst>
                                          <p:attrName>style.visibility</p:attrName>
                                        </p:attrNameLst>
                                      </p:cBhvr>
                                      <p:to>
                                        <p:strVal val="visible"/>
                                      </p:to>
                                    </p:set>
                                    <p:animEffect transition="in" filter="slide(fromBottom)">
                                      <p:cBhvr>
                                        <p:cTn id="11" dur="1000"/>
                                        <p:tgtEl>
                                          <p:spTgt spid="82946">
                                            <p:txEl>
                                              <p:pRg st="1" end="1"/>
                                            </p:txEl>
                                          </p:spTgt>
                                        </p:tgtEl>
                                      </p:cBhvr>
                                    </p:animEffect>
                                  </p:childTnLst>
                                </p:cTn>
                              </p:par>
                            </p:childTnLst>
                          </p:cTn>
                        </p:par>
                        <p:par>
                          <p:cTn id="12" fill="hold">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82946">
                                            <p:txEl>
                                              <p:pRg st="2" end="2"/>
                                            </p:txEl>
                                          </p:spTgt>
                                        </p:tgtEl>
                                        <p:attrNameLst>
                                          <p:attrName>style.visibility</p:attrName>
                                        </p:attrNameLst>
                                      </p:cBhvr>
                                      <p:to>
                                        <p:strVal val="visible"/>
                                      </p:to>
                                    </p:set>
                                    <p:animEffect transition="in" filter="slide(fromBottom)">
                                      <p:cBhvr>
                                        <p:cTn id="15" dur="1000"/>
                                        <p:tgtEl>
                                          <p:spTgt spid="82946">
                                            <p:txEl>
                                              <p:pRg st="2" end="2"/>
                                            </p:txEl>
                                          </p:spTgt>
                                        </p:tgtEl>
                                      </p:cBhvr>
                                    </p:animEffect>
                                  </p:childTnLst>
                                </p:cTn>
                              </p:par>
                            </p:childTnLst>
                          </p:cTn>
                        </p:par>
                        <p:par>
                          <p:cTn id="16" fill="hold">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82946">
                                            <p:txEl>
                                              <p:pRg st="3" end="3"/>
                                            </p:txEl>
                                          </p:spTgt>
                                        </p:tgtEl>
                                        <p:attrNameLst>
                                          <p:attrName>style.visibility</p:attrName>
                                        </p:attrNameLst>
                                      </p:cBhvr>
                                      <p:to>
                                        <p:strVal val="visible"/>
                                      </p:to>
                                    </p:set>
                                    <p:animEffect transition="in" filter="slide(fromBottom)">
                                      <p:cBhvr>
                                        <p:cTn id="19" dur="1000"/>
                                        <p:tgtEl>
                                          <p:spTgt spid="82946">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1857364"/>
            <a:ext cx="8501122" cy="1015663"/>
          </a:xfrm>
          <a:prstGeom prst="rect">
            <a:avLst/>
          </a:prstGeom>
          <a:noFill/>
        </p:spPr>
        <p:txBody>
          <a:bodyPr>
            <a:spAutoFit/>
          </a:bodyPr>
          <a:lstStyle/>
          <a:p>
            <a:pPr algn="ctr">
              <a:defRPr/>
            </a:pPr>
            <a:r>
              <a:rPr lang="ru-RU" sz="6000" b="1" dirty="0">
                <a:ln w="10541" cmpd="sng">
                  <a:solidFill>
                    <a:schemeClr val="accent1">
                      <a:shade val="88000"/>
                      <a:satMod val="110000"/>
                    </a:schemeClr>
                  </a:solidFill>
                  <a:prstDash val="solid"/>
                </a:ln>
                <a:solidFill>
                  <a:srgbClr val="002060"/>
                </a:solidFill>
              </a:rPr>
              <a:t>Пифагоровы</a:t>
            </a:r>
            <a:r>
              <a:rPr lang="ru-RU"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6000" b="1" dirty="0">
                <a:ln w="10541" cmpd="sng">
                  <a:solidFill>
                    <a:schemeClr val="accent1">
                      <a:shade val="88000"/>
                      <a:satMod val="110000"/>
                    </a:schemeClr>
                  </a:solidFill>
                  <a:prstDash val="solid"/>
                </a:ln>
                <a:solidFill>
                  <a:srgbClr val="002060"/>
                </a:solidFill>
              </a:rPr>
              <a:t>тройки</a:t>
            </a:r>
          </a:p>
        </p:txBody>
      </p:sp>
      <p:pic>
        <p:nvPicPr>
          <p:cNvPr id="83971" name="Рисунок 2" descr="gbook03.gif"/>
          <p:cNvPicPr>
            <a:picLocks noChangeAspect="1"/>
          </p:cNvPicPr>
          <p:nvPr/>
        </p:nvPicPr>
        <p:blipFill>
          <a:blip r:embed="rId2"/>
          <a:srcRect/>
          <a:stretch>
            <a:fillRect/>
          </a:stretch>
        </p:blipFill>
        <p:spPr bwMode="auto">
          <a:xfrm>
            <a:off x="3357563" y="3000375"/>
            <a:ext cx="3143250" cy="2889250"/>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pPr>
              <a:defRPr/>
            </a:pPr>
            <a:fld id="{8D0C33A3-1DD6-4F6C-A9A0-D98551DD212F}" type="slidenum">
              <a:rPr lang="ru-RU" smtClean="0"/>
              <a:pPr>
                <a:defRPr/>
              </a:pPr>
              <a:t>54</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228" fill="hold">
                                          <p:stCondLst>
                                            <p:cond delay="0"/>
                                          </p:stCondLst>
                                        </p:cTn>
                                        <p:tgtEl>
                                          <p:spTgt spid="4"/>
                                        </p:tgtEl>
                                        <p:attrNameLst>
                                          <p:attrName>style.rotation</p:attrName>
                                        </p:attrNameLst>
                                      </p:cBhvr>
                                      <p:to>
                                        <p:strVal val="-45.0"/>
                                      </p:to>
                                    </p:set>
                                    <p:anim calcmode="lin" valueType="num">
                                      <p:cBhvr>
                                        <p:cTn id="8" dur="228" fill="hold">
                                          <p:stCondLst>
                                            <p:cond delay="228"/>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par>
                                <p:cTn id="12" presetID="9" presetClass="entr" presetSubtype="0" fill="hold" nodeType="withEffect">
                                  <p:stCondLst>
                                    <p:cond delay="0"/>
                                  </p:stCondLst>
                                  <p:childTnLst>
                                    <p:set>
                                      <p:cBhvr>
                                        <p:cTn id="13" dur="1" fill="hold">
                                          <p:stCondLst>
                                            <p:cond delay="0"/>
                                          </p:stCondLst>
                                        </p:cTn>
                                        <p:tgtEl>
                                          <p:spTgt spid="83971"/>
                                        </p:tgtEl>
                                        <p:attrNameLst>
                                          <p:attrName>style.visibility</p:attrName>
                                        </p:attrNameLst>
                                      </p:cBhvr>
                                      <p:to>
                                        <p:strVal val="visible"/>
                                      </p:to>
                                    </p:set>
                                    <p:animEffect transition="in" filter="dissolve">
                                      <p:cBhvr>
                                        <p:cTn id="14" dur="1000"/>
                                        <p:tgtEl>
                                          <p:spTgt spid="83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Содержимое 2"/>
          <p:cNvSpPr>
            <a:spLocks noGrp="1"/>
          </p:cNvSpPr>
          <p:nvPr>
            <p:ph idx="1"/>
          </p:nvPr>
        </p:nvSpPr>
        <p:spPr>
          <a:xfrm>
            <a:off x="457200" y="357188"/>
            <a:ext cx="8229600" cy="5768975"/>
          </a:xfrm>
        </p:spPr>
        <p:txBody>
          <a:bodyPr/>
          <a:lstStyle/>
          <a:p>
            <a:pPr algn="just">
              <a:buFontTx/>
              <a:buNone/>
            </a:pPr>
            <a:r>
              <a:rPr lang="ru-RU" sz="2400" b="1" smtClean="0">
                <a:solidFill>
                  <a:srgbClr val="002060"/>
                </a:solidFill>
              </a:rPr>
              <a:t>    </a:t>
            </a:r>
            <a:r>
              <a:rPr lang="ru-RU" sz="2800" b="1" smtClean="0">
                <a:solidFill>
                  <a:srgbClr val="002060"/>
                </a:solidFill>
              </a:rPr>
              <a:t>Изучение свойств натуральных чисел привело пифагорейцев к ещё одной «вечной» проблеме теоретической арифметики (теории чисел) — проблеме, ростки которой пробивались задолго до Пифагора в Древнем Египте и Древнем Вавилоне, а общее решение не найдено и поныне. Начнем с задачи, которую в современных терминах можно сформулировать так: решить в натуральных числах неопределенное уравнение </a:t>
            </a:r>
          </a:p>
          <a:p>
            <a:pPr algn="ctr">
              <a:buFontTx/>
              <a:buNone/>
            </a:pPr>
            <a:r>
              <a:rPr lang="ru-RU" sz="2800" b="1" smtClean="0">
                <a:solidFill>
                  <a:srgbClr val="002060"/>
                </a:solidFill>
              </a:rPr>
              <a:t>а</a:t>
            </a:r>
            <a:r>
              <a:rPr lang="ru-RU" sz="2800" b="1" baseline="30000" smtClean="0">
                <a:solidFill>
                  <a:srgbClr val="002060"/>
                </a:solidFill>
              </a:rPr>
              <a:t>2</a:t>
            </a:r>
            <a:r>
              <a:rPr lang="ru-RU" sz="2800" b="1" smtClean="0">
                <a:solidFill>
                  <a:srgbClr val="002060"/>
                </a:solidFill>
              </a:rPr>
              <a:t>+</a:t>
            </a:r>
            <a:r>
              <a:rPr lang="en-US" sz="2800" b="1" smtClean="0">
                <a:solidFill>
                  <a:srgbClr val="002060"/>
                </a:solidFill>
              </a:rPr>
              <a:t>b</a:t>
            </a:r>
            <a:r>
              <a:rPr lang="ru-RU" sz="2800" b="1" baseline="30000" smtClean="0">
                <a:solidFill>
                  <a:srgbClr val="002060"/>
                </a:solidFill>
              </a:rPr>
              <a:t>2</a:t>
            </a:r>
            <a:r>
              <a:rPr lang="ru-RU" sz="2800" b="1" smtClean="0">
                <a:solidFill>
                  <a:srgbClr val="002060"/>
                </a:solidFill>
              </a:rPr>
              <a:t>=</a:t>
            </a:r>
            <a:r>
              <a:rPr lang="en-US" sz="2800" b="1" smtClean="0">
                <a:solidFill>
                  <a:srgbClr val="002060"/>
                </a:solidFill>
              </a:rPr>
              <a:t>c</a:t>
            </a:r>
            <a:r>
              <a:rPr lang="ru-RU" sz="2800" b="1" baseline="30000" smtClean="0">
                <a:solidFill>
                  <a:srgbClr val="002060"/>
                </a:solidFill>
              </a:rPr>
              <a:t>2</a:t>
            </a:r>
            <a:r>
              <a:rPr lang="ru-RU" sz="2800" b="1" smtClean="0">
                <a:solidFill>
                  <a:srgbClr val="002060"/>
                </a:solidFill>
              </a:rPr>
              <a:t>.</a:t>
            </a:r>
          </a:p>
          <a:p>
            <a:pPr>
              <a:buFontTx/>
              <a:buNone/>
            </a:pPr>
            <a:endParaRPr lang="ru-RU" smtClean="0"/>
          </a:p>
        </p:txBody>
      </p:sp>
      <p:sp>
        <p:nvSpPr>
          <p:cNvPr id="3" name="Номер слайда 2"/>
          <p:cNvSpPr>
            <a:spLocks noGrp="1"/>
          </p:cNvSpPr>
          <p:nvPr>
            <p:ph type="sldNum" sz="quarter" idx="12"/>
          </p:nvPr>
        </p:nvSpPr>
        <p:spPr/>
        <p:txBody>
          <a:bodyPr/>
          <a:lstStyle/>
          <a:p>
            <a:pPr>
              <a:defRPr/>
            </a:pPr>
            <a:fld id="{59C74CD7-09CD-468D-8355-B45C89739FDC}" type="slidenum">
              <a:rPr lang="ru-RU" smtClean="0"/>
              <a:pPr>
                <a:defRPr/>
              </a:pPr>
              <a:t>55</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4994">
                                            <p:txEl>
                                              <p:pRg st="0" end="0"/>
                                            </p:txEl>
                                          </p:spTgt>
                                        </p:tgtEl>
                                        <p:attrNameLst>
                                          <p:attrName>style.visibility</p:attrName>
                                        </p:attrNameLst>
                                      </p:cBhvr>
                                      <p:to>
                                        <p:strVal val="visible"/>
                                      </p:to>
                                    </p:set>
                                    <p:anim calcmode="lin" valueType="num">
                                      <p:cBhvr>
                                        <p:cTn id="7" dur="1000" fill="hold"/>
                                        <p:tgtEl>
                                          <p:spTgt spid="8499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499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4994">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84994">
                                            <p:txEl>
                                              <p:pRg st="0" end="0"/>
                                            </p:txEl>
                                          </p:spTgt>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84994">
                                            <p:txEl>
                                              <p:pRg st="1" end="1"/>
                                            </p:txEl>
                                          </p:spTgt>
                                        </p:tgtEl>
                                        <p:attrNameLst>
                                          <p:attrName>style.visibility</p:attrName>
                                        </p:attrNameLst>
                                      </p:cBhvr>
                                      <p:to>
                                        <p:strVal val="visible"/>
                                      </p:to>
                                    </p:set>
                                    <p:anim calcmode="lin" valueType="num">
                                      <p:cBhvr>
                                        <p:cTn id="14" dur="1000" fill="hold"/>
                                        <p:tgtEl>
                                          <p:spTgt spid="84994">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84994">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84994">
                                            <p:txEl>
                                              <p:pRg st="1" end="1"/>
                                            </p:txEl>
                                          </p:spTgt>
                                        </p:tgtEl>
                                        <p:attrNameLst>
                                          <p:attrName>style.rotation</p:attrName>
                                        </p:attrNameLst>
                                      </p:cBhvr>
                                      <p:tavLst>
                                        <p:tav tm="0">
                                          <p:val>
                                            <p:fltVal val="360"/>
                                          </p:val>
                                        </p:tav>
                                        <p:tav tm="100000">
                                          <p:val>
                                            <p:fltVal val="0"/>
                                          </p:val>
                                        </p:tav>
                                      </p:tavLst>
                                    </p:anim>
                                    <p:animEffect transition="in" filter="fade">
                                      <p:cBhvr>
                                        <p:cTn id="17" dur="1000"/>
                                        <p:tgtEl>
                                          <p:spTgt spid="849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88"/>
            <a:ext cx="8229600" cy="5768975"/>
          </a:xfrm>
        </p:spPr>
        <p:txBody>
          <a:bodyPr/>
          <a:lstStyle/>
          <a:p>
            <a:pPr algn="ctr">
              <a:buFontTx/>
              <a:buNone/>
              <a:defRPr/>
            </a:pPr>
            <a:r>
              <a:rPr lang="ru-RU" sz="2800" b="1" dirty="0" smtClean="0">
                <a:solidFill>
                  <a:schemeClr val="accent5">
                    <a:lumMod val="25000"/>
                  </a:schemeClr>
                </a:solidFill>
              </a:rPr>
              <a:t>   Сегодня эта задача именуется </a:t>
            </a:r>
            <a:r>
              <a:rPr lang="ru-RU" sz="2800" b="1" i="1" dirty="0" smtClean="0">
                <a:solidFill>
                  <a:schemeClr val="accent5">
                    <a:lumMod val="25000"/>
                  </a:schemeClr>
                </a:solidFill>
              </a:rPr>
              <a:t>задачей Пифагора,</a:t>
            </a:r>
            <a:r>
              <a:rPr lang="ru-RU" sz="2800" b="1" dirty="0" smtClean="0">
                <a:solidFill>
                  <a:schemeClr val="accent5">
                    <a:lumMod val="25000"/>
                  </a:schemeClr>
                </a:solidFill>
              </a:rPr>
              <a:t> а её решения — тройки натуральных чисел, удовлетворяющих уравнению (а</a:t>
            </a:r>
            <a:r>
              <a:rPr lang="ru-RU" sz="2800" b="1" baseline="30000" dirty="0" smtClean="0">
                <a:solidFill>
                  <a:schemeClr val="accent5">
                    <a:lumMod val="25000"/>
                  </a:schemeClr>
                </a:solidFill>
              </a:rPr>
              <a:t>2</a:t>
            </a:r>
            <a:r>
              <a:rPr lang="ru-RU" sz="2800" b="1" dirty="0" smtClean="0">
                <a:solidFill>
                  <a:schemeClr val="accent5">
                    <a:lumMod val="25000"/>
                  </a:schemeClr>
                </a:solidFill>
              </a:rPr>
              <a:t>+</a:t>
            </a:r>
            <a:r>
              <a:rPr lang="en-US" sz="2800" b="1" dirty="0" smtClean="0">
                <a:solidFill>
                  <a:schemeClr val="accent5">
                    <a:lumMod val="25000"/>
                  </a:schemeClr>
                </a:solidFill>
              </a:rPr>
              <a:t>b</a:t>
            </a:r>
            <a:r>
              <a:rPr lang="ru-RU" sz="2800" b="1" baseline="30000" dirty="0" smtClean="0">
                <a:solidFill>
                  <a:schemeClr val="accent5">
                    <a:lumMod val="25000"/>
                  </a:schemeClr>
                </a:solidFill>
              </a:rPr>
              <a:t>2</a:t>
            </a:r>
            <a:r>
              <a:rPr lang="ru-RU" sz="2800" b="1" dirty="0" smtClean="0">
                <a:solidFill>
                  <a:schemeClr val="accent5">
                    <a:lumMod val="25000"/>
                  </a:schemeClr>
                </a:solidFill>
              </a:rPr>
              <a:t>=</a:t>
            </a:r>
            <a:r>
              <a:rPr lang="en-US" sz="2800" b="1" dirty="0" smtClean="0">
                <a:solidFill>
                  <a:schemeClr val="accent5">
                    <a:lumMod val="25000"/>
                  </a:schemeClr>
                </a:solidFill>
              </a:rPr>
              <a:t>c</a:t>
            </a:r>
            <a:r>
              <a:rPr lang="ru-RU" sz="2800" b="1" baseline="30000" dirty="0" smtClean="0">
                <a:solidFill>
                  <a:schemeClr val="accent5">
                    <a:lumMod val="25000"/>
                  </a:schemeClr>
                </a:solidFill>
              </a:rPr>
              <a:t>2</a:t>
            </a:r>
            <a:r>
              <a:rPr lang="ru-RU" sz="2800" b="1" dirty="0" smtClean="0">
                <a:solidFill>
                  <a:schemeClr val="accent5">
                    <a:lumMod val="25000"/>
                  </a:schemeClr>
                </a:solidFill>
              </a:rPr>
              <a:t>)— называются </a:t>
            </a:r>
            <a:r>
              <a:rPr lang="ru-RU" sz="2800" b="1" i="1" dirty="0" smtClean="0">
                <a:solidFill>
                  <a:schemeClr val="accent5">
                    <a:lumMod val="25000"/>
                  </a:schemeClr>
                </a:solidFill>
              </a:rPr>
              <a:t>пифагоровыми тройками.</a:t>
            </a:r>
            <a:r>
              <a:rPr lang="ru-RU" sz="2800" b="1" dirty="0" smtClean="0">
                <a:solidFill>
                  <a:schemeClr val="accent5">
                    <a:lumMod val="25000"/>
                  </a:schemeClr>
                </a:solidFill>
              </a:rPr>
              <a:t> В силу очевидной связи теоремы Пифагора с задачей Пифагора последней можно дать геометрическую формулировку: найти все прямоугольные треугольники с целочисленными катетами а, </a:t>
            </a:r>
            <a:r>
              <a:rPr lang="en-US" sz="2800" b="1" dirty="0" smtClean="0">
                <a:solidFill>
                  <a:schemeClr val="accent5">
                    <a:lumMod val="25000"/>
                  </a:schemeClr>
                </a:solidFill>
              </a:rPr>
              <a:t>b</a:t>
            </a:r>
            <a:r>
              <a:rPr lang="en-US" sz="2800" b="1" i="1" dirty="0" smtClean="0">
                <a:solidFill>
                  <a:schemeClr val="accent5">
                    <a:lumMod val="25000"/>
                  </a:schemeClr>
                </a:solidFill>
              </a:rPr>
              <a:t> </a:t>
            </a:r>
            <a:r>
              <a:rPr lang="ru-RU" sz="2800" b="1" dirty="0" smtClean="0">
                <a:solidFill>
                  <a:schemeClr val="accent5">
                    <a:lumMod val="25000"/>
                  </a:schemeClr>
                </a:solidFill>
              </a:rPr>
              <a:t>и целочисленной гипотенузой </a:t>
            </a:r>
            <a:r>
              <a:rPr lang="en-US" sz="2800" b="1" dirty="0" smtClean="0">
                <a:solidFill>
                  <a:schemeClr val="accent5">
                    <a:lumMod val="25000"/>
                  </a:schemeClr>
                </a:solidFill>
              </a:rPr>
              <a:t>c</a:t>
            </a:r>
            <a:r>
              <a:rPr lang="ru-RU" sz="2800" b="1" i="1" dirty="0" smtClean="0">
                <a:solidFill>
                  <a:schemeClr val="accent5">
                    <a:lumMod val="25000"/>
                  </a:schemeClr>
                </a:solidFill>
              </a:rPr>
              <a:t>.</a:t>
            </a:r>
            <a:r>
              <a:rPr lang="ru-RU" sz="2800" b="1" dirty="0" smtClean="0">
                <a:solidFill>
                  <a:schemeClr val="accent5">
                    <a:lumMod val="25000"/>
                  </a:schemeClr>
                </a:solidFill>
              </a:rPr>
              <a:t> </a:t>
            </a:r>
            <a:endParaRPr lang="ru-RU" sz="2800" b="1" dirty="0">
              <a:solidFill>
                <a:schemeClr val="accent5">
                  <a:lumMod val="25000"/>
                </a:schemeClr>
              </a:solidFill>
            </a:endParaRPr>
          </a:p>
        </p:txBody>
      </p:sp>
      <p:sp>
        <p:nvSpPr>
          <p:cNvPr id="4" name="Номер слайда 3"/>
          <p:cNvSpPr>
            <a:spLocks noGrp="1"/>
          </p:cNvSpPr>
          <p:nvPr>
            <p:ph type="sldNum" sz="quarter" idx="12"/>
          </p:nvPr>
        </p:nvSpPr>
        <p:spPr/>
        <p:txBody>
          <a:bodyPr/>
          <a:lstStyle/>
          <a:p>
            <a:pPr>
              <a:defRPr/>
            </a:pPr>
            <a:fld id="{8D26F7D4-5DAF-44F8-AC01-A68FF86C6B63}" type="slidenum">
              <a:rPr lang="ru-RU" smtClean="0"/>
              <a:pPr>
                <a:defRPr/>
              </a:pPr>
              <a:t>56</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Заголовок 1"/>
          <p:cNvSpPr>
            <a:spLocks noGrp="1"/>
          </p:cNvSpPr>
          <p:nvPr>
            <p:ph type="title"/>
          </p:nvPr>
        </p:nvSpPr>
        <p:spPr>
          <a:xfrm>
            <a:off x="571500" y="285750"/>
            <a:ext cx="8229600" cy="1143000"/>
          </a:xfrm>
        </p:spPr>
        <p:txBody>
          <a:bodyPr/>
          <a:lstStyle/>
          <a:p>
            <a:pPr indent="450850"/>
            <a:r>
              <a:rPr lang="ru-RU" sz="2800" b="1" smtClean="0">
                <a:solidFill>
                  <a:srgbClr val="224B50"/>
                </a:solidFill>
                <a:latin typeface="Lucida Console" pitchFamily="49" charset="0"/>
                <a:cs typeface="Times New Roman" pitchFamily="18" charset="0"/>
              </a:rPr>
              <a:t>Эти тройки можно найти по формулам:</a:t>
            </a:r>
            <a:r>
              <a:rPr lang="ru-RU" sz="2800" b="1" smtClean="0">
                <a:solidFill>
                  <a:srgbClr val="224B50"/>
                </a:solidFill>
                <a:latin typeface="Lucida Console" pitchFamily="49" charset="0"/>
              </a:rPr>
              <a:t/>
            </a:r>
            <a:br>
              <a:rPr lang="ru-RU" sz="2800" b="1" smtClean="0">
                <a:solidFill>
                  <a:srgbClr val="224B50"/>
                </a:solidFill>
                <a:latin typeface="Lucida Console" pitchFamily="49" charset="0"/>
              </a:rPr>
            </a:br>
            <a:r>
              <a:rPr lang="en-US" sz="2800" b="1" smtClean="0">
                <a:solidFill>
                  <a:srgbClr val="224B50"/>
                </a:solidFill>
                <a:latin typeface="Lucida Console" pitchFamily="49" charset="0"/>
                <a:cs typeface="Times New Roman" pitchFamily="18" charset="0"/>
              </a:rPr>
              <a:t>b</a:t>
            </a:r>
            <a:r>
              <a:rPr lang="ru-RU" sz="2800" b="1" smtClean="0">
                <a:solidFill>
                  <a:srgbClr val="224B50"/>
                </a:solidFill>
                <a:latin typeface="Lucida Console" pitchFamily="49" charset="0"/>
                <a:cs typeface="Times New Roman" pitchFamily="18" charset="0"/>
              </a:rPr>
              <a:t>=(</a:t>
            </a:r>
            <a:r>
              <a:rPr lang="en-US" sz="2800" b="1" smtClean="0">
                <a:solidFill>
                  <a:srgbClr val="224B50"/>
                </a:solidFill>
                <a:latin typeface="Lucida Console" pitchFamily="49" charset="0"/>
                <a:cs typeface="Times New Roman" pitchFamily="18" charset="0"/>
              </a:rPr>
              <a:t>a</a:t>
            </a:r>
            <a:r>
              <a:rPr lang="ru-RU" sz="2800" b="1" baseline="30000" smtClean="0">
                <a:solidFill>
                  <a:srgbClr val="224B50"/>
                </a:solidFill>
                <a:latin typeface="Lucida Console" pitchFamily="49" charset="0"/>
                <a:cs typeface="Times New Roman" pitchFamily="18" charset="0"/>
              </a:rPr>
              <a:t>2</a:t>
            </a:r>
            <a:r>
              <a:rPr lang="ru-RU" sz="2800" b="1" smtClean="0">
                <a:solidFill>
                  <a:srgbClr val="224B50"/>
                </a:solidFill>
                <a:latin typeface="Lucida Console" pitchFamily="49" charset="0"/>
                <a:cs typeface="Times New Roman" pitchFamily="18" charset="0"/>
              </a:rPr>
              <a:t>-1)/2,  </a:t>
            </a:r>
            <a:r>
              <a:rPr lang="en-US" sz="2800" b="1" smtClean="0">
                <a:solidFill>
                  <a:srgbClr val="224B50"/>
                </a:solidFill>
                <a:latin typeface="Lucida Console" pitchFamily="49" charset="0"/>
                <a:cs typeface="Times New Roman" pitchFamily="18" charset="0"/>
              </a:rPr>
              <a:t>c</a:t>
            </a:r>
            <a:r>
              <a:rPr lang="ru-RU" sz="2800" b="1" smtClean="0">
                <a:solidFill>
                  <a:srgbClr val="224B50"/>
                </a:solidFill>
                <a:latin typeface="Lucida Console" pitchFamily="49" charset="0"/>
                <a:cs typeface="Times New Roman" pitchFamily="18" charset="0"/>
              </a:rPr>
              <a:t>=(</a:t>
            </a:r>
            <a:r>
              <a:rPr lang="en-US" sz="2800" b="1" smtClean="0">
                <a:solidFill>
                  <a:srgbClr val="224B50"/>
                </a:solidFill>
                <a:latin typeface="Lucida Console" pitchFamily="49" charset="0"/>
                <a:cs typeface="Times New Roman" pitchFamily="18" charset="0"/>
              </a:rPr>
              <a:t>a</a:t>
            </a:r>
            <a:r>
              <a:rPr lang="ru-RU" sz="2800" b="1" baseline="30000" smtClean="0">
                <a:solidFill>
                  <a:srgbClr val="224B50"/>
                </a:solidFill>
                <a:latin typeface="Lucida Console" pitchFamily="49" charset="0"/>
                <a:cs typeface="Times New Roman" pitchFamily="18" charset="0"/>
              </a:rPr>
              <a:t>2</a:t>
            </a:r>
            <a:r>
              <a:rPr lang="ru-RU" sz="2800" b="1" smtClean="0">
                <a:solidFill>
                  <a:srgbClr val="224B50"/>
                </a:solidFill>
                <a:latin typeface="Lucida Console" pitchFamily="49" charset="0"/>
                <a:cs typeface="Times New Roman" pitchFamily="18" charset="0"/>
              </a:rPr>
              <a:t>+1)/2.</a:t>
            </a:r>
            <a:r>
              <a:rPr lang="ru-RU" sz="2800" smtClean="0">
                <a:solidFill>
                  <a:schemeClr val="tx1"/>
                </a:solidFill>
                <a:latin typeface="Lucida Console" pitchFamily="49" charset="0"/>
              </a:rPr>
              <a:t/>
            </a:r>
            <a:br>
              <a:rPr lang="ru-RU" sz="2800" smtClean="0">
                <a:solidFill>
                  <a:schemeClr val="tx1"/>
                </a:solidFill>
                <a:latin typeface="Lucida Console" pitchFamily="49" charset="0"/>
              </a:rPr>
            </a:br>
            <a:endParaRPr lang="ru-RU" sz="2800" smtClean="0"/>
          </a:p>
        </p:txBody>
      </p:sp>
      <p:graphicFrame>
        <p:nvGraphicFramePr>
          <p:cNvPr id="4" name="Содержимое 3"/>
          <p:cNvGraphicFramePr>
            <a:graphicFrameLocks noGrp="1"/>
          </p:cNvGraphicFramePr>
          <p:nvPr>
            <p:ph idx="1"/>
          </p:nvPr>
        </p:nvGraphicFramePr>
        <p:xfrm>
          <a:off x="214313" y="1214438"/>
          <a:ext cx="8429681" cy="1498313"/>
        </p:xfrm>
        <a:graphic>
          <a:graphicData uri="http://schemas.openxmlformats.org/drawingml/2006/table">
            <a:tbl>
              <a:tblPr firstRow="1" bandRow="1">
                <a:tableStyleId>{5C22544A-7EE6-4342-B048-85BDC9FD1C3A}</a:tableStyleId>
              </a:tblPr>
              <a:tblGrid>
                <a:gridCol w="648437"/>
                <a:gridCol w="648437"/>
                <a:gridCol w="648437"/>
                <a:gridCol w="648437"/>
                <a:gridCol w="648437"/>
                <a:gridCol w="648437"/>
                <a:gridCol w="648437"/>
                <a:gridCol w="648437"/>
                <a:gridCol w="648437"/>
                <a:gridCol w="648437"/>
                <a:gridCol w="648437"/>
                <a:gridCol w="648437"/>
                <a:gridCol w="648437"/>
              </a:tblGrid>
              <a:tr h="590363">
                <a:tc>
                  <a:txBody>
                    <a:bodyPr/>
                    <a:lstStyle/>
                    <a:p>
                      <a:pPr algn="ctr"/>
                      <a:r>
                        <a:rPr lang="ru-RU" dirty="0" smtClean="0">
                          <a:solidFill>
                            <a:schemeClr val="tx1"/>
                          </a:solidFill>
                        </a:rPr>
                        <a:t>а</a:t>
                      </a:r>
                      <a:endParaRPr lang="ru-RU" dirty="0">
                        <a:solidFill>
                          <a:schemeClr val="tx1"/>
                        </a:solidFill>
                      </a:endParaRPr>
                    </a:p>
                  </a:txBody>
                  <a:tcPr>
                    <a:solidFill>
                      <a:schemeClr val="accent5">
                        <a:lumMod val="25000"/>
                      </a:schemeClr>
                    </a:solidFill>
                  </a:tcPr>
                </a:tc>
                <a:tc>
                  <a:txBody>
                    <a:bodyPr/>
                    <a:lstStyle/>
                    <a:p>
                      <a:pPr algn="ctr"/>
                      <a:r>
                        <a:rPr lang="ru-RU" dirty="0" smtClean="0">
                          <a:solidFill>
                            <a:schemeClr val="tx1"/>
                          </a:solidFill>
                        </a:rPr>
                        <a:t>3</a:t>
                      </a:r>
                      <a:endParaRPr lang="ru-RU" dirty="0">
                        <a:solidFill>
                          <a:schemeClr val="tx1"/>
                        </a:solidFill>
                      </a:endParaRPr>
                    </a:p>
                  </a:txBody>
                  <a:tcPr>
                    <a:solidFill>
                      <a:schemeClr val="accent5">
                        <a:lumMod val="25000"/>
                      </a:schemeClr>
                    </a:solidFill>
                  </a:tcPr>
                </a:tc>
                <a:tc>
                  <a:txBody>
                    <a:bodyPr/>
                    <a:lstStyle/>
                    <a:p>
                      <a:pPr algn="ctr"/>
                      <a:r>
                        <a:rPr lang="ru-RU" dirty="0" smtClean="0">
                          <a:solidFill>
                            <a:schemeClr val="tx1"/>
                          </a:solidFill>
                        </a:rPr>
                        <a:t>5</a:t>
                      </a:r>
                      <a:endParaRPr lang="ru-RU" dirty="0">
                        <a:solidFill>
                          <a:schemeClr val="tx1"/>
                        </a:solidFill>
                      </a:endParaRPr>
                    </a:p>
                  </a:txBody>
                  <a:tcPr>
                    <a:solidFill>
                      <a:schemeClr val="accent5">
                        <a:lumMod val="25000"/>
                      </a:schemeClr>
                    </a:solidFill>
                  </a:tcPr>
                </a:tc>
                <a:tc>
                  <a:txBody>
                    <a:bodyPr/>
                    <a:lstStyle/>
                    <a:p>
                      <a:pPr algn="ctr"/>
                      <a:r>
                        <a:rPr lang="ru-RU" dirty="0" smtClean="0">
                          <a:solidFill>
                            <a:schemeClr val="tx1"/>
                          </a:solidFill>
                        </a:rPr>
                        <a:t>6</a:t>
                      </a:r>
                      <a:endParaRPr lang="ru-RU" dirty="0">
                        <a:solidFill>
                          <a:schemeClr val="tx1"/>
                        </a:solidFill>
                      </a:endParaRPr>
                    </a:p>
                  </a:txBody>
                  <a:tcPr>
                    <a:solidFill>
                      <a:schemeClr val="accent5">
                        <a:lumMod val="25000"/>
                      </a:schemeClr>
                    </a:solidFill>
                  </a:tcPr>
                </a:tc>
                <a:tc>
                  <a:txBody>
                    <a:bodyPr/>
                    <a:lstStyle/>
                    <a:p>
                      <a:pPr algn="ctr"/>
                      <a:r>
                        <a:rPr lang="ru-RU" dirty="0" smtClean="0">
                          <a:solidFill>
                            <a:schemeClr val="tx1"/>
                          </a:solidFill>
                        </a:rPr>
                        <a:t>7</a:t>
                      </a:r>
                      <a:endParaRPr lang="ru-RU" dirty="0">
                        <a:solidFill>
                          <a:schemeClr val="tx1"/>
                        </a:solidFill>
                      </a:endParaRPr>
                    </a:p>
                  </a:txBody>
                  <a:tcPr>
                    <a:solidFill>
                      <a:schemeClr val="accent5">
                        <a:lumMod val="25000"/>
                      </a:schemeClr>
                    </a:solidFill>
                  </a:tcPr>
                </a:tc>
                <a:tc>
                  <a:txBody>
                    <a:bodyPr/>
                    <a:lstStyle/>
                    <a:p>
                      <a:pPr algn="ctr"/>
                      <a:r>
                        <a:rPr lang="ru-RU" dirty="0" smtClean="0">
                          <a:solidFill>
                            <a:schemeClr val="tx1"/>
                          </a:solidFill>
                        </a:rPr>
                        <a:t>9</a:t>
                      </a:r>
                      <a:endParaRPr lang="ru-RU" dirty="0">
                        <a:solidFill>
                          <a:schemeClr val="tx1"/>
                        </a:solidFill>
                      </a:endParaRPr>
                    </a:p>
                  </a:txBody>
                  <a:tcPr>
                    <a:solidFill>
                      <a:schemeClr val="accent5">
                        <a:lumMod val="25000"/>
                      </a:schemeClr>
                    </a:solidFill>
                  </a:tcPr>
                </a:tc>
                <a:tc>
                  <a:txBody>
                    <a:bodyPr/>
                    <a:lstStyle/>
                    <a:p>
                      <a:pPr algn="ctr"/>
                      <a:r>
                        <a:rPr lang="ru-RU" dirty="0" smtClean="0">
                          <a:solidFill>
                            <a:schemeClr val="tx1"/>
                          </a:solidFill>
                        </a:rPr>
                        <a:t>11</a:t>
                      </a:r>
                      <a:endParaRPr lang="ru-RU" dirty="0">
                        <a:solidFill>
                          <a:schemeClr val="tx1"/>
                        </a:solidFill>
                      </a:endParaRPr>
                    </a:p>
                  </a:txBody>
                  <a:tcPr>
                    <a:solidFill>
                      <a:schemeClr val="accent5">
                        <a:lumMod val="25000"/>
                      </a:schemeClr>
                    </a:solidFill>
                  </a:tcPr>
                </a:tc>
                <a:tc>
                  <a:txBody>
                    <a:bodyPr/>
                    <a:lstStyle/>
                    <a:p>
                      <a:pPr algn="ctr"/>
                      <a:r>
                        <a:rPr lang="ru-RU" dirty="0" smtClean="0">
                          <a:solidFill>
                            <a:schemeClr val="tx1"/>
                          </a:solidFill>
                        </a:rPr>
                        <a:t>13</a:t>
                      </a:r>
                      <a:endParaRPr lang="ru-RU" dirty="0">
                        <a:solidFill>
                          <a:schemeClr val="tx1"/>
                        </a:solidFill>
                      </a:endParaRPr>
                    </a:p>
                  </a:txBody>
                  <a:tcPr>
                    <a:solidFill>
                      <a:schemeClr val="accent5">
                        <a:lumMod val="25000"/>
                      </a:schemeClr>
                    </a:solidFill>
                  </a:tcPr>
                </a:tc>
                <a:tc>
                  <a:txBody>
                    <a:bodyPr/>
                    <a:lstStyle/>
                    <a:p>
                      <a:pPr algn="ctr"/>
                      <a:r>
                        <a:rPr lang="ru-RU" dirty="0" smtClean="0">
                          <a:solidFill>
                            <a:schemeClr val="tx1"/>
                          </a:solidFill>
                        </a:rPr>
                        <a:t>15</a:t>
                      </a:r>
                      <a:endParaRPr lang="ru-RU" dirty="0">
                        <a:solidFill>
                          <a:schemeClr val="tx1"/>
                        </a:solidFill>
                      </a:endParaRPr>
                    </a:p>
                  </a:txBody>
                  <a:tcPr>
                    <a:solidFill>
                      <a:schemeClr val="accent5">
                        <a:lumMod val="25000"/>
                      </a:schemeClr>
                    </a:solidFill>
                  </a:tcPr>
                </a:tc>
                <a:tc>
                  <a:txBody>
                    <a:bodyPr/>
                    <a:lstStyle/>
                    <a:p>
                      <a:pPr algn="ctr"/>
                      <a:r>
                        <a:rPr lang="ru-RU" dirty="0" smtClean="0">
                          <a:solidFill>
                            <a:schemeClr val="tx1"/>
                          </a:solidFill>
                        </a:rPr>
                        <a:t>17</a:t>
                      </a:r>
                      <a:endParaRPr lang="ru-RU" dirty="0">
                        <a:solidFill>
                          <a:schemeClr val="tx1"/>
                        </a:solidFill>
                      </a:endParaRPr>
                    </a:p>
                  </a:txBody>
                  <a:tcPr>
                    <a:solidFill>
                      <a:schemeClr val="accent5">
                        <a:lumMod val="25000"/>
                      </a:schemeClr>
                    </a:solidFill>
                  </a:tcPr>
                </a:tc>
                <a:tc>
                  <a:txBody>
                    <a:bodyPr/>
                    <a:lstStyle/>
                    <a:p>
                      <a:pPr algn="ctr"/>
                      <a:r>
                        <a:rPr lang="ru-RU" dirty="0" smtClean="0">
                          <a:solidFill>
                            <a:schemeClr val="tx1"/>
                          </a:solidFill>
                        </a:rPr>
                        <a:t>19</a:t>
                      </a:r>
                      <a:endParaRPr lang="ru-RU" dirty="0">
                        <a:solidFill>
                          <a:schemeClr val="tx1"/>
                        </a:solidFill>
                      </a:endParaRPr>
                    </a:p>
                  </a:txBody>
                  <a:tcPr>
                    <a:solidFill>
                      <a:schemeClr val="accent5">
                        <a:lumMod val="25000"/>
                      </a:schemeClr>
                    </a:solidFill>
                  </a:tcPr>
                </a:tc>
                <a:tc>
                  <a:txBody>
                    <a:bodyPr/>
                    <a:lstStyle/>
                    <a:p>
                      <a:pPr algn="ctr"/>
                      <a:r>
                        <a:rPr lang="ru-RU" dirty="0" smtClean="0">
                          <a:solidFill>
                            <a:schemeClr val="tx1"/>
                          </a:solidFill>
                        </a:rPr>
                        <a:t>21</a:t>
                      </a:r>
                      <a:endParaRPr lang="ru-RU" dirty="0">
                        <a:solidFill>
                          <a:schemeClr val="tx1"/>
                        </a:solidFill>
                      </a:endParaRPr>
                    </a:p>
                  </a:txBody>
                  <a:tcPr>
                    <a:solidFill>
                      <a:schemeClr val="accent5">
                        <a:lumMod val="25000"/>
                      </a:schemeClr>
                    </a:solidFill>
                  </a:tcPr>
                </a:tc>
                <a:tc>
                  <a:txBody>
                    <a:bodyPr/>
                    <a:lstStyle/>
                    <a:p>
                      <a:pPr algn="ctr"/>
                      <a:r>
                        <a:rPr lang="ru-RU" dirty="0" smtClean="0">
                          <a:solidFill>
                            <a:schemeClr val="tx1"/>
                          </a:solidFill>
                        </a:rPr>
                        <a:t>39</a:t>
                      </a:r>
                      <a:endParaRPr lang="ru-RU" dirty="0">
                        <a:solidFill>
                          <a:schemeClr val="tx1"/>
                        </a:solidFill>
                      </a:endParaRPr>
                    </a:p>
                  </a:txBody>
                  <a:tcPr>
                    <a:solidFill>
                      <a:schemeClr val="accent5">
                        <a:lumMod val="25000"/>
                      </a:schemeClr>
                    </a:solidFill>
                  </a:tcPr>
                </a:tc>
              </a:tr>
              <a:tr h="453975">
                <a:tc>
                  <a:txBody>
                    <a:bodyPr/>
                    <a:lstStyle/>
                    <a:p>
                      <a:pPr algn="ctr"/>
                      <a:r>
                        <a:rPr lang="en-US" dirty="0" smtClean="0"/>
                        <a:t>b</a:t>
                      </a:r>
                      <a:endParaRPr lang="ru-RU" dirty="0"/>
                    </a:p>
                  </a:txBody>
                  <a:tcPr>
                    <a:solidFill>
                      <a:schemeClr val="accent5">
                        <a:lumMod val="50000"/>
                      </a:schemeClr>
                    </a:solidFill>
                  </a:tcPr>
                </a:tc>
                <a:tc>
                  <a:txBody>
                    <a:bodyPr/>
                    <a:lstStyle/>
                    <a:p>
                      <a:pPr algn="ctr"/>
                      <a:r>
                        <a:rPr lang="ru-RU" dirty="0" smtClean="0"/>
                        <a:t>4</a:t>
                      </a:r>
                      <a:endParaRPr lang="ru-RU" dirty="0"/>
                    </a:p>
                  </a:txBody>
                  <a:tcPr>
                    <a:solidFill>
                      <a:schemeClr val="accent5">
                        <a:lumMod val="50000"/>
                      </a:schemeClr>
                    </a:solidFill>
                  </a:tcPr>
                </a:tc>
                <a:tc>
                  <a:txBody>
                    <a:bodyPr/>
                    <a:lstStyle/>
                    <a:p>
                      <a:pPr algn="ctr"/>
                      <a:r>
                        <a:rPr lang="ru-RU" dirty="0" smtClean="0"/>
                        <a:t>12</a:t>
                      </a:r>
                      <a:endParaRPr lang="ru-RU" dirty="0"/>
                    </a:p>
                  </a:txBody>
                  <a:tcPr>
                    <a:solidFill>
                      <a:schemeClr val="accent5">
                        <a:lumMod val="50000"/>
                      </a:schemeClr>
                    </a:solidFill>
                  </a:tcPr>
                </a:tc>
                <a:tc>
                  <a:txBody>
                    <a:bodyPr/>
                    <a:lstStyle/>
                    <a:p>
                      <a:pPr algn="ctr"/>
                      <a:r>
                        <a:rPr lang="ru-RU" dirty="0" smtClean="0"/>
                        <a:t>8</a:t>
                      </a:r>
                      <a:endParaRPr lang="ru-RU" dirty="0"/>
                    </a:p>
                  </a:txBody>
                  <a:tcPr>
                    <a:solidFill>
                      <a:schemeClr val="accent5">
                        <a:lumMod val="50000"/>
                      </a:schemeClr>
                    </a:solidFill>
                  </a:tcPr>
                </a:tc>
                <a:tc>
                  <a:txBody>
                    <a:bodyPr/>
                    <a:lstStyle/>
                    <a:p>
                      <a:pPr algn="ctr"/>
                      <a:r>
                        <a:rPr lang="ru-RU" dirty="0" smtClean="0"/>
                        <a:t>24</a:t>
                      </a:r>
                      <a:endParaRPr lang="ru-RU" dirty="0"/>
                    </a:p>
                  </a:txBody>
                  <a:tcPr>
                    <a:solidFill>
                      <a:schemeClr val="accent5">
                        <a:lumMod val="50000"/>
                      </a:schemeClr>
                    </a:solidFill>
                  </a:tcPr>
                </a:tc>
                <a:tc>
                  <a:txBody>
                    <a:bodyPr/>
                    <a:lstStyle/>
                    <a:p>
                      <a:pPr algn="ctr"/>
                      <a:r>
                        <a:rPr lang="ru-RU" dirty="0" smtClean="0"/>
                        <a:t>40</a:t>
                      </a:r>
                      <a:endParaRPr lang="ru-RU" dirty="0"/>
                    </a:p>
                  </a:txBody>
                  <a:tcPr>
                    <a:solidFill>
                      <a:schemeClr val="accent5">
                        <a:lumMod val="50000"/>
                      </a:schemeClr>
                    </a:solidFill>
                  </a:tcPr>
                </a:tc>
                <a:tc>
                  <a:txBody>
                    <a:bodyPr/>
                    <a:lstStyle/>
                    <a:p>
                      <a:pPr algn="ctr"/>
                      <a:r>
                        <a:rPr lang="ru-RU" dirty="0" smtClean="0"/>
                        <a:t>60</a:t>
                      </a:r>
                      <a:endParaRPr lang="ru-RU" dirty="0"/>
                    </a:p>
                  </a:txBody>
                  <a:tcPr>
                    <a:solidFill>
                      <a:schemeClr val="accent5">
                        <a:lumMod val="50000"/>
                      </a:schemeClr>
                    </a:solidFill>
                  </a:tcPr>
                </a:tc>
                <a:tc>
                  <a:txBody>
                    <a:bodyPr/>
                    <a:lstStyle/>
                    <a:p>
                      <a:pPr algn="ctr"/>
                      <a:r>
                        <a:rPr lang="ru-RU" dirty="0" smtClean="0"/>
                        <a:t>84</a:t>
                      </a:r>
                      <a:endParaRPr lang="ru-RU" dirty="0"/>
                    </a:p>
                  </a:txBody>
                  <a:tcPr>
                    <a:solidFill>
                      <a:schemeClr val="accent5">
                        <a:lumMod val="50000"/>
                      </a:schemeClr>
                    </a:solidFill>
                  </a:tcPr>
                </a:tc>
                <a:tc>
                  <a:txBody>
                    <a:bodyPr/>
                    <a:lstStyle/>
                    <a:p>
                      <a:pPr algn="ctr"/>
                      <a:r>
                        <a:rPr lang="ru-RU" dirty="0" smtClean="0"/>
                        <a:t>112</a:t>
                      </a:r>
                      <a:endParaRPr lang="ru-RU" dirty="0"/>
                    </a:p>
                  </a:txBody>
                  <a:tcPr>
                    <a:solidFill>
                      <a:schemeClr val="accent5">
                        <a:lumMod val="50000"/>
                      </a:schemeClr>
                    </a:solidFill>
                  </a:tcPr>
                </a:tc>
                <a:tc>
                  <a:txBody>
                    <a:bodyPr/>
                    <a:lstStyle/>
                    <a:p>
                      <a:pPr algn="ctr"/>
                      <a:r>
                        <a:rPr lang="ru-RU" dirty="0" smtClean="0"/>
                        <a:t>144</a:t>
                      </a:r>
                      <a:endParaRPr lang="ru-RU" dirty="0"/>
                    </a:p>
                  </a:txBody>
                  <a:tcPr>
                    <a:solidFill>
                      <a:schemeClr val="accent5">
                        <a:lumMod val="50000"/>
                      </a:schemeClr>
                    </a:solidFill>
                  </a:tcPr>
                </a:tc>
                <a:tc>
                  <a:txBody>
                    <a:bodyPr/>
                    <a:lstStyle/>
                    <a:p>
                      <a:pPr algn="ctr"/>
                      <a:r>
                        <a:rPr lang="ru-RU" dirty="0" smtClean="0"/>
                        <a:t>180</a:t>
                      </a:r>
                      <a:endParaRPr lang="ru-RU" dirty="0"/>
                    </a:p>
                  </a:txBody>
                  <a:tcPr>
                    <a:solidFill>
                      <a:schemeClr val="accent5">
                        <a:lumMod val="50000"/>
                      </a:schemeClr>
                    </a:solidFill>
                  </a:tcPr>
                </a:tc>
                <a:tc>
                  <a:txBody>
                    <a:bodyPr/>
                    <a:lstStyle/>
                    <a:p>
                      <a:pPr algn="ctr"/>
                      <a:r>
                        <a:rPr lang="ru-RU" dirty="0" smtClean="0"/>
                        <a:t>20</a:t>
                      </a:r>
                      <a:endParaRPr lang="ru-RU" dirty="0"/>
                    </a:p>
                  </a:txBody>
                  <a:tcPr>
                    <a:solidFill>
                      <a:schemeClr val="accent5">
                        <a:lumMod val="50000"/>
                      </a:schemeClr>
                    </a:solidFill>
                  </a:tcPr>
                </a:tc>
                <a:tc>
                  <a:txBody>
                    <a:bodyPr/>
                    <a:lstStyle/>
                    <a:p>
                      <a:pPr algn="ctr"/>
                      <a:r>
                        <a:rPr lang="ru-RU" dirty="0" smtClean="0"/>
                        <a:t>80</a:t>
                      </a:r>
                      <a:endParaRPr lang="ru-RU" dirty="0"/>
                    </a:p>
                  </a:txBody>
                  <a:tcPr>
                    <a:solidFill>
                      <a:schemeClr val="accent5">
                        <a:lumMod val="50000"/>
                      </a:schemeClr>
                    </a:solidFill>
                  </a:tcPr>
                </a:tc>
              </a:tr>
              <a:tr h="453975">
                <a:tc>
                  <a:txBody>
                    <a:bodyPr/>
                    <a:lstStyle/>
                    <a:p>
                      <a:pPr algn="ctr"/>
                      <a:r>
                        <a:rPr lang="en-US" dirty="0" smtClean="0"/>
                        <a:t>c</a:t>
                      </a:r>
                      <a:endParaRPr lang="ru-RU" dirty="0"/>
                    </a:p>
                  </a:txBody>
                  <a:tcPr>
                    <a:solidFill>
                      <a:schemeClr val="accent5">
                        <a:lumMod val="75000"/>
                      </a:schemeClr>
                    </a:solidFill>
                  </a:tcPr>
                </a:tc>
                <a:tc>
                  <a:txBody>
                    <a:bodyPr/>
                    <a:lstStyle/>
                    <a:p>
                      <a:pPr algn="ctr"/>
                      <a:r>
                        <a:rPr lang="ru-RU" dirty="0" smtClean="0"/>
                        <a:t>5</a:t>
                      </a:r>
                      <a:endParaRPr lang="ru-RU" dirty="0"/>
                    </a:p>
                  </a:txBody>
                  <a:tcPr>
                    <a:solidFill>
                      <a:schemeClr val="accent5">
                        <a:lumMod val="75000"/>
                      </a:schemeClr>
                    </a:solidFill>
                  </a:tcPr>
                </a:tc>
                <a:tc>
                  <a:txBody>
                    <a:bodyPr/>
                    <a:lstStyle/>
                    <a:p>
                      <a:pPr algn="ctr"/>
                      <a:r>
                        <a:rPr lang="ru-RU" dirty="0" smtClean="0"/>
                        <a:t>13</a:t>
                      </a:r>
                      <a:endParaRPr lang="ru-RU" dirty="0"/>
                    </a:p>
                  </a:txBody>
                  <a:tcPr>
                    <a:solidFill>
                      <a:schemeClr val="accent5">
                        <a:lumMod val="75000"/>
                      </a:schemeClr>
                    </a:solidFill>
                  </a:tcPr>
                </a:tc>
                <a:tc>
                  <a:txBody>
                    <a:bodyPr/>
                    <a:lstStyle/>
                    <a:p>
                      <a:pPr algn="ctr"/>
                      <a:r>
                        <a:rPr lang="ru-RU" dirty="0" smtClean="0"/>
                        <a:t>10</a:t>
                      </a:r>
                      <a:endParaRPr lang="ru-RU" dirty="0"/>
                    </a:p>
                  </a:txBody>
                  <a:tcPr>
                    <a:solidFill>
                      <a:schemeClr val="accent5">
                        <a:lumMod val="75000"/>
                      </a:schemeClr>
                    </a:solidFill>
                  </a:tcPr>
                </a:tc>
                <a:tc>
                  <a:txBody>
                    <a:bodyPr/>
                    <a:lstStyle/>
                    <a:p>
                      <a:pPr algn="ctr"/>
                      <a:r>
                        <a:rPr lang="ru-RU" dirty="0" smtClean="0"/>
                        <a:t>25</a:t>
                      </a:r>
                      <a:endParaRPr lang="ru-RU" dirty="0"/>
                    </a:p>
                  </a:txBody>
                  <a:tcPr>
                    <a:solidFill>
                      <a:schemeClr val="accent5">
                        <a:lumMod val="75000"/>
                      </a:schemeClr>
                    </a:solidFill>
                  </a:tcPr>
                </a:tc>
                <a:tc>
                  <a:txBody>
                    <a:bodyPr/>
                    <a:lstStyle/>
                    <a:p>
                      <a:pPr algn="ctr"/>
                      <a:r>
                        <a:rPr lang="ru-RU" dirty="0" smtClean="0"/>
                        <a:t>41</a:t>
                      </a:r>
                      <a:endParaRPr lang="ru-RU" dirty="0"/>
                    </a:p>
                  </a:txBody>
                  <a:tcPr>
                    <a:solidFill>
                      <a:schemeClr val="accent5">
                        <a:lumMod val="75000"/>
                      </a:schemeClr>
                    </a:solidFill>
                  </a:tcPr>
                </a:tc>
                <a:tc>
                  <a:txBody>
                    <a:bodyPr/>
                    <a:lstStyle/>
                    <a:p>
                      <a:pPr algn="ctr"/>
                      <a:r>
                        <a:rPr lang="ru-RU" dirty="0" smtClean="0"/>
                        <a:t>61</a:t>
                      </a:r>
                      <a:endParaRPr lang="ru-RU" dirty="0"/>
                    </a:p>
                  </a:txBody>
                  <a:tcPr>
                    <a:solidFill>
                      <a:schemeClr val="accent5">
                        <a:lumMod val="75000"/>
                      </a:schemeClr>
                    </a:solidFill>
                  </a:tcPr>
                </a:tc>
                <a:tc>
                  <a:txBody>
                    <a:bodyPr/>
                    <a:lstStyle/>
                    <a:p>
                      <a:pPr algn="ctr"/>
                      <a:r>
                        <a:rPr lang="ru-RU" dirty="0" smtClean="0"/>
                        <a:t>85</a:t>
                      </a:r>
                      <a:endParaRPr lang="ru-RU" dirty="0"/>
                    </a:p>
                  </a:txBody>
                  <a:tcPr>
                    <a:solidFill>
                      <a:schemeClr val="accent5">
                        <a:lumMod val="75000"/>
                      </a:schemeClr>
                    </a:solidFill>
                  </a:tcPr>
                </a:tc>
                <a:tc>
                  <a:txBody>
                    <a:bodyPr/>
                    <a:lstStyle/>
                    <a:p>
                      <a:pPr algn="ctr"/>
                      <a:r>
                        <a:rPr lang="ru-RU" dirty="0" smtClean="0"/>
                        <a:t>113</a:t>
                      </a:r>
                      <a:endParaRPr lang="ru-RU" dirty="0"/>
                    </a:p>
                  </a:txBody>
                  <a:tcPr>
                    <a:solidFill>
                      <a:schemeClr val="accent5">
                        <a:lumMod val="75000"/>
                      </a:schemeClr>
                    </a:solidFill>
                  </a:tcPr>
                </a:tc>
                <a:tc>
                  <a:txBody>
                    <a:bodyPr/>
                    <a:lstStyle/>
                    <a:p>
                      <a:pPr algn="ctr"/>
                      <a:r>
                        <a:rPr lang="ru-RU" dirty="0" smtClean="0"/>
                        <a:t>145</a:t>
                      </a:r>
                      <a:endParaRPr lang="ru-RU" dirty="0"/>
                    </a:p>
                  </a:txBody>
                  <a:tcPr>
                    <a:solidFill>
                      <a:schemeClr val="accent5">
                        <a:lumMod val="75000"/>
                      </a:schemeClr>
                    </a:solidFill>
                  </a:tcPr>
                </a:tc>
                <a:tc>
                  <a:txBody>
                    <a:bodyPr/>
                    <a:lstStyle/>
                    <a:p>
                      <a:pPr algn="ctr"/>
                      <a:r>
                        <a:rPr lang="ru-RU" dirty="0" smtClean="0"/>
                        <a:t>181</a:t>
                      </a:r>
                      <a:endParaRPr lang="ru-RU" dirty="0"/>
                    </a:p>
                  </a:txBody>
                  <a:tcPr>
                    <a:solidFill>
                      <a:schemeClr val="accent5">
                        <a:lumMod val="75000"/>
                      </a:schemeClr>
                    </a:solidFill>
                  </a:tcPr>
                </a:tc>
                <a:tc>
                  <a:txBody>
                    <a:bodyPr/>
                    <a:lstStyle/>
                    <a:p>
                      <a:pPr algn="ctr"/>
                      <a:r>
                        <a:rPr lang="ru-RU" dirty="0" smtClean="0"/>
                        <a:t>29</a:t>
                      </a:r>
                      <a:endParaRPr lang="ru-RU" dirty="0"/>
                    </a:p>
                  </a:txBody>
                  <a:tcPr>
                    <a:solidFill>
                      <a:schemeClr val="accent5">
                        <a:lumMod val="75000"/>
                      </a:schemeClr>
                    </a:solidFill>
                  </a:tcPr>
                </a:tc>
                <a:tc>
                  <a:txBody>
                    <a:bodyPr/>
                    <a:lstStyle/>
                    <a:p>
                      <a:pPr algn="ctr"/>
                      <a:r>
                        <a:rPr lang="ru-RU" dirty="0" smtClean="0"/>
                        <a:t>89</a:t>
                      </a:r>
                      <a:endParaRPr lang="ru-RU" dirty="0"/>
                    </a:p>
                  </a:txBody>
                  <a:tcPr>
                    <a:solidFill>
                      <a:schemeClr val="accent5">
                        <a:lumMod val="75000"/>
                      </a:schemeClr>
                    </a:solidFill>
                  </a:tcPr>
                </a:tc>
              </a:tr>
            </a:tbl>
          </a:graphicData>
        </a:graphic>
      </p:graphicFrame>
      <p:graphicFrame>
        <p:nvGraphicFramePr>
          <p:cNvPr id="6146" name="Object 3"/>
          <p:cNvGraphicFramePr>
            <a:graphicFrameLocks noChangeAspect="1"/>
          </p:cNvGraphicFramePr>
          <p:nvPr/>
        </p:nvGraphicFramePr>
        <p:xfrm>
          <a:off x="4514850" y="3321050"/>
          <a:ext cx="114300" cy="215900"/>
        </p:xfrm>
        <a:graphic>
          <a:graphicData uri="http://schemas.openxmlformats.org/presentationml/2006/ole">
            <p:oleObj spid="_x0000_s6146" name="Формула" r:id="rId3" imgW="114120" imgH="215640" progId="Equation.3">
              <p:embed/>
            </p:oleObj>
          </a:graphicData>
        </a:graphic>
      </p:graphicFrame>
      <p:sp>
        <p:nvSpPr>
          <p:cNvPr id="9278" name="Rectangle 5"/>
          <p:cNvSpPr>
            <a:spLocks noChangeArrowheads="1"/>
          </p:cNvSpPr>
          <p:nvPr/>
        </p:nvSpPr>
        <p:spPr bwMode="auto">
          <a:xfrm rot="10800000" flipV="1">
            <a:off x="214313" y="2684463"/>
            <a:ext cx="8643937" cy="3968750"/>
          </a:xfrm>
          <a:prstGeom prst="rect">
            <a:avLst/>
          </a:prstGeom>
          <a:noFill/>
          <a:ln w="9525">
            <a:noFill/>
            <a:miter lim="800000"/>
            <a:headEnd/>
            <a:tailEnd/>
          </a:ln>
        </p:spPr>
        <p:txBody>
          <a:bodyPr anchor="ctr">
            <a:spAutoFit/>
          </a:bodyPr>
          <a:lstStyle/>
          <a:p>
            <a:pPr indent="449263" algn="just" eaLnBrk="0" hangingPunct="0">
              <a:tabLst>
                <a:tab pos="457200" algn="l"/>
              </a:tabLst>
            </a:pPr>
            <a:r>
              <a:rPr lang="ru-RU" sz="2800" b="1">
                <a:solidFill>
                  <a:srgbClr val="224B50"/>
                </a:solidFill>
                <a:cs typeface="Times New Roman" pitchFamily="18" charset="0"/>
              </a:rPr>
              <a:t>Пифагоровы числа обладают рядом интересных особенностей, которые мы перечислим без доказательств:</a:t>
            </a:r>
            <a:endParaRPr lang="ru-RU" sz="2800" b="1">
              <a:solidFill>
                <a:srgbClr val="224B50"/>
              </a:solidFill>
            </a:endParaRPr>
          </a:p>
          <a:p>
            <a:pPr indent="449263" algn="just" eaLnBrk="0" hangingPunct="0">
              <a:buFontTx/>
              <a:buBlip>
                <a:blip r:embed="rId4"/>
              </a:buBlip>
              <a:tabLst>
                <a:tab pos="457200" algn="l"/>
              </a:tabLst>
            </a:pPr>
            <a:r>
              <a:rPr lang="ru-RU" sz="2800" b="1">
                <a:solidFill>
                  <a:srgbClr val="224B50"/>
                </a:solidFill>
                <a:cs typeface="Times New Roman" pitchFamily="18" charset="0"/>
              </a:rPr>
              <a:t> Один из «катетов» должен быть кратным трём.</a:t>
            </a:r>
          </a:p>
          <a:p>
            <a:pPr indent="449263" algn="just" eaLnBrk="0" hangingPunct="0">
              <a:buFontTx/>
              <a:buBlip>
                <a:blip r:embed="rId4"/>
              </a:buBlip>
              <a:tabLst>
                <a:tab pos="457200" algn="l"/>
              </a:tabLst>
            </a:pPr>
            <a:r>
              <a:rPr lang="ru-RU" sz="2800" b="1">
                <a:solidFill>
                  <a:srgbClr val="224B50"/>
                </a:solidFill>
                <a:cs typeface="Times New Roman" pitchFamily="18" charset="0"/>
              </a:rPr>
              <a:t> Один из «катетов» должен быть кратным четырём.</a:t>
            </a:r>
          </a:p>
          <a:p>
            <a:pPr indent="449263" algn="just" eaLnBrk="0" hangingPunct="0">
              <a:buFontTx/>
              <a:buBlip>
                <a:blip r:embed="rId4"/>
              </a:buBlip>
              <a:tabLst>
                <a:tab pos="457200" algn="l"/>
              </a:tabLst>
            </a:pPr>
            <a:r>
              <a:rPr lang="ru-RU" sz="2800" b="1">
                <a:solidFill>
                  <a:srgbClr val="224B50"/>
                </a:solidFill>
                <a:cs typeface="Times New Roman" pitchFamily="18" charset="0"/>
              </a:rPr>
              <a:t> Одно из пифагоровых чисел должно быть кратно пяти.</a:t>
            </a:r>
            <a:endParaRPr lang="ru-RU" sz="2800" b="1">
              <a:solidFill>
                <a:srgbClr val="224B50"/>
              </a:solidFill>
            </a:endParaRPr>
          </a:p>
        </p:txBody>
      </p:sp>
      <p:sp>
        <p:nvSpPr>
          <p:cNvPr id="6" name="Номер слайда 5"/>
          <p:cNvSpPr>
            <a:spLocks noGrp="1"/>
          </p:cNvSpPr>
          <p:nvPr>
            <p:ph type="sldNum" sz="quarter" idx="12"/>
          </p:nvPr>
        </p:nvSpPr>
        <p:spPr/>
        <p:txBody>
          <a:bodyPr/>
          <a:lstStyle/>
          <a:p>
            <a:pPr>
              <a:defRPr/>
            </a:pPr>
            <a:fld id="{2FCCBE57-1BF1-410E-9C92-8F09FF3C4BF3}" type="slidenum">
              <a:rPr lang="ru-RU" smtClean="0"/>
              <a:pPr>
                <a:defRPr/>
              </a:pPr>
              <a:t>57</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p:cTn id="7" dur="1000" fill="hold"/>
                                        <p:tgtEl>
                                          <p:spTgt spid="9219"/>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9219"/>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9219"/>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9219"/>
                                        </p:tgtEl>
                                        <p:attrNameLst>
                                          <p:attrName>ppt_y</p:attrName>
                                        </p:attrNameLst>
                                      </p:cBhvr>
                                      <p:tavLst>
                                        <p:tav tm="0">
                                          <p:val>
                                            <p:strVal val="#ppt_y"/>
                                          </p:val>
                                        </p:tav>
                                        <p:tav tm="100000">
                                          <p:val>
                                            <p:strVal val="#ppt_y"/>
                                          </p:val>
                                        </p:tav>
                                      </p:tavLst>
                                    </p:anim>
                                  </p:childTnLst>
                                </p:cTn>
                              </p:par>
                            </p:childTnLst>
                          </p:cTn>
                        </p:par>
                        <p:par>
                          <p:cTn id="11" fill="hold">
                            <p:stCondLst>
                              <p:cond delay="1000"/>
                            </p:stCondLst>
                            <p:childTnLst>
                              <p:par>
                                <p:cTn id="12" presetID="4"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1000"/>
                                        <p:tgtEl>
                                          <p:spTgt spid="4"/>
                                        </p:tgtEl>
                                      </p:cBhvr>
                                    </p:animEffect>
                                  </p:childTnLst>
                                </p:cTn>
                              </p:par>
                            </p:childTnLst>
                          </p:cTn>
                        </p:par>
                        <p:par>
                          <p:cTn id="15" fill="hold">
                            <p:stCondLst>
                              <p:cond delay="2000"/>
                            </p:stCondLst>
                            <p:childTnLst>
                              <p:par>
                                <p:cTn id="16" presetID="37" presetClass="entr" presetSubtype="0" fill="hold" grpId="0" nodeType="afterEffect">
                                  <p:stCondLst>
                                    <p:cond delay="0"/>
                                  </p:stCondLst>
                                  <p:childTnLst>
                                    <p:set>
                                      <p:cBhvr>
                                        <p:cTn id="17" dur="1" fill="hold">
                                          <p:stCondLst>
                                            <p:cond delay="0"/>
                                          </p:stCondLst>
                                        </p:cTn>
                                        <p:tgtEl>
                                          <p:spTgt spid="9278"/>
                                        </p:tgtEl>
                                        <p:attrNameLst>
                                          <p:attrName>style.visibility</p:attrName>
                                        </p:attrNameLst>
                                      </p:cBhvr>
                                      <p:to>
                                        <p:strVal val="visible"/>
                                      </p:to>
                                    </p:set>
                                    <p:animEffect transition="in" filter="fade">
                                      <p:cBhvr>
                                        <p:cTn id="18" dur="1000"/>
                                        <p:tgtEl>
                                          <p:spTgt spid="9278"/>
                                        </p:tgtEl>
                                      </p:cBhvr>
                                    </p:animEffect>
                                    <p:anim calcmode="lin" valueType="num">
                                      <p:cBhvr>
                                        <p:cTn id="19" dur="1000" fill="hold"/>
                                        <p:tgtEl>
                                          <p:spTgt spid="9278"/>
                                        </p:tgtEl>
                                        <p:attrNameLst>
                                          <p:attrName>ppt_x</p:attrName>
                                        </p:attrNameLst>
                                      </p:cBhvr>
                                      <p:tavLst>
                                        <p:tav tm="0">
                                          <p:val>
                                            <p:strVal val="#ppt_x"/>
                                          </p:val>
                                        </p:tav>
                                        <p:tav tm="100000">
                                          <p:val>
                                            <p:strVal val="#ppt_x"/>
                                          </p:val>
                                        </p:tav>
                                      </p:tavLst>
                                    </p:anim>
                                    <p:anim calcmode="lin" valueType="num">
                                      <p:cBhvr>
                                        <p:cTn id="20" dur="900" decel="100000" fill="hold"/>
                                        <p:tgtEl>
                                          <p:spTgt spid="9278"/>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27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7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50"/>
            <a:ext cx="8229600" cy="6072188"/>
          </a:xfrm>
        </p:spPr>
        <p:txBody>
          <a:bodyPr/>
          <a:lstStyle/>
          <a:p>
            <a:pPr algn="ctr">
              <a:buFontTx/>
              <a:buNone/>
              <a:defRPr/>
            </a:pPr>
            <a:r>
              <a:rPr lang="ru-RU" sz="2800" b="1" dirty="0" smtClean="0">
                <a:solidFill>
                  <a:schemeClr val="accent5">
                    <a:lumMod val="25000"/>
                  </a:schemeClr>
                </a:solidFill>
              </a:rPr>
              <a:t>Древневавилонский клинописный текст, содержащий 15 наборов пифагоровых троек, среди которых (четвёртая строка) есть тройка 12709, 13500, 18541: </a:t>
            </a:r>
          </a:p>
          <a:p>
            <a:pPr algn="ctr">
              <a:buFontTx/>
              <a:buNone/>
              <a:defRPr/>
            </a:pPr>
            <a:r>
              <a:rPr lang="ru-RU" sz="2800" b="1" dirty="0" smtClean="0">
                <a:solidFill>
                  <a:schemeClr val="accent5">
                    <a:lumMod val="25000"/>
                  </a:schemeClr>
                </a:solidFill>
              </a:rPr>
              <a:t>12709  + 13500  =  18541.</a:t>
            </a:r>
          </a:p>
          <a:p>
            <a:pPr algn="ctr">
              <a:buFontTx/>
              <a:buNone/>
              <a:defRPr/>
            </a:pPr>
            <a:endParaRPr lang="ru-RU" sz="2000" b="1" dirty="0" smtClean="0">
              <a:solidFill>
                <a:schemeClr val="accent5">
                  <a:lumMod val="25000"/>
                </a:schemeClr>
              </a:solidFill>
            </a:endParaRPr>
          </a:p>
          <a:p>
            <a:pPr algn="ctr">
              <a:buFontTx/>
              <a:buNone/>
              <a:defRPr/>
            </a:pPr>
            <a:endParaRPr lang="ru-RU" sz="2000" b="1" dirty="0" smtClean="0">
              <a:solidFill>
                <a:schemeClr val="accent5">
                  <a:lumMod val="25000"/>
                </a:schemeClr>
              </a:solidFill>
            </a:endParaRPr>
          </a:p>
          <a:p>
            <a:pPr algn="ctr">
              <a:buFontTx/>
              <a:buNone/>
              <a:defRPr/>
            </a:pPr>
            <a:endParaRPr lang="ru-RU" sz="2000" b="1" dirty="0" smtClean="0">
              <a:solidFill>
                <a:schemeClr val="accent5">
                  <a:lumMod val="25000"/>
                </a:schemeClr>
              </a:solidFill>
            </a:endParaRPr>
          </a:p>
          <a:p>
            <a:pPr algn="ctr">
              <a:buFontTx/>
              <a:buNone/>
              <a:defRPr/>
            </a:pPr>
            <a:endParaRPr lang="ru-RU" sz="2000" b="1" dirty="0" smtClean="0">
              <a:solidFill>
                <a:schemeClr val="accent5">
                  <a:lumMod val="25000"/>
                </a:schemeClr>
              </a:solidFill>
            </a:endParaRPr>
          </a:p>
          <a:p>
            <a:pPr algn="ctr">
              <a:buFontTx/>
              <a:buNone/>
              <a:defRPr/>
            </a:pPr>
            <a:endParaRPr lang="ru-RU" sz="2000" b="1" dirty="0" smtClean="0">
              <a:solidFill>
                <a:schemeClr val="accent5">
                  <a:lumMod val="25000"/>
                </a:schemeClr>
              </a:solidFill>
            </a:endParaRPr>
          </a:p>
          <a:p>
            <a:pPr algn="ctr">
              <a:buFontTx/>
              <a:buNone/>
              <a:defRPr/>
            </a:pPr>
            <a:endParaRPr lang="ru-RU" sz="2000" b="1" dirty="0" smtClean="0">
              <a:solidFill>
                <a:schemeClr val="accent5">
                  <a:lumMod val="25000"/>
                </a:schemeClr>
              </a:solidFill>
            </a:endParaRPr>
          </a:p>
          <a:p>
            <a:pPr algn="ctr">
              <a:buFontTx/>
              <a:buNone/>
              <a:defRPr/>
            </a:pPr>
            <a:endParaRPr lang="ru-RU" sz="2000" b="1" dirty="0" smtClean="0">
              <a:solidFill>
                <a:schemeClr val="accent5">
                  <a:lumMod val="25000"/>
                </a:schemeClr>
              </a:solidFill>
            </a:endParaRPr>
          </a:p>
          <a:p>
            <a:pPr algn="ctr">
              <a:buFontTx/>
              <a:buNone/>
              <a:defRPr/>
            </a:pPr>
            <a:endParaRPr lang="ru-RU" sz="2000" b="1" dirty="0" smtClean="0">
              <a:solidFill>
                <a:schemeClr val="accent5">
                  <a:lumMod val="25000"/>
                </a:schemeClr>
              </a:solidFill>
            </a:endParaRPr>
          </a:p>
          <a:p>
            <a:pPr algn="ctr">
              <a:buFontTx/>
              <a:buNone/>
              <a:defRPr/>
            </a:pPr>
            <a:r>
              <a:rPr lang="ru-RU" sz="2000" b="1" dirty="0" smtClean="0">
                <a:solidFill>
                  <a:schemeClr val="accent5">
                    <a:lumMod val="25000"/>
                  </a:schemeClr>
                </a:solidFill>
              </a:rPr>
              <a:t>Нью-Йорк. </a:t>
            </a:r>
            <a:r>
              <a:rPr lang="ru-RU" sz="2000" b="1" dirty="0" err="1" smtClean="0">
                <a:solidFill>
                  <a:schemeClr val="accent5">
                    <a:lumMod val="25000"/>
                  </a:schemeClr>
                </a:solidFill>
              </a:rPr>
              <a:t>Плимптоновский</a:t>
            </a:r>
            <a:r>
              <a:rPr lang="ru-RU" sz="2000" b="1" dirty="0" smtClean="0">
                <a:solidFill>
                  <a:schemeClr val="accent5">
                    <a:lumMod val="25000"/>
                  </a:schemeClr>
                </a:solidFill>
              </a:rPr>
              <a:t> фонд библиотеки </a:t>
            </a:r>
          </a:p>
          <a:p>
            <a:pPr algn="ctr">
              <a:buFontTx/>
              <a:buNone/>
              <a:defRPr/>
            </a:pPr>
            <a:r>
              <a:rPr lang="ru-RU" sz="2000" b="1" dirty="0" smtClean="0">
                <a:solidFill>
                  <a:schemeClr val="accent5">
                    <a:lumMod val="25000"/>
                  </a:schemeClr>
                </a:solidFill>
              </a:rPr>
              <a:t>Колумбийского университета.</a:t>
            </a:r>
            <a:endParaRPr lang="ru-RU" sz="2000" b="1" dirty="0">
              <a:solidFill>
                <a:schemeClr val="accent5">
                  <a:lumMod val="25000"/>
                </a:schemeClr>
              </a:solidFill>
            </a:endParaRPr>
          </a:p>
        </p:txBody>
      </p:sp>
      <p:pic>
        <p:nvPicPr>
          <p:cNvPr id="88067" name="Picture 2"/>
          <p:cNvPicPr>
            <a:picLocks noChangeAspect="1" noChangeArrowheads="1"/>
          </p:cNvPicPr>
          <p:nvPr/>
        </p:nvPicPr>
        <p:blipFill>
          <a:blip r:embed="rId3"/>
          <a:srcRect/>
          <a:stretch>
            <a:fillRect/>
          </a:stretch>
        </p:blipFill>
        <p:spPr bwMode="auto">
          <a:xfrm>
            <a:off x="2500313" y="2714625"/>
            <a:ext cx="4229100" cy="2865438"/>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620768B0-2FA5-4433-B7C2-0F1588F67E40}" type="slidenum">
              <a:rPr lang="ru-RU" smtClean="0"/>
              <a:pPr>
                <a:defRPr/>
              </a:pPr>
              <a:t>58</a:t>
            </a:fld>
            <a:endParaRPr lang="ru-RU"/>
          </a:p>
        </p:txBody>
      </p:sp>
      <p:graphicFrame>
        <p:nvGraphicFramePr>
          <p:cNvPr id="5" name="Object 5"/>
          <p:cNvGraphicFramePr>
            <a:graphicFrameLocks noChangeAspect="1"/>
          </p:cNvGraphicFramePr>
          <p:nvPr/>
        </p:nvGraphicFramePr>
        <p:xfrm>
          <a:off x="3357563" y="1928813"/>
          <a:ext cx="336550" cy="609600"/>
        </p:xfrm>
        <a:graphic>
          <a:graphicData uri="http://schemas.openxmlformats.org/presentationml/2006/ole">
            <p:oleObj spid="_x0000_s7170" name="Формула" r:id="rId4" imgW="101520" imgH="190440" progId="Equation.3">
              <p:embed/>
            </p:oleObj>
          </a:graphicData>
        </a:graphic>
      </p:graphicFrame>
      <p:graphicFrame>
        <p:nvGraphicFramePr>
          <p:cNvPr id="88071" name="Object 7"/>
          <p:cNvGraphicFramePr>
            <a:graphicFrameLocks noChangeAspect="1"/>
          </p:cNvGraphicFramePr>
          <p:nvPr/>
        </p:nvGraphicFramePr>
        <p:xfrm>
          <a:off x="4857750" y="1928813"/>
          <a:ext cx="355600" cy="611187"/>
        </p:xfrm>
        <a:graphic>
          <a:graphicData uri="http://schemas.openxmlformats.org/presentationml/2006/ole">
            <p:oleObj spid="_x0000_s7171" name="Формула" r:id="rId5" imgW="101520" imgH="190440" progId="Equation.3">
              <p:embed/>
            </p:oleObj>
          </a:graphicData>
        </a:graphic>
      </p:graphicFrame>
      <p:graphicFrame>
        <p:nvGraphicFramePr>
          <p:cNvPr id="88073" name="Object 9"/>
          <p:cNvGraphicFramePr>
            <a:graphicFrameLocks noChangeAspect="1"/>
          </p:cNvGraphicFramePr>
          <p:nvPr/>
        </p:nvGraphicFramePr>
        <p:xfrm>
          <a:off x="6429375" y="1928813"/>
          <a:ext cx="571500" cy="681037"/>
        </p:xfrm>
        <a:graphic>
          <a:graphicData uri="http://schemas.openxmlformats.org/presentationml/2006/ole">
            <p:oleObj spid="_x0000_s7172" name="Формула" r:id="rId6" imgW="101520" imgH="1904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1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35"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par>
                          <p:cTn id="18" fill="hold">
                            <p:stCondLst>
                              <p:cond delay="2000"/>
                            </p:stCondLst>
                            <p:childTnLst>
                              <p:par>
                                <p:cTn id="19" presetID="35" presetClass="entr" presetSubtype="0" fill="hold" grpId="0" nodeType="after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fade">
                                      <p:cBhvr>
                                        <p:cTn id="21" dur="1000"/>
                                        <p:tgtEl>
                                          <p:spTgt spid="3">
                                            <p:txEl>
                                              <p:pRg st="10" end="10"/>
                                            </p:txEl>
                                          </p:spTgt>
                                        </p:tgtEl>
                                      </p:cBhvr>
                                    </p:animEffect>
                                    <p:anim calcmode="lin" valueType="num">
                                      <p:cBhvr>
                                        <p:cTn id="22" dur="1000" fill="hold"/>
                                        <p:tgtEl>
                                          <p:spTgt spid="3">
                                            <p:txEl>
                                              <p:pRg st="10" end="10"/>
                                            </p:txEl>
                                          </p:spTgt>
                                        </p:tgtEl>
                                        <p:attrNameLst>
                                          <p:attrName>style.rotation</p:attrName>
                                        </p:attrNameLst>
                                      </p:cBhvr>
                                      <p:tavLst>
                                        <p:tav tm="0">
                                          <p:val>
                                            <p:fltVal val="720"/>
                                          </p:val>
                                        </p:tav>
                                        <p:tav tm="100000">
                                          <p:val>
                                            <p:fltVal val="0"/>
                                          </p:val>
                                        </p:tav>
                                      </p:tavLst>
                                    </p:anim>
                                    <p:anim calcmode="lin" valueType="num">
                                      <p:cBhvr>
                                        <p:cTn id="23"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0" end="10"/>
                                            </p:txEl>
                                          </p:spTgt>
                                        </p:tgtEl>
                                        <p:attrNameLst>
                                          <p:attrName>ppt_w</p:attrName>
                                        </p:attrNameLst>
                                      </p:cBhvr>
                                      <p:tavLst>
                                        <p:tav tm="0">
                                          <p:val>
                                            <p:fltVal val="0"/>
                                          </p:val>
                                        </p:tav>
                                        <p:tav tm="100000">
                                          <p:val>
                                            <p:strVal val="#ppt_w"/>
                                          </p:val>
                                        </p:tav>
                                      </p:tavLst>
                                    </p:anim>
                                  </p:childTnLst>
                                </p:cTn>
                              </p:par>
                            </p:childTnLst>
                          </p:cTn>
                        </p:par>
                        <p:par>
                          <p:cTn id="25" fill="hold">
                            <p:stCondLst>
                              <p:cond delay="3000"/>
                            </p:stCondLst>
                            <p:childTnLst>
                              <p:par>
                                <p:cTn id="26" presetID="35" presetClass="entr" presetSubtype="0" fill="hold" grpId="0" nodeType="after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1000"/>
                                        <p:tgtEl>
                                          <p:spTgt spid="3">
                                            <p:txEl>
                                              <p:pRg st="11" end="11"/>
                                            </p:txEl>
                                          </p:spTgt>
                                        </p:tgtEl>
                                      </p:cBhvr>
                                    </p:animEffect>
                                    <p:anim calcmode="lin" valueType="num">
                                      <p:cBhvr>
                                        <p:cTn id="29" dur="1000" fill="hold"/>
                                        <p:tgtEl>
                                          <p:spTgt spid="3">
                                            <p:txEl>
                                              <p:pRg st="11" end="11"/>
                                            </p:txEl>
                                          </p:spTgt>
                                        </p:tgtEl>
                                        <p:attrNameLst>
                                          <p:attrName>style.rotation</p:attrName>
                                        </p:attrNameLst>
                                      </p:cBhvr>
                                      <p:tavLst>
                                        <p:tav tm="0">
                                          <p:val>
                                            <p:fltVal val="720"/>
                                          </p:val>
                                        </p:tav>
                                        <p:tav tm="100000">
                                          <p:val>
                                            <p:fltVal val="0"/>
                                          </p:val>
                                        </p:tav>
                                      </p:tavLst>
                                    </p:anim>
                                    <p:anim calcmode="lin" valueType="num">
                                      <p:cBhvr>
                                        <p:cTn id="30"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11" end="11"/>
                                            </p:txEl>
                                          </p:spTgt>
                                        </p:tgtEl>
                                        <p:attrNameLst>
                                          <p:attrName>ppt_w</p:attrName>
                                        </p:attrNameLst>
                                      </p:cBhvr>
                                      <p:tavLst>
                                        <p:tav tm="0">
                                          <p:val>
                                            <p:fltVal val="0"/>
                                          </p:val>
                                        </p:tav>
                                        <p:tav tm="100000">
                                          <p:val>
                                            <p:strVal val="#ppt_w"/>
                                          </p:val>
                                        </p:tav>
                                      </p:tavLst>
                                    </p:anim>
                                  </p:childTnLst>
                                </p:cTn>
                              </p:par>
                              <p:par>
                                <p:cTn id="32" presetID="9" presetClass="entr" presetSubtype="0" fill="hold" nodeType="withEffect">
                                  <p:stCondLst>
                                    <p:cond delay="0"/>
                                  </p:stCondLst>
                                  <p:childTnLst>
                                    <p:set>
                                      <p:cBhvr>
                                        <p:cTn id="33" dur="1" fill="hold">
                                          <p:stCondLst>
                                            <p:cond delay="0"/>
                                          </p:stCondLst>
                                        </p:cTn>
                                        <p:tgtEl>
                                          <p:spTgt spid="88067"/>
                                        </p:tgtEl>
                                        <p:attrNameLst>
                                          <p:attrName>style.visibility</p:attrName>
                                        </p:attrNameLst>
                                      </p:cBhvr>
                                      <p:to>
                                        <p:strVal val="visible"/>
                                      </p:to>
                                    </p:set>
                                    <p:animEffect transition="in" filter="dissolve">
                                      <p:cBhvr>
                                        <p:cTn id="34" dur="1000"/>
                                        <p:tgtEl>
                                          <p:spTgt spid="88067"/>
                                        </p:tgtEl>
                                      </p:cBhvr>
                                    </p:animEffect>
                                  </p:childTnLst>
                                </p:cTn>
                              </p:par>
                              <p:par>
                                <p:cTn id="35" presetID="35"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style.rotation</p:attrName>
                                        </p:attrNameLst>
                                      </p:cBhvr>
                                      <p:tavLst>
                                        <p:tav tm="0">
                                          <p:val>
                                            <p:fltVal val="720"/>
                                          </p:val>
                                        </p:tav>
                                        <p:tav tm="100000">
                                          <p:val>
                                            <p:fltVal val="0"/>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 calcmode="lin" valueType="num">
                                      <p:cBhvr>
                                        <p:cTn id="40" dur="1000" fill="hold"/>
                                        <p:tgtEl>
                                          <p:spTgt spid="5"/>
                                        </p:tgtEl>
                                        <p:attrNameLst>
                                          <p:attrName>ppt_w</p:attrName>
                                        </p:attrNameLst>
                                      </p:cBhvr>
                                      <p:tavLst>
                                        <p:tav tm="0">
                                          <p:val>
                                            <p:fltVal val="0"/>
                                          </p:val>
                                        </p:tav>
                                        <p:tav tm="100000">
                                          <p:val>
                                            <p:strVal val="#ppt_w"/>
                                          </p:val>
                                        </p:tav>
                                      </p:tavLst>
                                    </p:anim>
                                  </p:childTnLst>
                                </p:cTn>
                              </p:par>
                              <p:par>
                                <p:cTn id="41" presetID="35" presetClass="entr" presetSubtype="0" fill="hold" nodeType="withEffect">
                                  <p:stCondLst>
                                    <p:cond delay="0"/>
                                  </p:stCondLst>
                                  <p:childTnLst>
                                    <p:set>
                                      <p:cBhvr>
                                        <p:cTn id="42" dur="1" fill="hold">
                                          <p:stCondLst>
                                            <p:cond delay="0"/>
                                          </p:stCondLst>
                                        </p:cTn>
                                        <p:tgtEl>
                                          <p:spTgt spid="88071"/>
                                        </p:tgtEl>
                                        <p:attrNameLst>
                                          <p:attrName>style.visibility</p:attrName>
                                        </p:attrNameLst>
                                      </p:cBhvr>
                                      <p:to>
                                        <p:strVal val="visible"/>
                                      </p:to>
                                    </p:set>
                                    <p:animEffect transition="in" filter="fade">
                                      <p:cBhvr>
                                        <p:cTn id="43" dur="1000"/>
                                        <p:tgtEl>
                                          <p:spTgt spid="88071"/>
                                        </p:tgtEl>
                                      </p:cBhvr>
                                    </p:animEffect>
                                    <p:anim calcmode="lin" valueType="num">
                                      <p:cBhvr>
                                        <p:cTn id="44" dur="1000" fill="hold"/>
                                        <p:tgtEl>
                                          <p:spTgt spid="88071"/>
                                        </p:tgtEl>
                                        <p:attrNameLst>
                                          <p:attrName>style.rotation</p:attrName>
                                        </p:attrNameLst>
                                      </p:cBhvr>
                                      <p:tavLst>
                                        <p:tav tm="0">
                                          <p:val>
                                            <p:fltVal val="720"/>
                                          </p:val>
                                        </p:tav>
                                        <p:tav tm="100000">
                                          <p:val>
                                            <p:fltVal val="0"/>
                                          </p:val>
                                        </p:tav>
                                      </p:tavLst>
                                    </p:anim>
                                    <p:anim calcmode="lin" valueType="num">
                                      <p:cBhvr>
                                        <p:cTn id="45" dur="1000" fill="hold"/>
                                        <p:tgtEl>
                                          <p:spTgt spid="88071"/>
                                        </p:tgtEl>
                                        <p:attrNameLst>
                                          <p:attrName>ppt_h</p:attrName>
                                        </p:attrNameLst>
                                      </p:cBhvr>
                                      <p:tavLst>
                                        <p:tav tm="0">
                                          <p:val>
                                            <p:fltVal val="0"/>
                                          </p:val>
                                        </p:tav>
                                        <p:tav tm="100000">
                                          <p:val>
                                            <p:strVal val="#ppt_h"/>
                                          </p:val>
                                        </p:tav>
                                      </p:tavLst>
                                    </p:anim>
                                    <p:anim calcmode="lin" valueType="num">
                                      <p:cBhvr>
                                        <p:cTn id="46" dur="1000" fill="hold"/>
                                        <p:tgtEl>
                                          <p:spTgt spid="88071"/>
                                        </p:tgtEl>
                                        <p:attrNameLst>
                                          <p:attrName>ppt_w</p:attrName>
                                        </p:attrNameLst>
                                      </p:cBhvr>
                                      <p:tavLst>
                                        <p:tav tm="0">
                                          <p:val>
                                            <p:fltVal val="0"/>
                                          </p:val>
                                        </p:tav>
                                        <p:tav tm="100000">
                                          <p:val>
                                            <p:strVal val="#ppt_w"/>
                                          </p:val>
                                        </p:tav>
                                      </p:tavLst>
                                    </p:anim>
                                  </p:childTnLst>
                                </p:cTn>
                              </p:par>
                              <p:par>
                                <p:cTn id="47" presetID="35" presetClass="entr" presetSubtype="0" fill="hold" nodeType="withEffect">
                                  <p:stCondLst>
                                    <p:cond delay="0"/>
                                  </p:stCondLst>
                                  <p:childTnLst>
                                    <p:set>
                                      <p:cBhvr>
                                        <p:cTn id="48" dur="1" fill="hold">
                                          <p:stCondLst>
                                            <p:cond delay="0"/>
                                          </p:stCondLst>
                                        </p:cTn>
                                        <p:tgtEl>
                                          <p:spTgt spid="88073"/>
                                        </p:tgtEl>
                                        <p:attrNameLst>
                                          <p:attrName>style.visibility</p:attrName>
                                        </p:attrNameLst>
                                      </p:cBhvr>
                                      <p:to>
                                        <p:strVal val="visible"/>
                                      </p:to>
                                    </p:set>
                                    <p:animEffect transition="in" filter="fade">
                                      <p:cBhvr>
                                        <p:cTn id="49" dur="1000"/>
                                        <p:tgtEl>
                                          <p:spTgt spid="88073"/>
                                        </p:tgtEl>
                                      </p:cBhvr>
                                    </p:animEffect>
                                    <p:anim calcmode="lin" valueType="num">
                                      <p:cBhvr>
                                        <p:cTn id="50" dur="1000" fill="hold"/>
                                        <p:tgtEl>
                                          <p:spTgt spid="88073"/>
                                        </p:tgtEl>
                                        <p:attrNameLst>
                                          <p:attrName>style.rotation</p:attrName>
                                        </p:attrNameLst>
                                      </p:cBhvr>
                                      <p:tavLst>
                                        <p:tav tm="0">
                                          <p:val>
                                            <p:fltVal val="720"/>
                                          </p:val>
                                        </p:tav>
                                        <p:tav tm="100000">
                                          <p:val>
                                            <p:fltVal val="0"/>
                                          </p:val>
                                        </p:tav>
                                      </p:tavLst>
                                    </p:anim>
                                    <p:anim calcmode="lin" valueType="num">
                                      <p:cBhvr>
                                        <p:cTn id="51" dur="1000" fill="hold"/>
                                        <p:tgtEl>
                                          <p:spTgt spid="88073"/>
                                        </p:tgtEl>
                                        <p:attrNameLst>
                                          <p:attrName>ppt_h</p:attrName>
                                        </p:attrNameLst>
                                      </p:cBhvr>
                                      <p:tavLst>
                                        <p:tav tm="0">
                                          <p:val>
                                            <p:fltVal val="0"/>
                                          </p:val>
                                        </p:tav>
                                        <p:tav tm="100000">
                                          <p:val>
                                            <p:strVal val="#ppt_h"/>
                                          </p:val>
                                        </p:tav>
                                      </p:tavLst>
                                    </p:anim>
                                    <p:anim calcmode="lin" valueType="num">
                                      <p:cBhvr>
                                        <p:cTn id="52" dur="1000" fill="hold"/>
                                        <p:tgtEl>
                                          <p:spTgt spid="8807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50" y="285750"/>
            <a:ext cx="8572500" cy="5840413"/>
          </a:xfrm>
        </p:spPr>
        <p:txBody>
          <a:bodyPr/>
          <a:lstStyle/>
          <a:p>
            <a:pPr algn="ctr">
              <a:buFontTx/>
              <a:buNone/>
              <a:defRPr/>
            </a:pPr>
            <a:r>
              <a:rPr lang="ru-RU" sz="2800" b="1" dirty="0" smtClean="0">
                <a:solidFill>
                  <a:schemeClr val="accent5">
                    <a:lumMod val="25000"/>
                  </a:schemeClr>
                </a:solidFill>
              </a:rPr>
              <a:t>   И тем  не  менее  вопрос  об  общем  решении  уравнения (а</a:t>
            </a:r>
            <a:r>
              <a:rPr lang="ru-RU" sz="2800" b="1" baseline="30000" dirty="0" smtClean="0">
                <a:solidFill>
                  <a:schemeClr val="accent5">
                    <a:lumMod val="25000"/>
                  </a:schemeClr>
                </a:solidFill>
              </a:rPr>
              <a:t>2</a:t>
            </a:r>
            <a:r>
              <a:rPr lang="ru-RU" sz="2800" b="1" dirty="0" smtClean="0">
                <a:solidFill>
                  <a:schemeClr val="accent5">
                    <a:lumMod val="25000"/>
                  </a:schemeClr>
                </a:solidFill>
              </a:rPr>
              <a:t>+</a:t>
            </a:r>
            <a:r>
              <a:rPr lang="en-US" sz="2800" b="1" dirty="0" smtClean="0">
                <a:solidFill>
                  <a:schemeClr val="accent5">
                    <a:lumMod val="25000"/>
                  </a:schemeClr>
                </a:solidFill>
              </a:rPr>
              <a:t>b</a:t>
            </a:r>
            <a:r>
              <a:rPr lang="ru-RU" sz="2800" b="1" baseline="30000" dirty="0" smtClean="0">
                <a:solidFill>
                  <a:schemeClr val="accent5">
                    <a:lumMod val="25000"/>
                  </a:schemeClr>
                </a:solidFill>
              </a:rPr>
              <a:t>2</a:t>
            </a:r>
            <a:r>
              <a:rPr lang="ru-RU" sz="2800" b="1" dirty="0" smtClean="0">
                <a:solidFill>
                  <a:schemeClr val="accent5">
                    <a:lumMod val="25000"/>
                  </a:schemeClr>
                </a:solidFill>
              </a:rPr>
              <a:t>=</a:t>
            </a:r>
            <a:r>
              <a:rPr lang="en-US" sz="2800" b="1" dirty="0" smtClean="0">
                <a:solidFill>
                  <a:schemeClr val="accent5">
                    <a:lumMod val="25000"/>
                  </a:schemeClr>
                </a:solidFill>
              </a:rPr>
              <a:t>c</a:t>
            </a:r>
            <a:r>
              <a:rPr lang="ru-RU" sz="2800" b="1" baseline="30000" dirty="0" smtClean="0">
                <a:solidFill>
                  <a:schemeClr val="accent5">
                    <a:lumMod val="25000"/>
                  </a:schemeClr>
                </a:solidFill>
              </a:rPr>
              <a:t>2</a:t>
            </a:r>
            <a:r>
              <a:rPr lang="ru-RU" sz="2800" b="1" dirty="0" smtClean="0">
                <a:solidFill>
                  <a:schemeClr val="accent5">
                    <a:lumMod val="25000"/>
                  </a:schemeClr>
                </a:solidFill>
              </a:rPr>
              <a:t>) в натуральных числах был поставлен и решён только пифагорейцами.  Общая  постановка,  какой  бы  то  ни  было математической задачи, была чужда как древним египтянам, так и древним вавилонянам. Только с Пифагора начинается становление математики как дедуктивной науки, и одним из первых шагов на этом пути было решение задачи о пифагоровых тройках. Первые решения уравнения (а</a:t>
            </a:r>
            <a:r>
              <a:rPr lang="ru-RU" sz="2800" b="1" baseline="30000" dirty="0" smtClean="0">
                <a:solidFill>
                  <a:schemeClr val="accent5">
                    <a:lumMod val="25000"/>
                  </a:schemeClr>
                </a:solidFill>
              </a:rPr>
              <a:t>2</a:t>
            </a:r>
            <a:r>
              <a:rPr lang="ru-RU" sz="2800" b="1" dirty="0" smtClean="0">
                <a:solidFill>
                  <a:schemeClr val="accent5">
                    <a:lumMod val="25000"/>
                  </a:schemeClr>
                </a:solidFill>
              </a:rPr>
              <a:t>+</a:t>
            </a:r>
            <a:r>
              <a:rPr lang="en-US" sz="2800" b="1" dirty="0" smtClean="0">
                <a:solidFill>
                  <a:schemeClr val="accent5">
                    <a:lumMod val="25000"/>
                  </a:schemeClr>
                </a:solidFill>
              </a:rPr>
              <a:t>b</a:t>
            </a:r>
            <a:r>
              <a:rPr lang="ru-RU" sz="2800" b="1" baseline="30000" dirty="0" smtClean="0">
                <a:solidFill>
                  <a:schemeClr val="accent5">
                    <a:lumMod val="25000"/>
                  </a:schemeClr>
                </a:solidFill>
              </a:rPr>
              <a:t>2</a:t>
            </a:r>
            <a:r>
              <a:rPr lang="ru-RU" sz="2800" b="1" dirty="0" smtClean="0">
                <a:solidFill>
                  <a:schemeClr val="accent5">
                    <a:lumMod val="25000"/>
                  </a:schemeClr>
                </a:solidFill>
              </a:rPr>
              <a:t>=</a:t>
            </a:r>
            <a:r>
              <a:rPr lang="en-US" sz="2800" b="1" dirty="0" smtClean="0">
                <a:solidFill>
                  <a:schemeClr val="accent5">
                    <a:lumMod val="25000"/>
                  </a:schemeClr>
                </a:solidFill>
              </a:rPr>
              <a:t>c</a:t>
            </a:r>
            <a:r>
              <a:rPr lang="ru-RU" sz="2800" b="1" baseline="30000" dirty="0" smtClean="0">
                <a:solidFill>
                  <a:schemeClr val="accent5">
                    <a:lumMod val="25000"/>
                  </a:schemeClr>
                </a:solidFill>
              </a:rPr>
              <a:t>2</a:t>
            </a:r>
            <a:r>
              <a:rPr lang="ru-RU" sz="2800" b="1" dirty="0" smtClean="0">
                <a:solidFill>
                  <a:schemeClr val="accent5">
                    <a:lumMod val="25000"/>
                  </a:schemeClr>
                </a:solidFill>
              </a:rPr>
              <a:t>) античная традиция связывает с именами Пифагора и Платона. </a:t>
            </a:r>
          </a:p>
          <a:p>
            <a:pPr>
              <a:buFontTx/>
              <a:buNone/>
              <a:defRPr/>
            </a:pPr>
            <a:endParaRPr lang="ru-RU" dirty="0"/>
          </a:p>
        </p:txBody>
      </p:sp>
      <p:sp>
        <p:nvSpPr>
          <p:cNvPr id="4" name="Номер слайда 3"/>
          <p:cNvSpPr>
            <a:spLocks noGrp="1"/>
          </p:cNvSpPr>
          <p:nvPr>
            <p:ph type="sldNum" sz="quarter" idx="12"/>
          </p:nvPr>
        </p:nvSpPr>
        <p:spPr/>
        <p:txBody>
          <a:bodyPr/>
          <a:lstStyle/>
          <a:p>
            <a:pPr>
              <a:defRPr/>
            </a:pPr>
            <a:fld id="{666267CD-FFDA-4DB9-8870-847933FF2F66}" type="slidenum">
              <a:rPr lang="ru-RU" smtClean="0"/>
              <a:pPr>
                <a:defRPr/>
              </a:pPr>
              <a:t>59</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890" name="Содержимое 3"/>
          <p:cNvSpPr>
            <a:spLocks noGrp="1"/>
          </p:cNvSpPr>
          <p:nvPr>
            <p:ph/>
          </p:nvPr>
        </p:nvSpPr>
        <p:spPr>
          <a:xfrm>
            <a:off x="3643313" y="142875"/>
            <a:ext cx="5286375" cy="6369050"/>
          </a:xfrm>
        </p:spPr>
        <p:txBody>
          <a:bodyPr/>
          <a:lstStyle/>
          <a:p>
            <a:pPr algn="ctr">
              <a:buFontTx/>
              <a:buNone/>
            </a:pPr>
            <a:r>
              <a:rPr lang="ru-RU" sz="2800" dirty="0" smtClean="0"/>
              <a:t>    </a:t>
            </a:r>
            <a:r>
              <a:rPr lang="ru-RU" b="1" dirty="0" smtClean="0">
                <a:solidFill>
                  <a:srgbClr val="FFFF00"/>
                </a:solidFill>
              </a:rPr>
              <a:t>Очень легко можно воспроизвести способ построения. Возьмём верёвку длиною в 12 м и привяжем к ней по цветной полоске на расстоянии 3 и 4 м от одного конца. Прямой угол окажется заключенным между сторонами длиной </a:t>
            </a:r>
            <a:r>
              <a:rPr lang="ru-RU" b="1" dirty="0" smtClean="0">
                <a:solidFill>
                  <a:srgbClr val="FFFF00"/>
                </a:solidFill>
              </a:rPr>
              <a:t>в</a:t>
            </a:r>
          </a:p>
          <a:p>
            <a:pPr algn="ctr">
              <a:buFontTx/>
              <a:buNone/>
            </a:pPr>
            <a:r>
              <a:rPr lang="ru-RU" b="1" dirty="0" smtClean="0">
                <a:solidFill>
                  <a:srgbClr val="FFFF00"/>
                </a:solidFill>
              </a:rPr>
              <a:t> </a:t>
            </a:r>
            <a:r>
              <a:rPr lang="ru-RU" b="1" dirty="0" smtClean="0">
                <a:solidFill>
                  <a:srgbClr val="FFFF00"/>
                </a:solidFill>
              </a:rPr>
              <a:t>3 и 4 метра</a:t>
            </a:r>
            <a:r>
              <a:rPr lang="ru-RU" sz="2800" b="1" dirty="0" smtClean="0">
                <a:solidFill>
                  <a:srgbClr val="FFFF00"/>
                </a:solidFill>
              </a:rPr>
              <a:t>. </a:t>
            </a:r>
            <a:r>
              <a:rPr lang="ru-RU" sz="2800" dirty="0" smtClean="0">
                <a:solidFill>
                  <a:srgbClr val="FFFF00"/>
                </a:solidFill>
              </a:rPr>
              <a:t> </a:t>
            </a:r>
            <a:endParaRPr lang="ru-RU" dirty="0" smtClean="0">
              <a:solidFill>
                <a:srgbClr val="FFFF00"/>
              </a:solidFill>
            </a:endParaRPr>
          </a:p>
        </p:txBody>
      </p:sp>
      <p:pic>
        <p:nvPicPr>
          <p:cNvPr id="38915" name="Рисунок 3" descr="C:\Documents and Settings\Сергей.BA5D79E89859413\Рабочий стол\т пифагора\история теоремы\ист 3.gif"/>
          <p:cNvPicPr>
            <a:picLocks noChangeAspect="1" noChangeArrowheads="1"/>
          </p:cNvPicPr>
          <p:nvPr/>
        </p:nvPicPr>
        <p:blipFill>
          <a:blip r:embed="rId3"/>
          <a:srcRect/>
          <a:stretch>
            <a:fillRect/>
          </a:stretch>
        </p:blipFill>
        <p:spPr bwMode="auto">
          <a:xfrm>
            <a:off x="357158" y="500042"/>
            <a:ext cx="3690938" cy="5537200"/>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90DF653C-42B1-4D72-B421-F6CF50A5C4CC}" type="slidenum">
              <a:rPr lang="ru-RU" smtClean="0"/>
              <a:pPr>
                <a:defRPr/>
              </a:pPr>
              <a:t>6</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diamond(in)">
                                      <p:cBhvr>
                                        <p:cTn id="7" dur="1000"/>
                                        <p:tgtEl>
                                          <p:spTgt spid="37890">
                                            <p:txEl>
                                              <p:pRg st="0" end="0"/>
                                            </p:txEl>
                                          </p:spTgt>
                                        </p:tgtEl>
                                      </p:cBhvr>
                                    </p:animEffect>
                                  </p:childTnLst>
                                </p:cTn>
                              </p:par>
                            </p:childTnLst>
                          </p:cTn>
                        </p:par>
                        <p:par>
                          <p:cTn id="8" fill="hold">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37890">
                                            <p:txEl>
                                              <p:pRg st="1" end="1"/>
                                            </p:txEl>
                                          </p:spTgt>
                                        </p:tgtEl>
                                        <p:attrNameLst>
                                          <p:attrName>style.visibility</p:attrName>
                                        </p:attrNameLst>
                                      </p:cBhvr>
                                      <p:to>
                                        <p:strVal val="visible"/>
                                      </p:to>
                                    </p:set>
                                    <p:animEffect transition="in" filter="diamond(in)">
                                      <p:cBhvr>
                                        <p:cTn id="11" dur="1000"/>
                                        <p:tgtEl>
                                          <p:spTgt spid="37890">
                                            <p:txEl>
                                              <p:pRg st="1" end="1"/>
                                            </p:txEl>
                                          </p:spTgt>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38915"/>
                                        </p:tgtEl>
                                        <p:attrNameLst>
                                          <p:attrName>style.visibility</p:attrName>
                                        </p:attrNameLst>
                                      </p:cBhvr>
                                      <p:to>
                                        <p:strVal val="visible"/>
                                      </p:to>
                                    </p:set>
                                    <p:animEffect transition="in" filter="dissolve">
                                      <p:cBhvr>
                                        <p:cTn id="15" dur="10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357290" y="2000240"/>
            <a:ext cx="6878807" cy="1754326"/>
          </a:xfrm>
          <a:prstGeom prst="rect">
            <a:avLst/>
          </a:prstGeom>
          <a:noFill/>
        </p:spPr>
        <p:txBody>
          <a:bodyPr wrap="none">
            <a:spAutoFit/>
          </a:bodyPr>
          <a:lstStyle/>
          <a:p>
            <a:pPr algn="ctr">
              <a:defRPr/>
            </a:pPr>
            <a:r>
              <a:rPr lang="ru-RU" sz="5400" b="1" dirty="0">
                <a:ln w="12700">
                  <a:solidFill>
                    <a:schemeClr val="tx2">
                      <a:satMod val="155000"/>
                    </a:schemeClr>
                  </a:solidFill>
                  <a:prstDash val="solid"/>
                </a:ln>
                <a:solidFill>
                  <a:srgbClr val="663300"/>
                </a:solidFill>
                <a:effectLst>
                  <a:outerShdw blurRad="41275" dist="20320" dir="1800000" algn="tl" rotWithShape="0">
                    <a:srgbClr val="000000">
                      <a:alpha val="40000"/>
                    </a:srgbClr>
                  </a:outerShdw>
                </a:effectLst>
              </a:rPr>
              <a:t>Теорема Пифагора</a:t>
            </a:r>
          </a:p>
          <a:p>
            <a:pPr algn="ctr">
              <a:defRPr/>
            </a:pPr>
            <a:r>
              <a:rPr lang="ru-RU" sz="5400" b="1" dirty="0">
                <a:ln w="12700">
                  <a:solidFill>
                    <a:schemeClr val="tx2">
                      <a:satMod val="155000"/>
                    </a:schemeClr>
                  </a:solidFill>
                  <a:prstDash val="solid"/>
                </a:ln>
                <a:solidFill>
                  <a:srgbClr val="663300"/>
                </a:solidFill>
                <a:effectLst>
                  <a:outerShdw blurRad="41275" dist="20320" dir="1800000" algn="tl" rotWithShape="0">
                    <a:srgbClr val="000000">
                      <a:alpha val="40000"/>
                    </a:srgbClr>
                  </a:outerShdw>
                </a:effectLst>
              </a:rPr>
              <a:t>В литературе</a:t>
            </a:r>
          </a:p>
        </p:txBody>
      </p:sp>
      <p:sp>
        <p:nvSpPr>
          <p:cNvPr id="3" name="Номер слайда 2"/>
          <p:cNvSpPr>
            <a:spLocks noGrp="1"/>
          </p:cNvSpPr>
          <p:nvPr>
            <p:ph type="sldNum" sz="quarter" idx="12"/>
          </p:nvPr>
        </p:nvSpPr>
        <p:spPr/>
        <p:txBody>
          <a:bodyPr/>
          <a:lstStyle/>
          <a:p>
            <a:pPr>
              <a:defRPr/>
            </a:pPr>
            <a:fld id="{B9B6448C-590F-4561-A96F-33B48B5CA6FA}" type="slidenum">
              <a:rPr lang="ru-RU" smtClean="0"/>
              <a:pPr>
                <a:defRPr/>
              </a:pPr>
              <a:t>60</a:t>
            </a:fld>
            <a:endParaRPr lang="ru-RU"/>
          </a:p>
        </p:txBody>
      </p:sp>
      <p:pic>
        <p:nvPicPr>
          <p:cNvPr id="5" name="Рисунок 4" descr="photo1528.gif"/>
          <p:cNvPicPr>
            <a:picLocks noChangeAspect="1"/>
          </p:cNvPicPr>
          <p:nvPr/>
        </p:nvPicPr>
        <p:blipFill>
          <a:blip r:embed="rId3"/>
          <a:srcRect/>
          <a:stretch>
            <a:fillRect/>
          </a:stretch>
        </p:blipFill>
        <p:spPr bwMode="auto">
          <a:xfrm>
            <a:off x="2857500" y="3929063"/>
            <a:ext cx="3000375" cy="24780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4"/>
                                        </p:tgtEl>
                                        <p:attrNameLst>
                                          <p:attrName>ppt_y</p:attrName>
                                        </p:attrNameLst>
                                      </p:cBhvr>
                                      <p:tavLst>
                                        <p:tav tm="0">
                                          <p:val>
                                            <p:strVal val="#ppt_y"/>
                                          </p:val>
                                        </p:tav>
                                        <p:tav tm="100000">
                                          <p:val>
                                            <p:strVal val="#ppt_y"/>
                                          </p:val>
                                        </p:tav>
                                      </p:tavLst>
                                    </p:anim>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sp>
        <p:nvSpPr>
          <p:cNvPr id="91138" name="Содержимое 2"/>
          <p:cNvSpPr>
            <a:spLocks noGrp="1"/>
          </p:cNvSpPr>
          <p:nvPr>
            <p:ph idx="1"/>
          </p:nvPr>
        </p:nvSpPr>
        <p:spPr>
          <a:xfrm>
            <a:off x="214313" y="357188"/>
            <a:ext cx="8715375" cy="5768975"/>
          </a:xfrm>
        </p:spPr>
        <p:txBody>
          <a:bodyPr/>
          <a:lstStyle/>
          <a:p>
            <a:pPr algn="ctr">
              <a:buFontTx/>
              <a:buNone/>
            </a:pPr>
            <a:r>
              <a:rPr lang="ru-RU" smtClean="0"/>
              <a:t>    Многие при имени Пифагор вспоминают его теорему. Но неужели мы можем встречать эту теорему только в геометрии? Нет, конечно, нет! Теорема Пифагора встречается в разных областях наук. Например: в физике, астрономии, архитектуре и в других. Но так же Пифагор и его теорема воспеты в литературе.</a:t>
            </a:r>
          </a:p>
          <a:p>
            <a:pPr algn="ctr">
              <a:buFontTx/>
              <a:buNone/>
            </a:pPr>
            <a:r>
              <a:rPr lang="ru-RU" smtClean="0"/>
              <a:t>    Существуют много легенд,  мифов,  рассказов, песен, притчей, небылиц об этой теореме и его авторе. </a:t>
            </a:r>
          </a:p>
          <a:p>
            <a:pPr algn="ctr">
              <a:buFontTx/>
              <a:buNone/>
            </a:pPr>
            <a:endParaRPr lang="ru-RU" sz="2800" smtClean="0"/>
          </a:p>
        </p:txBody>
      </p:sp>
      <p:sp>
        <p:nvSpPr>
          <p:cNvPr id="3" name="Номер слайда 2"/>
          <p:cNvSpPr>
            <a:spLocks noGrp="1"/>
          </p:cNvSpPr>
          <p:nvPr>
            <p:ph type="sldNum" sz="quarter" idx="12"/>
          </p:nvPr>
        </p:nvSpPr>
        <p:spPr/>
        <p:txBody>
          <a:bodyPr/>
          <a:lstStyle/>
          <a:p>
            <a:pPr>
              <a:defRPr/>
            </a:pPr>
            <a:fld id="{69A3FC3C-E849-4EEE-A4F4-496328BBBA6B}" type="slidenum">
              <a:rPr lang="ru-RU" smtClean="0"/>
              <a:pPr>
                <a:defRPr/>
              </a:pPr>
              <a:t>61</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91138">
                                            <p:txEl>
                                              <p:pRg st="0" end="0"/>
                                            </p:txEl>
                                          </p:spTgt>
                                        </p:tgtEl>
                                        <p:attrNameLst>
                                          <p:attrName>style.visibility</p:attrName>
                                        </p:attrNameLst>
                                      </p:cBhvr>
                                      <p:to>
                                        <p:strVal val="visible"/>
                                      </p:to>
                                    </p:set>
                                    <p:animEffect transition="in" filter="fade">
                                      <p:cBhvr>
                                        <p:cTn id="7" dur="1000"/>
                                        <p:tgtEl>
                                          <p:spTgt spid="91138">
                                            <p:txEl>
                                              <p:pRg st="0" end="0"/>
                                            </p:txEl>
                                          </p:spTgt>
                                        </p:tgtEl>
                                      </p:cBhvr>
                                    </p:animEffect>
                                    <p:anim calcmode="lin" valueType="num">
                                      <p:cBhvr>
                                        <p:cTn id="8" dur="1000" fill="hold"/>
                                        <p:tgtEl>
                                          <p:spTgt spid="9113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9113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1138">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91138">
                                            <p:txEl>
                                              <p:pRg st="1" end="1"/>
                                            </p:txEl>
                                          </p:spTgt>
                                        </p:tgtEl>
                                        <p:attrNameLst>
                                          <p:attrName>style.visibility</p:attrName>
                                        </p:attrNameLst>
                                      </p:cBhvr>
                                      <p:to>
                                        <p:strVal val="visible"/>
                                      </p:to>
                                    </p:set>
                                    <p:animEffect transition="in" filter="fade">
                                      <p:cBhvr>
                                        <p:cTn id="14" dur="1000"/>
                                        <p:tgtEl>
                                          <p:spTgt spid="91138">
                                            <p:txEl>
                                              <p:pRg st="1" end="1"/>
                                            </p:txEl>
                                          </p:spTgt>
                                        </p:tgtEl>
                                      </p:cBhvr>
                                    </p:animEffect>
                                    <p:anim calcmode="lin" valueType="num">
                                      <p:cBhvr>
                                        <p:cTn id="15" dur="1000" fill="hold"/>
                                        <p:tgtEl>
                                          <p:spTgt spid="91138">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91138">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91138">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sp>
        <p:nvSpPr>
          <p:cNvPr id="92162" name="Содержимое 1"/>
          <p:cNvSpPr>
            <a:spLocks noGrp="1"/>
          </p:cNvSpPr>
          <p:nvPr>
            <p:ph/>
          </p:nvPr>
        </p:nvSpPr>
        <p:spPr>
          <a:xfrm>
            <a:off x="3357563" y="1428750"/>
            <a:ext cx="5572125" cy="4697413"/>
          </a:xfrm>
        </p:spPr>
        <p:txBody>
          <a:bodyPr/>
          <a:lstStyle/>
          <a:p>
            <a:pPr algn="ctr">
              <a:buFontTx/>
              <a:buNone/>
            </a:pPr>
            <a:r>
              <a:rPr lang="ru-RU" sz="2400" smtClean="0"/>
              <a:t>    Родился Пифагор где-то между 600 и 590 гг. до Рождества Христова и жил около ста лет. Много странных легенд дошло до наших дней о его рождении. Некоторые из них утверждают, что он не был обычным смертным человеком, а был одним из богов, принявших человеческий облик для того, чтобы войти в мир и учить человечество. </a:t>
            </a:r>
          </a:p>
          <a:p>
            <a:pPr>
              <a:buFontTx/>
              <a:buNone/>
            </a:pPr>
            <a:endParaRPr lang="ru-RU" smtClean="0"/>
          </a:p>
        </p:txBody>
      </p:sp>
      <p:pic>
        <p:nvPicPr>
          <p:cNvPr id="92163" name="Picture 2"/>
          <p:cNvPicPr>
            <a:picLocks noChangeAspect="1" noChangeArrowheads="1"/>
          </p:cNvPicPr>
          <p:nvPr/>
        </p:nvPicPr>
        <p:blipFill>
          <a:blip r:embed="rId3"/>
          <a:srcRect r="2597" b="5263"/>
          <a:stretch>
            <a:fillRect/>
          </a:stretch>
        </p:blipFill>
        <p:spPr bwMode="auto">
          <a:xfrm>
            <a:off x="357188" y="1500188"/>
            <a:ext cx="3095625" cy="3714750"/>
          </a:xfrm>
          <a:prstGeom prst="rect">
            <a:avLst/>
          </a:prstGeom>
          <a:noFill/>
          <a:ln w="9525">
            <a:noFill/>
            <a:miter lim="800000"/>
            <a:headEnd/>
            <a:tailEnd/>
          </a:ln>
        </p:spPr>
      </p:pic>
      <p:sp>
        <p:nvSpPr>
          <p:cNvPr id="4" name="Прямоугольник 3"/>
          <p:cNvSpPr/>
          <p:nvPr/>
        </p:nvSpPr>
        <p:spPr>
          <a:xfrm>
            <a:off x="428596" y="5286388"/>
            <a:ext cx="2900153" cy="1077218"/>
          </a:xfrm>
          <a:prstGeom prst="rect">
            <a:avLst/>
          </a:prstGeom>
          <a:noFill/>
        </p:spPr>
        <p:txBody>
          <a:bodyPr wrap="none">
            <a:spAutoFit/>
          </a:bodyPr>
          <a:lstStyle/>
          <a:p>
            <a:pPr algn="ctr">
              <a:defRPr/>
            </a:pPr>
            <a:r>
              <a:rPr lang="ru-RU" sz="3200" b="1" dirty="0">
                <a:ln w="18000">
                  <a:solidFill>
                    <a:schemeClr val="accent2">
                      <a:satMod val="140000"/>
                    </a:schemeClr>
                  </a:solidFill>
                  <a:prstDash val="solid"/>
                  <a:miter lim="800000"/>
                </a:ln>
                <a:solidFill>
                  <a:srgbClr val="663300"/>
                </a:solidFill>
                <a:effectLst>
                  <a:outerShdw blurRad="25500" dist="23000" dir="7020000" algn="tl">
                    <a:srgbClr val="000000">
                      <a:alpha val="50000"/>
                    </a:srgbClr>
                  </a:outerShdw>
                </a:effectLst>
              </a:rPr>
              <a:t>Бог-Творец</a:t>
            </a:r>
          </a:p>
          <a:p>
            <a:pPr algn="ctr">
              <a:defRPr/>
            </a:pPr>
            <a:r>
              <a:rPr lang="ru-RU" sz="3200" b="1" dirty="0">
                <a:ln w="18000">
                  <a:solidFill>
                    <a:schemeClr val="accent2">
                      <a:satMod val="140000"/>
                    </a:schemeClr>
                  </a:solidFill>
                  <a:prstDash val="solid"/>
                  <a:miter lim="800000"/>
                </a:ln>
                <a:solidFill>
                  <a:srgbClr val="663300"/>
                </a:solidFill>
                <a:effectLst>
                  <a:outerShdw blurRad="25500" dist="23000" dir="7020000" algn="tl">
                    <a:srgbClr val="000000">
                      <a:alpha val="50000"/>
                    </a:srgbClr>
                  </a:outerShdw>
                </a:effectLst>
              </a:rPr>
              <a:t>как геометр</a:t>
            </a:r>
          </a:p>
        </p:txBody>
      </p:sp>
      <p:sp>
        <p:nvSpPr>
          <p:cNvPr id="7" name="Прямоугольник 6"/>
          <p:cNvSpPr/>
          <p:nvPr/>
        </p:nvSpPr>
        <p:spPr>
          <a:xfrm>
            <a:off x="285720" y="142853"/>
            <a:ext cx="8643998" cy="707886"/>
          </a:xfrm>
          <a:prstGeom prst="rect">
            <a:avLst/>
          </a:prstGeom>
          <a:noFill/>
        </p:spPr>
        <p:txBody>
          <a:bodyPr>
            <a:spAutoFit/>
          </a:bodyPr>
          <a:lstStyle/>
          <a:p>
            <a:pPr algn="ctr">
              <a:defRPr/>
            </a:pPr>
            <a:r>
              <a:rPr lang="ru-RU" sz="4000" b="1" dirty="0">
                <a:ln w="18000">
                  <a:solidFill>
                    <a:schemeClr val="accent2">
                      <a:satMod val="140000"/>
                    </a:schemeClr>
                  </a:solidFill>
                  <a:prstDash val="solid"/>
                  <a:miter lim="800000"/>
                </a:ln>
                <a:solidFill>
                  <a:srgbClr val="663300"/>
                </a:solidFill>
                <a:effectLst>
                  <a:outerShdw blurRad="25500" dist="23000" dir="7020000" algn="tl">
                    <a:srgbClr val="000000">
                      <a:alpha val="50000"/>
                    </a:srgbClr>
                  </a:outerShdw>
                </a:effectLst>
              </a:rPr>
              <a:t>Легенда о рождении Пифагора</a:t>
            </a:r>
          </a:p>
        </p:txBody>
      </p:sp>
      <p:sp>
        <p:nvSpPr>
          <p:cNvPr id="6" name="Номер слайда 5"/>
          <p:cNvSpPr>
            <a:spLocks noGrp="1"/>
          </p:cNvSpPr>
          <p:nvPr>
            <p:ph type="sldNum" sz="quarter" idx="12"/>
          </p:nvPr>
        </p:nvSpPr>
        <p:spPr/>
        <p:txBody>
          <a:bodyPr/>
          <a:lstStyle/>
          <a:p>
            <a:pPr>
              <a:defRPr/>
            </a:pPr>
            <a:fld id="{E77E883C-BEC0-4227-936F-ACA947A6FD37}" type="slidenum">
              <a:rPr lang="ru-RU" smtClean="0"/>
              <a:pPr>
                <a:defRPr/>
              </a:pPr>
              <a:t>62</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7"/>
                                        </p:tgtEl>
                                        <p:attrNameLst>
                                          <p:attrName>ppt_y</p:attrName>
                                        </p:attrNameLst>
                                      </p:cBhvr>
                                      <p:tavLst>
                                        <p:tav tm="0">
                                          <p:val>
                                            <p:strVal val="#ppt_y"/>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92162">
                                            <p:txEl>
                                              <p:pRg st="0" end="0"/>
                                            </p:txEl>
                                          </p:spTgt>
                                        </p:tgtEl>
                                        <p:attrNameLst>
                                          <p:attrName>style.visibility</p:attrName>
                                        </p:attrNameLst>
                                      </p:cBhvr>
                                      <p:to>
                                        <p:strVal val="visible"/>
                                      </p:to>
                                    </p:set>
                                    <p:animEffect transition="in" filter="fade">
                                      <p:cBhvr>
                                        <p:cTn id="14" dur="1000"/>
                                        <p:tgtEl>
                                          <p:spTgt spid="92162">
                                            <p:txEl>
                                              <p:pRg st="0" end="0"/>
                                            </p:txEl>
                                          </p:spTgt>
                                        </p:tgtEl>
                                      </p:cBhvr>
                                    </p:animEffect>
                                    <p:anim calcmode="lin" valueType="num">
                                      <p:cBhvr>
                                        <p:cTn id="15" dur="1000" fill="hold"/>
                                        <p:tgtEl>
                                          <p:spTgt spid="92162">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92162">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92162">
                                            <p:txEl>
                                              <p:pRg st="0" end="0"/>
                                            </p:txEl>
                                          </p:spTgt>
                                        </p:tgtEl>
                                        <p:attrNameLst>
                                          <p:attrName>ppt_y</p:attrName>
                                        </p:attrNameLst>
                                      </p:cBhvr>
                                      <p:tavLst>
                                        <p:tav tm="0">
                                          <p:val>
                                            <p:strVal val="#ppt_y-.03"/>
                                          </p:val>
                                        </p:tav>
                                        <p:tav tm="100000">
                                          <p:val>
                                            <p:strVal val="#ppt_y"/>
                                          </p:val>
                                        </p:tav>
                                      </p:tavLst>
                                    </p:anim>
                                  </p:childTnLst>
                                </p:cTn>
                              </p:par>
                              <p:par>
                                <p:cTn id="18" presetID="9" presetClass="entr" presetSubtype="0" fill="hold" nodeType="withEffect">
                                  <p:stCondLst>
                                    <p:cond delay="0"/>
                                  </p:stCondLst>
                                  <p:childTnLst>
                                    <p:set>
                                      <p:cBhvr>
                                        <p:cTn id="19" dur="1" fill="hold">
                                          <p:stCondLst>
                                            <p:cond delay="0"/>
                                          </p:stCondLst>
                                        </p:cTn>
                                        <p:tgtEl>
                                          <p:spTgt spid="92163"/>
                                        </p:tgtEl>
                                        <p:attrNameLst>
                                          <p:attrName>style.visibility</p:attrName>
                                        </p:attrNameLst>
                                      </p:cBhvr>
                                      <p:to>
                                        <p:strVal val="visible"/>
                                      </p:to>
                                    </p:set>
                                    <p:animEffect transition="in" filter="dissolve">
                                      <p:cBhvr>
                                        <p:cTn id="20" dur="1000"/>
                                        <p:tgtEl>
                                          <p:spTgt spid="92163"/>
                                        </p:tgtEl>
                                      </p:cBhvr>
                                    </p:animEffect>
                                  </p:childTnLst>
                                </p:cTn>
                              </p:par>
                              <p:par>
                                <p:cTn id="21" presetID="18" presetClass="entr" presetSubtype="12"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downLeft)">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sp>
        <p:nvSpPr>
          <p:cNvPr id="93186" name="Содержимое 1"/>
          <p:cNvSpPr>
            <a:spLocks noGrp="1"/>
          </p:cNvSpPr>
          <p:nvPr>
            <p:ph/>
          </p:nvPr>
        </p:nvSpPr>
        <p:spPr>
          <a:xfrm>
            <a:off x="214313" y="785813"/>
            <a:ext cx="8572500" cy="5340350"/>
          </a:xfrm>
        </p:spPr>
        <p:txBody>
          <a:bodyPr/>
          <a:lstStyle/>
          <a:p>
            <a:pPr algn="ctr">
              <a:buFontTx/>
              <a:buNone/>
            </a:pPr>
            <a:r>
              <a:rPr lang="ru-RU" sz="2400" smtClean="0"/>
              <a:t>    За 1000 лет античной традиции реальные и вызывающие глубокое уважение к личности Пифагора сведения были перемешаны со множеством легенд, сказок и небылиц. Легенды наперебой объявляли Пифагора чудотворцем; сообщали, что у него было золотое бедро, что люди видели его одновременно в двух разных городах говорящим со своими учениками, что однажды, когда он с многочисленными спутниками переходил реку и заговорил с ней, река вышла из берегов и громким сверхчеловеческим голосом воскликнула: «Да здравствует Пифагор!», что в Тиррении он умертвил своим укусом ядовитую змею, унесшую жизни многих тирренцев, что он предсказывал землетрясения, останавливал повальные болезни, отвращал ураганы, укрощал морские волны.</a:t>
            </a:r>
          </a:p>
          <a:p>
            <a:pPr>
              <a:buFontTx/>
              <a:buNone/>
            </a:pPr>
            <a:endParaRPr lang="ru-RU" sz="2400" smtClean="0"/>
          </a:p>
        </p:txBody>
      </p:sp>
      <p:sp>
        <p:nvSpPr>
          <p:cNvPr id="3" name="Прямоугольник 2"/>
          <p:cNvSpPr/>
          <p:nvPr/>
        </p:nvSpPr>
        <p:spPr>
          <a:xfrm>
            <a:off x="285720" y="0"/>
            <a:ext cx="8643998" cy="707886"/>
          </a:xfrm>
          <a:prstGeom prst="rect">
            <a:avLst/>
          </a:prstGeom>
          <a:noFill/>
        </p:spPr>
        <p:txBody>
          <a:bodyPr>
            <a:spAutoFit/>
          </a:bodyPr>
          <a:lstStyle/>
          <a:p>
            <a:pPr algn="ctr">
              <a:defRPr/>
            </a:pPr>
            <a:r>
              <a:rPr lang="ru-RU" sz="4000" b="1" dirty="0">
                <a:ln w="18000">
                  <a:solidFill>
                    <a:schemeClr val="accent2">
                      <a:satMod val="140000"/>
                    </a:schemeClr>
                  </a:solidFill>
                  <a:prstDash val="solid"/>
                  <a:miter lim="800000"/>
                </a:ln>
                <a:solidFill>
                  <a:srgbClr val="663300"/>
                </a:solidFill>
                <a:effectLst>
                  <a:outerShdw blurRad="25500" dist="23000" dir="7020000" algn="tl">
                    <a:srgbClr val="000000">
                      <a:alpha val="50000"/>
                    </a:srgbClr>
                  </a:outerShdw>
                </a:effectLst>
              </a:rPr>
              <a:t>Легенда о Пифагоре</a:t>
            </a:r>
          </a:p>
        </p:txBody>
      </p:sp>
      <p:sp>
        <p:nvSpPr>
          <p:cNvPr id="4" name="Номер слайда 3"/>
          <p:cNvSpPr>
            <a:spLocks noGrp="1"/>
          </p:cNvSpPr>
          <p:nvPr>
            <p:ph type="sldNum" sz="quarter" idx="12"/>
          </p:nvPr>
        </p:nvSpPr>
        <p:spPr/>
        <p:txBody>
          <a:bodyPr/>
          <a:lstStyle/>
          <a:p>
            <a:pPr>
              <a:defRPr/>
            </a:pPr>
            <a:fld id="{01E59EEE-ED63-405B-A157-589EF59D4E73}" type="slidenum">
              <a:rPr lang="ru-RU" smtClean="0"/>
              <a:pPr>
                <a:defRPr/>
              </a:pPr>
              <a:t>63</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93186">
                                            <p:txEl>
                                              <p:pRg st="0" end="0"/>
                                            </p:txEl>
                                          </p:spTgt>
                                        </p:tgtEl>
                                        <p:attrNameLst>
                                          <p:attrName>style.visibility</p:attrName>
                                        </p:attrNameLst>
                                      </p:cBhvr>
                                      <p:to>
                                        <p:strVal val="visible"/>
                                      </p:to>
                                    </p:set>
                                    <p:animEffect transition="in" filter="slide(fromBottom)">
                                      <p:cBhvr>
                                        <p:cTn id="14" dur="1000"/>
                                        <p:tgtEl>
                                          <p:spTgt spid="931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sp>
        <p:nvSpPr>
          <p:cNvPr id="94210" name="Содержимое 1"/>
          <p:cNvSpPr>
            <a:spLocks noGrp="1"/>
          </p:cNvSpPr>
          <p:nvPr>
            <p:ph/>
          </p:nvPr>
        </p:nvSpPr>
        <p:spPr>
          <a:xfrm>
            <a:off x="285750" y="274638"/>
            <a:ext cx="8572500" cy="5851525"/>
          </a:xfrm>
        </p:spPr>
        <p:txBody>
          <a:bodyPr/>
          <a:lstStyle/>
          <a:p>
            <a:pPr algn="ctr">
              <a:buFontTx/>
              <a:buNone/>
            </a:pPr>
            <a:r>
              <a:rPr lang="ru-RU" sz="2800" smtClean="0"/>
              <a:t>   Порфирий рассказывает о Пифагоре такую историю: в «Таренте он увидел быка на разнотравье, жевавшего зеленые бобы, подошел к пастуху и посоветовал сказать быку, чтобы тот этого не делал. Пастух стал смеяться и сказал, что не умеет говорить по-бычьи; тогда Пифагор сам подошел к быку и прошептал ему что-то на ухо, после чего тот не только тут же пошел прочь от бобовника, но и более никогда не касался бобов, а жил с тех пор и умер в глубокой старости в Таренте при храме Геры, где слыл священным быком и кормился хлебом, который давали ему прохожие». </a:t>
            </a:r>
          </a:p>
        </p:txBody>
      </p:sp>
      <p:sp>
        <p:nvSpPr>
          <p:cNvPr id="3" name="Номер слайда 2"/>
          <p:cNvSpPr>
            <a:spLocks noGrp="1"/>
          </p:cNvSpPr>
          <p:nvPr>
            <p:ph type="sldNum" sz="quarter" idx="12"/>
          </p:nvPr>
        </p:nvSpPr>
        <p:spPr/>
        <p:txBody>
          <a:bodyPr/>
          <a:lstStyle/>
          <a:p>
            <a:pPr>
              <a:defRPr/>
            </a:pPr>
            <a:fld id="{508E91D2-2833-4D35-AB04-B36AB63F5D38}" type="slidenum">
              <a:rPr lang="ru-RU" smtClean="0"/>
              <a:pPr>
                <a:defRPr/>
              </a:pPr>
              <a:t>64</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94210">
                                            <p:txEl>
                                              <p:pRg st="0" end="0"/>
                                            </p:txEl>
                                          </p:spTgt>
                                        </p:tgtEl>
                                        <p:attrNameLst>
                                          <p:attrName>style.visibility</p:attrName>
                                        </p:attrNameLst>
                                      </p:cBhvr>
                                      <p:to>
                                        <p:strVal val="visible"/>
                                      </p:to>
                                    </p:set>
                                    <p:animEffect transition="in" filter="wedge">
                                      <p:cBhvr>
                                        <p:cTn id="7" dur="1000"/>
                                        <p:tgtEl>
                                          <p:spTgt spid="942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sp>
        <p:nvSpPr>
          <p:cNvPr id="95234" name="Содержимое 1"/>
          <p:cNvSpPr>
            <a:spLocks noGrp="1"/>
          </p:cNvSpPr>
          <p:nvPr>
            <p:ph/>
          </p:nvPr>
        </p:nvSpPr>
        <p:spPr>
          <a:xfrm>
            <a:off x="457200" y="3214688"/>
            <a:ext cx="8229600" cy="3143250"/>
          </a:xfrm>
        </p:spPr>
        <p:txBody>
          <a:bodyPr/>
          <a:lstStyle/>
          <a:p>
            <a:pPr algn="ctr">
              <a:buFontTx/>
              <a:buNone/>
            </a:pPr>
            <a:r>
              <a:rPr lang="ru-RU" sz="2000" smtClean="0"/>
              <a:t>    Диоген Лаэртский, например, рассказывает так: «Появившись в Италии, Пифагор устроил себе жилье под землей, а матери велел записывать на дощечках всё, что происходит и когда, а дощечки спускать к нему, пока он не выйдет. Мать так и делала; а Пифагор, выждав время, вышел, иссохший, как скелет, предстал перед народным собранием и заявил, будто пришел из Аида, а при этом прочитал им обо всём, что с ними случилось. Все были потрясены прочитанным, плакали и рыдали, а Пифагора почли Богом. И тем не менее основной тон всех преданий о Пифагоре был один:</a:t>
            </a:r>
          </a:p>
          <a:p>
            <a:pPr algn="ctr">
              <a:buFontTx/>
              <a:buNone/>
            </a:pPr>
            <a:r>
              <a:rPr lang="ru-RU" sz="2000" smtClean="0"/>
              <a:t> «Ни о ком не говорят так много и так необычайно» (Порфирий).</a:t>
            </a:r>
          </a:p>
        </p:txBody>
      </p:sp>
      <p:pic>
        <p:nvPicPr>
          <p:cNvPr id="95235" name="Рисунок 2" descr="Диоген.jpg"/>
          <p:cNvPicPr>
            <a:picLocks noChangeAspect="1"/>
          </p:cNvPicPr>
          <p:nvPr/>
        </p:nvPicPr>
        <p:blipFill>
          <a:blip r:embed="rId3"/>
          <a:srcRect l="7178" r="6699" b="6248"/>
          <a:stretch>
            <a:fillRect/>
          </a:stretch>
        </p:blipFill>
        <p:spPr bwMode="auto">
          <a:xfrm>
            <a:off x="3143250" y="285750"/>
            <a:ext cx="2000250" cy="2916238"/>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B4C78813-0DDC-430D-8D69-C6433EDF347B}" type="slidenum">
              <a:rPr lang="ru-RU" smtClean="0"/>
              <a:pPr>
                <a:defRPr/>
              </a:pPr>
              <a:t>65</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95234">
                                            <p:txEl>
                                              <p:pRg st="0" end="0"/>
                                            </p:txEl>
                                          </p:spTgt>
                                        </p:tgtEl>
                                        <p:attrNameLst>
                                          <p:attrName>style.visibility</p:attrName>
                                        </p:attrNameLst>
                                      </p:cBhvr>
                                      <p:to>
                                        <p:strVal val="visible"/>
                                      </p:to>
                                    </p:set>
                                    <p:animEffect transition="in" filter="fade">
                                      <p:cBhvr>
                                        <p:cTn id="7" dur="1000"/>
                                        <p:tgtEl>
                                          <p:spTgt spid="95234">
                                            <p:txEl>
                                              <p:pRg st="0" end="0"/>
                                            </p:txEl>
                                          </p:spTgt>
                                        </p:tgtEl>
                                      </p:cBhvr>
                                    </p:animEffect>
                                    <p:anim calcmode="lin" valueType="num">
                                      <p:cBhvr>
                                        <p:cTn id="8" dur="1000" fill="hold"/>
                                        <p:tgtEl>
                                          <p:spTgt spid="9523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9523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5234">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95234">
                                            <p:txEl>
                                              <p:pRg st="1" end="1"/>
                                            </p:txEl>
                                          </p:spTgt>
                                        </p:tgtEl>
                                        <p:attrNameLst>
                                          <p:attrName>style.visibility</p:attrName>
                                        </p:attrNameLst>
                                      </p:cBhvr>
                                      <p:to>
                                        <p:strVal val="visible"/>
                                      </p:to>
                                    </p:set>
                                    <p:animEffect transition="in" filter="fade">
                                      <p:cBhvr>
                                        <p:cTn id="14" dur="1000"/>
                                        <p:tgtEl>
                                          <p:spTgt spid="95234">
                                            <p:txEl>
                                              <p:pRg st="1" end="1"/>
                                            </p:txEl>
                                          </p:spTgt>
                                        </p:tgtEl>
                                      </p:cBhvr>
                                    </p:animEffect>
                                    <p:anim calcmode="lin" valueType="num">
                                      <p:cBhvr>
                                        <p:cTn id="15" dur="1000" fill="hold"/>
                                        <p:tgtEl>
                                          <p:spTgt spid="95234">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95234">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95234">
                                            <p:txEl>
                                              <p:pRg st="1" end="1"/>
                                            </p:txEl>
                                          </p:spTgt>
                                        </p:tgtEl>
                                        <p:attrNameLst>
                                          <p:attrName>ppt_y</p:attrName>
                                        </p:attrNameLst>
                                      </p:cBhvr>
                                      <p:tavLst>
                                        <p:tav tm="0">
                                          <p:val>
                                            <p:strVal val="#ppt_y-.03"/>
                                          </p:val>
                                        </p:tav>
                                        <p:tav tm="100000">
                                          <p:val>
                                            <p:strVal val="#ppt_y"/>
                                          </p:val>
                                        </p:tav>
                                      </p:tavLst>
                                    </p:anim>
                                  </p:childTnLst>
                                </p:cTn>
                              </p:par>
                              <p:par>
                                <p:cTn id="18" presetID="6" presetClass="entr" presetSubtype="16" fill="hold" nodeType="withEffect">
                                  <p:stCondLst>
                                    <p:cond delay="0"/>
                                  </p:stCondLst>
                                  <p:childTnLst>
                                    <p:set>
                                      <p:cBhvr>
                                        <p:cTn id="19" dur="1" fill="hold">
                                          <p:stCondLst>
                                            <p:cond delay="0"/>
                                          </p:stCondLst>
                                        </p:cTn>
                                        <p:tgtEl>
                                          <p:spTgt spid="95235"/>
                                        </p:tgtEl>
                                        <p:attrNameLst>
                                          <p:attrName>style.visibility</p:attrName>
                                        </p:attrNameLst>
                                      </p:cBhvr>
                                      <p:to>
                                        <p:strVal val="visible"/>
                                      </p:to>
                                    </p:set>
                                    <p:animEffect transition="in" filter="circle(in)">
                                      <p:cBhvr>
                                        <p:cTn id="20" dur="10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sp>
        <p:nvSpPr>
          <p:cNvPr id="96258" name="Содержимое 1"/>
          <p:cNvSpPr>
            <a:spLocks noGrp="1"/>
          </p:cNvSpPr>
          <p:nvPr>
            <p:ph/>
          </p:nvPr>
        </p:nvSpPr>
        <p:spPr/>
        <p:txBody>
          <a:bodyPr/>
          <a:lstStyle/>
          <a:p>
            <a:pPr algn="ctr">
              <a:buFontTx/>
              <a:buNone/>
            </a:pPr>
            <a:r>
              <a:rPr lang="ru-RU" sz="2800" smtClean="0"/>
              <a:t>    Много ещё различных чудес можно было бы рассказать о Пифагоре. Но главное «чудо», прославившее в веках имя великого эллина, было в другом. Это чудо Пифагора состояло в том, что он вывел человечество из лабиринтов мифотворчества и богоискательства к берегам океана точного знания. Утренние купания пифагорейцев в волнах Ионического моря были и ежедневной прелюдией к плаванию по океану знания. Только целью плавания на сей раз были не поиски золотого руна, а поиски сокровища, куда более ценного. То были поиски истины.</a:t>
            </a:r>
          </a:p>
          <a:p>
            <a:pPr>
              <a:buFontTx/>
              <a:buNone/>
            </a:pPr>
            <a:r>
              <a:rPr lang="ru-RU" smtClean="0"/>
              <a:t> </a:t>
            </a:r>
          </a:p>
        </p:txBody>
      </p:sp>
      <p:sp>
        <p:nvSpPr>
          <p:cNvPr id="3" name="Номер слайда 2"/>
          <p:cNvSpPr>
            <a:spLocks noGrp="1"/>
          </p:cNvSpPr>
          <p:nvPr>
            <p:ph type="sldNum" sz="quarter" idx="12"/>
          </p:nvPr>
        </p:nvSpPr>
        <p:spPr/>
        <p:txBody>
          <a:bodyPr/>
          <a:lstStyle/>
          <a:p>
            <a:pPr>
              <a:defRPr/>
            </a:pPr>
            <a:fld id="{A6684B24-5CB8-4D8B-9E7A-AA2AFA5A313E}" type="slidenum">
              <a:rPr lang="ru-RU" smtClean="0"/>
              <a:pPr>
                <a:defRPr/>
              </a:pPr>
              <a:t>66</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96258">
                                            <p:txEl>
                                              <p:pRg st="0" end="0"/>
                                            </p:txEl>
                                          </p:spTgt>
                                        </p:tgtEl>
                                        <p:attrNameLst>
                                          <p:attrName>style.visibility</p:attrName>
                                        </p:attrNameLst>
                                      </p:cBhvr>
                                      <p:to>
                                        <p:strVal val="visible"/>
                                      </p:to>
                                    </p:set>
                                    <p:animEffect transition="in" filter="diamond(in)">
                                      <p:cBhvr>
                                        <p:cTn id="7" dur="1000"/>
                                        <p:tgtEl>
                                          <p:spTgt spid="96258">
                                            <p:txEl>
                                              <p:pRg st="0" end="0"/>
                                            </p:txEl>
                                          </p:spTgt>
                                        </p:tgtEl>
                                      </p:cBhvr>
                                    </p:animEffect>
                                  </p:childTnLst>
                                </p:cTn>
                              </p:par>
                            </p:childTnLst>
                          </p:cTn>
                        </p:par>
                        <p:par>
                          <p:cTn id="8" fill="hold">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96258">
                                            <p:txEl>
                                              <p:pRg st="1" end="1"/>
                                            </p:txEl>
                                          </p:spTgt>
                                        </p:tgtEl>
                                        <p:attrNameLst>
                                          <p:attrName>style.visibility</p:attrName>
                                        </p:attrNameLst>
                                      </p:cBhvr>
                                      <p:to>
                                        <p:strVal val="visible"/>
                                      </p:to>
                                    </p:set>
                                    <p:animEffect transition="in" filter="diamond(in)">
                                      <p:cBhvr>
                                        <p:cTn id="11" dur="1000"/>
                                        <p:tgtEl>
                                          <p:spTgt spid="962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sp>
        <p:nvSpPr>
          <p:cNvPr id="97282" name="Содержимое 2"/>
          <p:cNvSpPr>
            <a:spLocks noGrp="1"/>
          </p:cNvSpPr>
          <p:nvPr>
            <p:ph idx="1"/>
          </p:nvPr>
        </p:nvSpPr>
        <p:spPr>
          <a:xfrm>
            <a:off x="500063" y="214313"/>
            <a:ext cx="8229600" cy="5840412"/>
          </a:xfrm>
        </p:spPr>
        <p:txBody>
          <a:bodyPr/>
          <a:lstStyle/>
          <a:p>
            <a:pPr algn="ctr">
              <a:buFontTx/>
              <a:buNone/>
            </a:pPr>
            <a:r>
              <a:rPr lang="ru-RU" i="1" smtClean="0"/>
              <a:t>   Пифагор- это не только великий математик, но и великий мыслитель своего времени. Познакомимся с некоторыми его философскими высказываниями…</a:t>
            </a:r>
            <a:endParaRPr lang="ru-RU" smtClean="0"/>
          </a:p>
        </p:txBody>
      </p:sp>
      <p:sp>
        <p:nvSpPr>
          <p:cNvPr id="3" name="Номер слайда 2"/>
          <p:cNvSpPr>
            <a:spLocks noGrp="1"/>
          </p:cNvSpPr>
          <p:nvPr>
            <p:ph type="sldNum" sz="quarter" idx="12"/>
          </p:nvPr>
        </p:nvSpPr>
        <p:spPr/>
        <p:txBody>
          <a:bodyPr/>
          <a:lstStyle/>
          <a:p>
            <a:pPr>
              <a:defRPr/>
            </a:pPr>
            <a:fld id="{0D906F30-D327-4701-BC65-606630BC7890}" type="slidenum">
              <a:rPr lang="ru-RU" smtClean="0"/>
              <a:pPr>
                <a:defRPr/>
              </a:pPr>
              <a:t>67</a:t>
            </a:fld>
            <a:endParaRPr lang="ru-RU"/>
          </a:p>
        </p:txBody>
      </p:sp>
      <p:pic>
        <p:nvPicPr>
          <p:cNvPr id="97284" name="Рисунок 1"/>
          <p:cNvPicPr>
            <a:picLocks noChangeAspect="1" noChangeArrowheads="1"/>
          </p:cNvPicPr>
          <p:nvPr/>
        </p:nvPicPr>
        <p:blipFill>
          <a:blip r:embed="rId3">
            <a:lum contrast="20000"/>
          </a:blip>
          <a:srcRect l="5510" t="7115" r="32475" b="14229"/>
          <a:stretch>
            <a:fillRect/>
          </a:stretch>
        </p:blipFill>
        <p:spPr bwMode="auto">
          <a:xfrm>
            <a:off x="3132138" y="2708275"/>
            <a:ext cx="2795587" cy="3235325"/>
          </a:xfrm>
          <a:prstGeom prst="rect">
            <a:avLst/>
          </a:prstGeom>
          <a:noFill/>
          <a:ln w="9525">
            <a:noFill/>
            <a:miter lim="800000"/>
            <a:headEnd/>
            <a:tailEnd/>
          </a:ln>
        </p:spPr>
      </p:pic>
      <p:sp>
        <p:nvSpPr>
          <p:cNvPr id="6" name="Содержимое 2"/>
          <p:cNvSpPr txBox="1">
            <a:spLocks/>
          </p:cNvSpPr>
          <p:nvPr/>
        </p:nvSpPr>
        <p:spPr bwMode="auto">
          <a:xfrm>
            <a:off x="714375" y="6000750"/>
            <a:ext cx="8229600" cy="642938"/>
          </a:xfrm>
          <a:prstGeom prst="rect">
            <a:avLst/>
          </a:prstGeom>
          <a:noFill/>
          <a:ln w="9525">
            <a:noFill/>
            <a:miter lim="800000"/>
            <a:headEnd/>
            <a:tailEnd/>
          </a:ln>
        </p:spPr>
        <p:txBody>
          <a:bodyPr/>
          <a:lstStyle/>
          <a:p>
            <a:pPr marL="342900" indent="-342900" algn="ctr" eaLnBrk="0" hangingPunct="0">
              <a:spcBef>
                <a:spcPct val="20000"/>
              </a:spcBef>
              <a:defRPr/>
            </a:pPr>
            <a:r>
              <a:rPr lang="ru-RU" sz="2400" kern="0" dirty="0">
                <a:latin typeface="+mn-lt"/>
              </a:rPr>
              <a:t>Пифагор. Гравюра из старинной книги.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97282">
                                            <p:txEl>
                                              <p:pRg st="0" end="0"/>
                                            </p:txEl>
                                          </p:spTgt>
                                        </p:tgtEl>
                                        <p:attrNameLst>
                                          <p:attrName>style.visibility</p:attrName>
                                        </p:attrNameLst>
                                      </p:cBhvr>
                                      <p:to>
                                        <p:strVal val="visible"/>
                                      </p:to>
                                    </p:set>
                                    <p:anim to="" calcmode="lin" valueType="num">
                                      <p:cBhvr>
                                        <p:cTn id="7" dur="1" fill="hold"/>
                                        <p:tgtEl>
                                          <p:spTgt spid="97282">
                                            <p:txEl>
                                              <p:pRg st="0" end="0"/>
                                            </p:txEl>
                                          </p:spTgt>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to="" calcmode="lin" valueType="num">
                                      <p:cBhvr>
                                        <p:cTn id="11" dur="1" fill="hold"/>
                                        <p:tgtEl>
                                          <p:spTgt spid="6">
                                            <p:txEl>
                                              <p:pRg st="0" end="0"/>
                                            </p:txEl>
                                          </p:spTgt>
                                        </p:tgtEl>
                                        <p:attrNameLst>
                                          <p:attrName/>
                                        </p:attrNameLst>
                                      </p:cBhvr>
                                    </p:anim>
                                  </p:childTnLst>
                                </p:cTn>
                              </p:par>
                              <p:par>
                                <p:cTn id="12" presetID="35" presetClass="entr" presetSubtype="0" fill="hold" nodeType="withEffect">
                                  <p:stCondLst>
                                    <p:cond delay="0"/>
                                  </p:stCondLst>
                                  <p:childTnLst>
                                    <p:set>
                                      <p:cBhvr>
                                        <p:cTn id="13" dur="1" fill="hold">
                                          <p:stCondLst>
                                            <p:cond delay="0"/>
                                          </p:stCondLst>
                                        </p:cTn>
                                        <p:tgtEl>
                                          <p:spTgt spid="97284"/>
                                        </p:tgtEl>
                                        <p:attrNameLst>
                                          <p:attrName>style.visibility</p:attrName>
                                        </p:attrNameLst>
                                      </p:cBhvr>
                                      <p:to>
                                        <p:strVal val="visible"/>
                                      </p:to>
                                    </p:set>
                                    <p:animEffect transition="in" filter="fade">
                                      <p:cBhvr>
                                        <p:cTn id="14" dur="1000"/>
                                        <p:tgtEl>
                                          <p:spTgt spid="97284"/>
                                        </p:tgtEl>
                                      </p:cBhvr>
                                    </p:animEffect>
                                    <p:anim calcmode="lin" valueType="num">
                                      <p:cBhvr>
                                        <p:cTn id="15" dur="1000" fill="hold"/>
                                        <p:tgtEl>
                                          <p:spTgt spid="97284"/>
                                        </p:tgtEl>
                                        <p:attrNameLst>
                                          <p:attrName>style.rotation</p:attrName>
                                        </p:attrNameLst>
                                      </p:cBhvr>
                                      <p:tavLst>
                                        <p:tav tm="0">
                                          <p:val>
                                            <p:fltVal val="720"/>
                                          </p:val>
                                        </p:tav>
                                        <p:tav tm="100000">
                                          <p:val>
                                            <p:fltVal val="0"/>
                                          </p:val>
                                        </p:tav>
                                      </p:tavLst>
                                    </p:anim>
                                    <p:anim calcmode="lin" valueType="num">
                                      <p:cBhvr>
                                        <p:cTn id="16" dur="1000" fill="hold"/>
                                        <p:tgtEl>
                                          <p:spTgt spid="97284"/>
                                        </p:tgtEl>
                                        <p:attrNameLst>
                                          <p:attrName>ppt_h</p:attrName>
                                        </p:attrNameLst>
                                      </p:cBhvr>
                                      <p:tavLst>
                                        <p:tav tm="0">
                                          <p:val>
                                            <p:fltVal val="0"/>
                                          </p:val>
                                        </p:tav>
                                        <p:tav tm="100000">
                                          <p:val>
                                            <p:strVal val="#ppt_h"/>
                                          </p:val>
                                        </p:tav>
                                      </p:tavLst>
                                    </p:anim>
                                    <p:anim calcmode="lin" valueType="num">
                                      <p:cBhvr>
                                        <p:cTn id="17" dur="1000" fill="hold"/>
                                        <p:tgtEl>
                                          <p:spTgt spid="9728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build="p"/>
      <p:bldP spid="6"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sp>
        <p:nvSpPr>
          <p:cNvPr id="98306" name="Содержимое 1"/>
          <p:cNvSpPr>
            <a:spLocks noGrp="1"/>
          </p:cNvSpPr>
          <p:nvPr>
            <p:ph/>
          </p:nvPr>
        </p:nvSpPr>
        <p:spPr/>
        <p:txBody>
          <a:bodyPr/>
          <a:lstStyle/>
          <a:p>
            <a:pPr>
              <a:buFont typeface="Wingdings" pitchFamily="2" charset="2"/>
              <a:buBlip>
                <a:blip r:embed="rId3"/>
              </a:buBlip>
            </a:pPr>
            <a:r>
              <a:rPr lang="ru-RU" sz="2400" smtClean="0">
                <a:solidFill>
                  <a:srgbClr val="000000"/>
                </a:solidFill>
                <a:latin typeface="Tahoma" pitchFamily="34" charset="0"/>
                <a:cs typeface="Tahoma" pitchFamily="34" charset="0"/>
              </a:rPr>
              <a:t>Мысль — превыше всего между людьми на земле.</a:t>
            </a:r>
            <a:endParaRPr lang="ru-RU" sz="2400" smtClean="0">
              <a:solidFill>
                <a:srgbClr val="000000"/>
              </a:solidFill>
              <a:cs typeface="Times New Roman" pitchFamily="18" charset="0"/>
            </a:endParaRPr>
          </a:p>
          <a:p>
            <a:pPr>
              <a:buFont typeface="Wingdings" pitchFamily="2" charset="2"/>
              <a:buBlip>
                <a:blip r:embed="rId3"/>
              </a:buBlip>
            </a:pPr>
            <a:r>
              <a:rPr lang="ru-RU" sz="2400" smtClean="0">
                <a:solidFill>
                  <a:srgbClr val="000000"/>
                </a:solidFill>
                <a:latin typeface="Tahoma" pitchFamily="34" charset="0"/>
                <a:cs typeface="Tahoma" pitchFamily="34" charset="0"/>
              </a:rPr>
              <a:t> Не садись на хлебную меру (т. е. не живи праздно).</a:t>
            </a:r>
            <a:endParaRPr lang="ru-RU" sz="2400" smtClean="0">
              <a:solidFill>
                <a:srgbClr val="000000"/>
              </a:solidFill>
              <a:cs typeface="Times New Roman" pitchFamily="18" charset="0"/>
            </a:endParaRPr>
          </a:p>
          <a:p>
            <a:pPr>
              <a:buFont typeface="Wingdings" pitchFamily="2" charset="2"/>
              <a:buBlip>
                <a:blip r:embed="rId3"/>
              </a:buBlip>
            </a:pPr>
            <a:r>
              <a:rPr lang="ru-RU" sz="2400" smtClean="0">
                <a:solidFill>
                  <a:srgbClr val="000000"/>
                </a:solidFill>
                <a:latin typeface="Tahoma" pitchFamily="34" charset="0"/>
                <a:cs typeface="Tahoma" pitchFamily="34" charset="0"/>
              </a:rPr>
              <a:t> По торной дороге не ходи (т. е. следуй не мнениям толпы, а мнениям немногих понимающих).</a:t>
            </a:r>
            <a:endParaRPr lang="ru-RU" sz="2400" smtClean="0">
              <a:solidFill>
                <a:srgbClr val="000000"/>
              </a:solidFill>
              <a:cs typeface="Times New Roman" pitchFamily="18" charset="0"/>
            </a:endParaRPr>
          </a:p>
          <a:p>
            <a:pPr>
              <a:buFont typeface="Wingdings" pitchFamily="2" charset="2"/>
              <a:buBlip>
                <a:blip r:embed="rId3"/>
              </a:buBlip>
            </a:pPr>
            <a:r>
              <a:rPr lang="ru-RU" sz="2400" smtClean="0">
                <a:solidFill>
                  <a:srgbClr val="000000"/>
                </a:solidFill>
                <a:latin typeface="Tahoma" pitchFamily="34" charset="0"/>
                <a:cs typeface="Tahoma" pitchFamily="34" charset="0"/>
              </a:rPr>
              <a:t> Ласточек в доме не держи (т. е. не принимай гостей болтливых и не сдержанных на язык).</a:t>
            </a:r>
            <a:endParaRPr lang="ru-RU" sz="2400" smtClean="0">
              <a:solidFill>
                <a:srgbClr val="000000"/>
              </a:solidFill>
              <a:cs typeface="Times New Roman" pitchFamily="18" charset="0"/>
            </a:endParaRPr>
          </a:p>
          <a:p>
            <a:pPr>
              <a:buFont typeface="Wingdings" pitchFamily="2" charset="2"/>
              <a:buBlip>
                <a:blip r:embed="rId3"/>
              </a:buBlip>
            </a:pPr>
            <a:r>
              <a:rPr lang="ru-RU" sz="2400" smtClean="0">
                <a:solidFill>
                  <a:srgbClr val="000000"/>
                </a:solidFill>
                <a:latin typeface="Tahoma" pitchFamily="34" charset="0"/>
                <a:cs typeface="Tahoma" pitchFamily="34" charset="0"/>
              </a:rPr>
              <a:t> Будь с тем, кто ношу взваливает, не будь с тем, кто ношу сваливает (т. е. поощряй людей не к праздности, а к добродетели,  к труду).</a:t>
            </a:r>
            <a:endParaRPr lang="ru-RU" sz="2400" smtClean="0">
              <a:solidFill>
                <a:srgbClr val="000000"/>
              </a:solidFill>
              <a:cs typeface="Times New Roman" pitchFamily="18" charset="0"/>
            </a:endParaRPr>
          </a:p>
          <a:p>
            <a:pPr>
              <a:buFont typeface="Wingdings" pitchFamily="2" charset="2"/>
              <a:buBlip>
                <a:blip r:embed="rId3"/>
              </a:buBlip>
            </a:pPr>
            <a:r>
              <a:rPr lang="ru-RU" sz="2400" smtClean="0">
                <a:solidFill>
                  <a:srgbClr val="000000"/>
                </a:solidFill>
                <a:latin typeface="Tahoma" pitchFamily="34" charset="0"/>
                <a:cs typeface="Tahoma" pitchFamily="34" charset="0"/>
              </a:rPr>
              <a:t> В перстне изображений не носи (т. е. не выставляй напоказ перед людьми, как ты судишь и думаешь о богах). </a:t>
            </a:r>
          </a:p>
          <a:p>
            <a:endParaRPr lang="ru-RU" smtClean="0"/>
          </a:p>
        </p:txBody>
      </p:sp>
      <p:sp>
        <p:nvSpPr>
          <p:cNvPr id="3" name="Номер слайда 2"/>
          <p:cNvSpPr>
            <a:spLocks noGrp="1"/>
          </p:cNvSpPr>
          <p:nvPr>
            <p:ph type="sldNum" sz="quarter" idx="12"/>
          </p:nvPr>
        </p:nvSpPr>
        <p:spPr/>
        <p:txBody>
          <a:bodyPr/>
          <a:lstStyle/>
          <a:p>
            <a:pPr>
              <a:defRPr/>
            </a:pPr>
            <a:fld id="{FA133879-DAEF-4CF4-81F7-D7D49C4DEA52}" type="slidenum">
              <a:rPr lang="ru-RU" smtClean="0"/>
              <a:pPr>
                <a:defRPr/>
              </a:pPr>
              <a:t>68</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Effect transition="in" filter="fade">
                                      <p:cBhvr>
                                        <p:cTn id="7" dur="1000"/>
                                        <p:tgtEl>
                                          <p:spTgt spid="98306">
                                            <p:txEl>
                                              <p:pRg st="0" end="0"/>
                                            </p:txEl>
                                          </p:spTgt>
                                        </p:tgtEl>
                                      </p:cBhvr>
                                    </p:animEffect>
                                    <p:anim calcmode="lin" valueType="num">
                                      <p:cBhvr>
                                        <p:cTn id="8" dur="1000" fill="hold"/>
                                        <p:tgtEl>
                                          <p:spTgt spid="9830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9830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8306">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98306">
                                            <p:txEl>
                                              <p:pRg st="1" end="1"/>
                                            </p:txEl>
                                          </p:spTgt>
                                        </p:tgtEl>
                                        <p:attrNameLst>
                                          <p:attrName>style.visibility</p:attrName>
                                        </p:attrNameLst>
                                      </p:cBhvr>
                                      <p:to>
                                        <p:strVal val="visible"/>
                                      </p:to>
                                    </p:set>
                                    <p:animEffect transition="in" filter="fade">
                                      <p:cBhvr>
                                        <p:cTn id="14" dur="1000"/>
                                        <p:tgtEl>
                                          <p:spTgt spid="98306">
                                            <p:txEl>
                                              <p:pRg st="1" end="1"/>
                                            </p:txEl>
                                          </p:spTgt>
                                        </p:tgtEl>
                                      </p:cBhvr>
                                    </p:animEffect>
                                    <p:anim calcmode="lin" valueType="num">
                                      <p:cBhvr>
                                        <p:cTn id="15" dur="1000" fill="hold"/>
                                        <p:tgtEl>
                                          <p:spTgt spid="98306">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98306">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98306">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98306">
                                            <p:txEl>
                                              <p:pRg st="2" end="2"/>
                                            </p:txEl>
                                          </p:spTgt>
                                        </p:tgtEl>
                                        <p:attrNameLst>
                                          <p:attrName>style.visibility</p:attrName>
                                        </p:attrNameLst>
                                      </p:cBhvr>
                                      <p:to>
                                        <p:strVal val="visible"/>
                                      </p:to>
                                    </p:set>
                                    <p:animEffect transition="in" filter="fade">
                                      <p:cBhvr>
                                        <p:cTn id="21" dur="1000"/>
                                        <p:tgtEl>
                                          <p:spTgt spid="98306">
                                            <p:txEl>
                                              <p:pRg st="2" end="2"/>
                                            </p:txEl>
                                          </p:spTgt>
                                        </p:tgtEl>
                                      </p:cBhvr>
                                    </p:animEffect>
                                    <p:anim calcmode="lin" valueType="num">
                                      <p:cBhvr>
                                        <p:cTn id="22" dur="1000" fill="hold"/>
                                        <p:tgtEl>
                                          <p:spTgt spid="98306">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98306">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98306">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98306">
                                            <p:txEl>
                                              <p:pRg st="3" end="3"/>
                                            </p:txEl>
                                          </p:spTgt>
                                        </p:tgtEl>
                                        <p:attrNameLst>
                                          <p:attrName>style.visibility</p:attrName>
                                        </p:attrNameLst>
                                      </p:cBhvr>
                                      <p:to>
                                        <p:strVal val="visible"/>
                                      </p:to>
                                    </p:set>
                                    <p:animEffect transition="in" filter="fade">
                                      <p:cBhvr>
                                        <p:cTn id="28" dur="1000"/>
                                        <p:tgtEl>
                                          <p:spTgt spid="98306">
                                            <p:txEl>
                                              <p:pRg st="3" end="3"/>
                                            </p:txEl>
                                          </p:spTgt>
                                        </p:tgtEl>
                                      </p:cBhvr>
                                    </p:animEffect>
                                    <p:anim calcmode="lin" valueType="num">
                                      <p:cBhvr>
                                        <p:cTn id="29" dur="1000" fill="hold"/>
                                        <p:tgtEl>
                                          <p:spTgt spid="98306">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98306">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98306">
                                            <p:txEl>
                                              <p:pRg st="3" end="3"/>
                                            </p:txEl>
                                          </p:spTgt>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98306">
                                            <p:txEl>
                                              <p:pRg st="4" end="4"/>
                                            </p:txEl>
                                          </p:spTgt>
                                        </p:tgtEl>
                                        <p:attrNameLst>
                                          <p:attrName>style.visibility</p:attrName>
                                        </p:attrNameLst>
                                      </p:cBhvr>
                                      <p:to>
                                        <p:strVal val="visible"/>
                                      </p:to>
                                    </p:set>
                                    <p:animEffect transition="in" filter="fade">
                                      <p:cBhvr>
                                        <p:cTn id="35" dur="1000"/>
                                        <p:tgtEl>
                                          <p:spTgt spid="98306">
                                            <p:txEl>
                                              <p:pRg st="4" end="4"/>
                                            </p:txEl>
                                          </p:spTgt>
                                        </p:tgtEl>
                                      </p:cBhvr>
                                    </p:animEffect>
                                    <p:anim calcmode="lin" valueType="num">
                                      <p:cBhvr>
                                        <p:cTn id="36" dur="1000" fill="hold"/>
                                        <p:tgtEl>
                                          <p:spTgt spid="98306">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98306">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8306">
                                            <p:txEl>
                                              <p:pRg st="4" end="4"/>
                                            </p:txEl>
                                          </p:spTgt>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37" presetClass="entr" presetSubtype="0" fill="hold" grpId="0" nodeType="afterEffect">
                                  <p:stCondLst>
                                    <p:cond delay="0"/>
                                  </p:stCondLst>
                                  <p:childTnLst>
                                    <p:set>
                                      <p:cBhvr>
                                        <p:cTn id="41" dur="1" fill="hold">
                                          <p:stCondLst>
                                            <p:cond delay="0"/>
                                          </p:stCondLst>
                                        </p:cTn>
                                        <p:tgtEl>
                                          <p:spTgt spid="98306">
                                            <p:txEl>
                                              <p:pRg st="5" end="5"/>
                                            </p:txEl>
                                          </p:spTgt>
                                        </p:tgtEl>
                                        <p:attrNameLst>
                                          <p:attrName>style.visibility</p:attrName>
                                        </p:attrNameLst>
                                      </p:cBhvr>
                                      <p:to>
                                        <p:strVal val="visible"/>
                                      </p:to>
                                    </p:set>
                                    <p:animEffect transition="in" filter="fade">
                                      <p:cBhvr>
                                        <p:cTn id="42" dur="1000"/>
                                        <p:tgtEl>
                                          <p:spTgt spid="98306">
                                            <p:txEl>
                                              <p:pRg st="5" end="5"/>
                                            </p:txEl>
                                          </p:spTgt>
                                        </p:tgtEl>
                                      </p:cBhvr>
                                    </p:animEffect>
                                    <p:anim calcmode="lin" valueType="num">
                                      <p:cBhvr>
                                        <p:cTn id="43" dur="1000" fill="hold"/>
                                        <p:tgtEl>
                                          <p:spTgt spid="98306">
                                            <p:txEl>
                                              <p:pRg st="5" end="5"/>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98306">
                                            <p:txEl>
                                              <p:pRg st="5" end="5"/>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98306">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25000" b="-25000"/>
          </a:stretch>
        </a:blipFill>
        <a:effectLst/>
      </p:bgPr>
    </p:bg>
    <p:spTree>
      <p:nvGrpSpPr>
        <p:cNvPr id="1" name=""/>
        <p:cNvGrpSpPr/>
        <p:nvPr/>
      </p:nvGrpSpPr>
      <p:grpSpPr>
        <a:xfrm>
          <a:off x="0" y="0"/>
          <a:ext cx="0" cy="0"/>
          <a:chOff x="0" y="0"/>
          <a:chExt cx="0" cy="0"/>
        </a:xfrm>
      </p:grpSpPr>
      <p:sp>
        <p:nvSpPr>
          <p:cNvPr id="99330" name="Содержимое 1"/>
          <p:cNvSpPr>
            <a:spLocks noGrp="1"/>
          </p:cNvSpPr>
          <p:nvPr>
            <p:ph/>
          </p:nvPr>
        </p:nvSpPr>
        <p:spPr>
          <a:xfrm>
            <a:off x="457200" y="1143000"/>
            <a:ext cx="8229600" cy="4983163"/>
          </a:xfrm>
        </p:spPr>
        <p:txBody>
          <a:bodyPr/>
          <a:lstStyle/>
          <a:p>
            <a:pPr>
              <a:buFontTx/>
              <a:buNone/>
            </a:pPr>
            <a:r>
              <a:rPr lang="ru-RU" sz="2400" smtClean="0"/>
              <a:t>    </a:t>
            </a:r>
          </a:p>
          <a:p>
            <a:pPr algn="just">
              <a:buFontTx/>
              <a:buNone/>
            </a:pPr>
            <a:r>
              <a:rPr lang="ru-RU" sz="2400" smtClean="0"/>
              <a:t>    Открытие теоремы Пифагором окружено ореолом красивых легенд. Прокл, комментируя последнее предложение </a:t>
            </a:r>
            <a:r>
              <a:rPr lang="en-US" sz="2400" smtClean="0"/>
              <a:t>I</a:t>
            </a:r>
            <a:r>
              <a:rPr lang="ru-RU" sz="2400" smtClean="0"/>
              <a:t> книги «Начал» Евклида, пишет: «Если послушать тех, кто любит повторять древние легенды, то придётся сказать, что эта теорема восходит к Пифагору; рассказывают, что он в честь этого открытия принёс в жертву быка». Впрочем, более щедрые сказители одного быка превратили в одну гекатомбу, а это уже целая сотня. И хотя ещё Цицерон заметил, что всякое пролитие крови было чуждо уставу пифагорейского ордена, легенда эта прочно срослась с теоремой Пифагора и через две тысячи лет продолжала вызывать горячие отклики.</a:t>
            </a:r>
          </a:p>
          <a:p>
            <a:endParaRPr lang="ru-RU" smtClean="0"/>
          </a:p>
        </p:txBody>
      </p:sp>
      <p:sp>
        <p:nvSpPr>
          <p:cNvPr id="3" name="Прямоугольник 2"/>
          <p:cNvSpPr/>
          <p:nvPr/>
        </p:nvSpPr>
        <p:spPr>
          <a:xfrm>
            <a:off x="214282" y="1"/>
            <a:ext cx="8929718" cy="1323439"/>
          </a:xfrm>
          <a:prstGeom prst="rect">
            <a:avLst/>
          </a:prstGeom>
          <a:noFill/>
        </p:spPr>
        <p:txBody>
          <a:bodyPr>
            <a:spAutoFit/>
          </a:bodyPr>
          <a:lstStyle/>
          <a:p>
            <a:pPr algn="ctr">
              <a:defRPr/>
            </a:pPr>
            <a:r>
              <a:rPr lang="ru-RU" sz="4000" b="1" dirty="0">
                <a:ln w="18000">
                  <a:solidFill>
                    <a:schemeClr val="accent2">
                      <a:satMod val="140000"/>
                    </a:schemeClr>
                  </a:solidFill>
                  <a:prstDash val="solid"/>
                  <a:miter lim="800000"/>
                </a:ln>
                <a:solidFill>
                  <a:srgbClr val="663300"/>
                </a:solidFill>
                <a:effectLst>
                  <a:outerShdw blurRad="25500" dist="23000" dir="7020000" algn="tl">
                    <a:srgbClr val="000000">
                      <a:alpha val="50000"/>
                    </a:srgbClr>
                  </a:outerShdw>
                </a:effectLst>
              </a:rPr>
              <a:t>Легенды об открытии</a:t>
            </a:r>
          </a:p>
          <a:p>
            <a:pPr algn="ctr">
              <a:defRPr/>
            </a:pPr>
            <a:r>
              <a:rPr lang="ru-RU" sz="4000" b="1" dirty="0">
                <a:ln w="18000">
                  <a:solidFill>
                    <a:schemeClr val="accent2">
                      <a:satMod val="140000"/>
                    </a:schemeClr>
                  </a:solidFill>
                  <a:prstDash val="solid"/>
                  <a:miter lim="800000"/>
                </a:ln>
                <a:solidFill>
                  <a:srgbClr val="663300"/>
                </a:solidFill>
                <a:effectLst>
                  <a:outerShdw blurRad="25500" dist="23000" dir="7020000" algn="tl">
                    <a:srgbClr val="000000">
                      <a:alpha val="50000"/>
                    </a:srgbClr>
                  </a:outerShdw>
                </a:effectLst>
              </a:rPr>
              <a:t>теоремы  Пифагора</a:t>
            </a:r>
          </a:p>
        </p:txBody>
      </p:sp>
      <p:sp>
        <p:nvSpPr>
          <p:cNvPr id="4" name="Номер слайда 3"/>
          <p:cNvSpPr>
            <a:spLocks noGrp="1"/>
          </p:cNvSpPr>
          <p:nvPr>
            <p:ph type="sldNum" sz="quarter" idx="12"/>
          </p:nvPr>
        </p:nvSpPr>
        <p:spPr/>
        <p:txBody>
          <a:bodyPr/>
          <a:lstStyle/>
          <a:p>
            <a:pPr>
              <a:defRPr/>
            </a:pPr>
            <a:fld id="{4D60B872-986A-4A34-B62E-142C22C6D6BB}" type="slidenum">
              <a:rPr lang="ru-RU" smtClean="0"/>
              <a:pPr>
                <a:defRPr/>
              </a:pPr>
              <a:t>69</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childTnLst>
                                </p:cTn>
                              </p:par>
                            </p:childTnLst>
                          </p:cTn>
                        </p:par>
                        <p:par>
                          <p:cTn id="11" fill="hold">
                            <p:stCondLst>
                              <p:cond delay="1000"/>
                            </p:stCondLst>
                            <p:childTnLst>
                              <p:par>
                                <p:cTn id="12" presetID="8" presetClass="entr" presetSubtype="16" fill="hold" grpId="0" nodeType="afterEffect">
                                  <p:stCondLst>
                                    <p:cond delay="0"/>
                                  </p:stCondLst>
                                  <p:childTnLst>
                                    <p:set>
                                      <p:cBhvr>
                                        <p:cTn id="13" dur="1" fill="hold">
                                          <p:stCondLst>
                                            <p:cond delay="0"/>
                                          </p:stCondLst>
                                        </p:cTn>
                                        <p:tgtEl>
                                          <p:spTgt spid="99330">
                                            <p:txEl>
                                              <p:pRg st="0" end="0"/>
                                            </p:txEl>
                                          </p:spTgt>
                                        </p:tgtEl>
                                        <p:attrNameLst>
                                          <p:attrName>style.visibility</p:attrName>
                                        </p:attrNameLst>
                                      </p:cBhvr>
                                      <p:to>
                                        <p:strVal val="visible"/>
                                      </p:to>
                                    </p:set>
                                    <p:animEffect transition="in" filter="diamond(in)">
                                      <p:cBhvr>
                                        <p:cTn id="14" dur="1000"/>
                                        <p:tgtEl>
                                          <p:spTgt spid="99330">
                                            <p:txEl>
                                              <p:pRg st="0" end="0"/>
                                            </p:txEl>
                                          </p:spTgt>
                                        </p:tgtEl>
                                      </p:cBhvr>
                                    </p:animEffect>
                                  </p:childTnLst>
                                </p:cTn>
                              </p:par>
                            </p:childTnLst>
                          </p:cTn>
                        </p:par>
                        <p:par>
                          <p:cTn id="15" fill="hold">
                            <p:stCondLst>
                              <p:cond delay="2000"/>
                            </p:stCondLst>
                            <p:childTnLst>
                              <p:par>
                                <p:cTn id="16" presetID="8" presetClass="entr" presetSubtype="16" fill="hold" grpId="0" nodeType="afterEffect">
                                  <p:stCondLst>
                                    <p:cond delay="0"/>
                                  </p:stCondLst>
                                  <p:childTnLst>
                                    <p:set>
                                      <p:cBhvr>
                                        <p:cTn id="17" dur="1" fill="hold">
                                          <p:stCondLst>
                                            <p:cond delay="0"/>
                                          </p:stCondLst>
                                        </p:cTn>
                                        <p:tgtEl>
                                          <p:spTgt spid="99330">
                                            <p:txEl>
                                              <p:pRg st="1" end="1"/>
                                            </p:txEl>
                                          </p:spTgt>
                                        </p:tgtEl>
                                        <p:attrNameLst>
                                          <p:attrName>style.visibility</p:attrName>
                                        </p:attrNameLst>
                                      </p:cBhvr>
                                      <p:to>
                                        <p:strVal val="visible"/>
                                      </p:to>
                                    </p:set>
                                    <p:animEffect transition="in" filter="diamond(in)">
                                      <p:cBhvr>
                                        <p:cTn id="18" dur="1000"/>
                                        <p:tgtEl>
                                          <p:spTgt spid="993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914" name="Содержимое 3"/>
          <p:cNvSpPr>
            <a:spLocks noGrp="1"/>
          </p:cNvSpPr>
          <p:nvPr>
            <p:ph/>
          </p:nvPr>
        </p:nvSpPr>
        <p:spPr>
          <a:xfrm>
            <a:off x="214313" y="274638"/>
            <a:ext cx="8472487" cy="5851525"/>
          </a:xfrm>
        </p:spPr>
        <p:txBody>
          <a:bodyPr/>
          <a:lstStyle/>
          <a:p>
            <a:pPr algn="ctr">
              <a:buFontTx/>
              <a:buNone/>
              <a:defRPr/>
            </a:pPr>
            <a:r>
              <a:rPr lang="ru-RU" b="1" dirty="0" smtClean="0">
                <a:solidFill>
                  <a:schemeClr val="accent5">
                    <a:lumMod val="25000"/>
                  </a:schemeClr>
                </a:solidFill>
              </a:rPr>
              <a:t>    </a:t>
            </a:r>
            <a:r>
              <a:rPr lang="ru-RU" b="1" dirty="0" err="1" smtClean="0">
                <a:solidFill>
                  <a:schemeClr val="bg1"/>
                </a:solidFill>
              </a:rPr>
              <a:t>Ван-дер-Варден</a:t>
            </a:r>
            <a:r>
              <a:rPr lang="ru-RU" b="1" dirty="0" smtClean="0">
                <a:solidFill>
                  <a:schemeClr val="bg1"/>
                </a:solidFill>
              </a:rPr>
              <a:t> (голландский математик) сделал следующий вывод:</a:t>
            </a:r>
          </a:p>
          <a:p>
            <a:pPr algn="ctr">
              <a:buFontTx/>
              <a:buNone/>
              <a:defRPr/>
            </a:pPr>
            <a:r>
              <a:rPr lang="ru-RU" b="1" i="1" dirty="0" smtClean="0">
                <a:solidFill>
                  <a:schemeClr val="bg1"/>
                </a:solidFill>
              </a:rPr>
              <a:t> "Заслугой первых греческих математиков, </a:t>
            </a:r>
            <a:r>
              <a:rPr lang="ru-RU" b="1" i="1" dirty="0" smtClean="0">
                <a:solidFill>
                  <a:schemeClr val="bg1"/>
                </a:solidFill>
              </a:rPr>
              <a:t>таких, </a:t>
            </a:r>
            <a:r>
              <a:rPr lang="ru-RU" b="1" i="1" dirty="0" smtClean="0">
                <a:solidFill>
                  <a:schemeClr val="bg1"/>
                </a:solidFill>
              </a:rPr>
              <a:t>как Фалес, Пифагор и пифагорейцы, является не открытие математики, но её систематизация и обоснование</a:t>
            </a:r>
            <a:r>
              <a:rPr lang="ru-RU" b="1" i="1" dirty="0" smtClean="0">
                <a:solidFill>
                  <a:schemeClr val="bg1"/>
                </a:solidFill>
              </a:rPr>
              <a:t>.</a:t>
            </a:r>
          </a:p>
          <a:p>
            <a:pPr algn="ctr">
              <a:buFontTx/>
              <a:buNone/>
              <a:defRPr/>
            </a:pPr>
            <a:r>
              <a:rPr lang="ru-RU" b="1" i="1" dirty="0" smtClean="0">
                <a:solidFill>
                  <a:schemeClr val="bg1"/>
                </a:solidFill>
              </a:rPr>
              <a:t> </a:t>
            </a:r>
            <a:r>
              <a:rPr lang="ru-RU" b="1" i="1" dirty="0" smtClean="0">
                <a:solidFill>
                  <a:schemeClr val="bg1"/>
                </a:solidFill>
              </a:rPr>
              <a:t>В их руках вычислительные рецепты, основанные на смутных представлениях, превратились в точную науку."</a:t>
            </a:r>
            <a:endParaRPr lang="ru-RU" b="1" dirty="0" smtClean="0">
              <a:solidFill>
                <a:schemeClr val="bg1"/>
              </a:solidFill>
            </a:endParaRPr>
          </a:p>
          <a:p>
            <a:pPr algn="ctr">
              <a:defRPr/>
            </a:pPr>
            <a:endParaRPr lang="ru-RU" dirty="0" smtClean="0"/>
          </a:p>
        </p:txBody>
      </p:sp>
      <p:sp>
        <p:nvSpPr>
          <p:cNvPr id="3" name="Номер слайда 2"/>
          <p:cNvSpPr>
            <a:spLocks noGrp="1"/>
          </p:cNvSpPr>
          <p:nvPr>
            <p:ph type="sldNum" sz="quarter" idx="12"/>
          </p:nvPr>
        </p:nvSpPr>
        <p:spPr/>
        <p:txBody>
          <a:bodyPr/>
          <a:lstStyle/>
          <a:p>
            <a:pPr>
              <a:defRPr/>
            </a:pPr>
            <a:fld id="{199C7B93-296D-4E68-BBD4-E7473203011D}" type="slidenum">
              <a:rPr lang="ru-RU" smtClean="0"/>
              <a:pPr>
                <a:defRPr/>
              </a:pPr>
              <a:t>7</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 calcmode="lin" valueType="num">
                                      <p:cBhvr>
                                        <p:cTn id="7" dur="1000" fill="hold"/>
                                        <p:tgtEl>
                                          <p:spTgt spid="3891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8914">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grpId="0" nodeType="afterEffect">
                                  <p:stCondLst>
                                    <p:cond delay="0"/>
                                  </p:stCondLst>
                                  <p:childTnLst>
                                    <p:set>
                                      <p:cBhvr>
                                        <p:cTn id="11" dur="1" fill="hold">
                                          <p:stCondLst>
                                            <p:cond delay="0"/>
                                          </p:stCondLst>
                                        </p:cTn>
                                        <p:tgtEl>
                                          <p:spTgt spid="38914">
                                            <p:txEl>
                                              <p:pRg st="1" end="1"/>
                                            </p:txEl>
                                          </p:spTgt>
                                        </p:tgtEl>
                                        <p:attrNameLst>
                                          <p:attrName>style.visibility</p:attrName>
                                        </p:attrNameLst>
                                      </p:cBhvr>
                                      <p:to>
                                        <p:strVal val="visible"/>
                                      </p:to>
                                    </p:set>
                                    <p:anim calcmode="lin" valueType="num">
                                      <p:cBhvr>
                                        <p:cTn id="12" dur="1000" fill="hold"/>
                                        <p:tgtEl>
                                          <p:spTgt spid="38914">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8914">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17" presetClass="entr" presetSubtype="10" fill="hold" grpId="0" nodeType="afterEffect">
                                  <p:stCondLst>
                                    <p:cond delay="0"/>
                                  </p:stCondLst>
                                  <p:childTnLst>
                                    <p:set>
                                      <p:cBhvr>
                                        <p:cTn id="16" dur="1" fill="hold">
                                          <p:stCondLst>
                                            <p:cond delay="0"/>
                                          </p:stCondLst>
                                        </p:cTn>
                                        <p:tgtEl>
                                          <p:spTgt spid="38914">
                                            <p:txEl>
                                              <p:pRg st="2" end="2"/>
                                            </p:txEl>
                                          </p:spTgt>
                                        </p:tgtEl>
                                        <p:attrNameLst>
                                          <p:attrName>style.visibility</p:attrName>
                                        </p:attrNameLst>
                                      </p:cBhvr>
                                      <p:to>
                                        <p:strVal val="visible"/>
                                      </p:to>
                                    </p:set>
                                    <p:anim calcmode="lin" valueType="num">
                                      <p:cBhvr>
                                        <p:cTn id="17" dur="1000" fill="hold"/>
                                        <p:tgtEl>
                                          <p:spTgt spid="38914">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38914">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596" y="214290"/>
            <a:ext cx="8229600" cy="1000132"/>
          </a:xfrm>
        </p:spPr>
        <p:txBody>
          <a:bodyPr/>
          <a:lstStyle/>
          <a:p>
            <a:pPr>
              <a:defRPr/>
            </a:pPr>
            <a:r>
              <a:rPr lang="ru-RU" b="1" dirty="0" smtClean="0">
                <a:ln w="18000">
                  <a:solidFill>
                    <a:schemeClr val="accent2">
                      <a:satMod val="140000"/>
                    </a:schemeClr>
                  </a:solidFill>
                  <a:prstDash val="solid"/>
                  <a:miter lim="800000"/>
                </a:ln>
                <a:solidFill>
                  <a:srgbClr val="663300"/>
                </a:solidFill>
                <a:effectLst>
                  <a:outerShdw blurRad="25500" dist="23000" dir="7020000" algn="tl">
                    <a:srgbClr val="000000">
                      <a:alpha val="50000"/>
                    </a:srgbClr>
                  </a:outerShdw>
                </a:effectLst>
              </a:rPr>
              <a:t>О теореме  Пифагора</a:t>
            </a:r>
            <a:endParaRPr lang="ru-RU" b="1" dirty="0">
              <a:ln w="18000">
                <a:solidFill>
                  <a:schemeClr val="accent2">
                    <a:satMod val="140000"/>
                  </a:schemeClr>
                </a:solidFill>
                <a:prstDash val="solid"/>
                <a:miter lim="800000"/>
              </a:ln>
              <a:solidFill>
                <a:srgbClr val="663300"/>
              </a:solidFill>
              <a:effectLst>
                <a:outerShdw blurRad="25500" dist="23000" dir="7020000" algn="tl">
                  <a:srgbClr val="000000">
                    <a:alpha val="50000"/>
                  </a:srgbClr>
                </a:outerShdw>
              </a:effectLst>
            </a:endParaRPr>
          </a:p>
        </p:txBody>
      </p:sp>
      <p:sp>
        <p:nvSpPr>
          <p:cNvPr id="100355" name="Содержимое 1"/>
          <p:cNvSpPr>
            <a:spLocks noGrp="1"/>
          </p:cNvSpPr>
          <p:nvPr>
            <p:ph sz="half" idx="2"/>
          </p:nvPr>
        </p:nvSpPr>
        <p:spPr>
          <a:xfrm>
            <a:off x="0" y="1143000"/>
            <a:ext cx="4643438" cy="5500688"/>
          </a:xfrm>
        </p:spPr>
        <p:txBody>
          <a:bodyPr/>
          <a:lstStyle/>
          <a:p>
            <a:pPr>
              <a:buFontTx/>
              <a:buNone/>
            </a:pPr>
            <a:r>
              <a:rPr lang="ru-RU" sz="1400" b="1" smtClean="0"/>
              <a:t> </a:t>
            </a:r>
            <a:endParaRPr lang="ru-RU" sz="1400" smtClean="0"/>
          </a:p>
          <a:p>
            <a:pPr>
              <a:buFontTx/>
              <a:buNone/>
            </a:pPr>
            <a:r>
              <a:rPr lang="ru-RU" sz="1600" smtClean="0"/>
              <a:t>Уделом истины не может быть забвенье,</a:t>
            </a:r>
          </a:p>
          <a:p>
            <a:pPr>
              <a:buFontTx/>
              <a:buNone/>
            </a:pPr>
            <a:r>
              <a:rPr lang="ru-RU" sz="1600" smtClean="0"/>
              <a:t>Как только мир её увидит взор,</a:t>
            </a:r>
          </a:p>
          <a:p>
            <a:pPr>
              <a:buFontTx/>
              <a:buNone/>
            </a:pPr>
            <a:r>
              <a:rPr lang="ru-RU" sz="1600" smtClean="0"/>
              <a:t>И теорема та, что дал нам Пифагор,</a:t>
            </a:r>
          </a:p>
          <a:p>
            <a:pPr>
              <a:buFontTx/>
              <a:buNone/>
            </a:pPr>
            <a:r>
              <a:rPr lang="ru-RU" sz="1600" smtClean="0"/>
              <a:t>Верна теперь, как в день её рожденья.</a:t>
            </a:r>
          </a:p>
          <a:p>
            <a:pPr>
              <a:buFontTx/>
              <a:buNone/>
            </a:pPr>
            <a:r>
              <a:rPr lang="ru-RU" sz="1600" smtClean="0"/>
              <a:t>За светлый луч с небес вознес благодаренье</a:t>
            </a:r>
          </a:p>
          <a:p>
            <a:pPr>
              <a:buFontTx/>
              <a:buNone/>
            </a:pPr>
            <a:r>
              <a:rPr lang="ru-RU" sz="1600" smtClean="0"/>
              <a:t>Мудрец богам не так, как было до тех пор.</a:t>
            </a:r>
          </a:p>
          <a:p>
            <a:pPr>
              <a:buFontTx/>
              <a:buNone/>
            </a:pPr>
            <a:r>
              <a:rPr lang="ru-RU" sz="1600" smtClean="0"/>
              <a:t>Ведь целых сто быков послал он под топор,</a:t>
            </a:r>
          </a:p>
          <a:p>
            <a:pPr>
              <a:buFontTx/>
              <a:buNone/>
            </a:pPr>
            <a:r>
              <a:rPr lang="ru-RU" sz="1600" smtClean="0"/>
              <a:t>Чтоб их сожгли как жертвоприношенье.</a:t>
            </a:r>
          </a:p>
          <a:p>
            <a:pPr>
              <a:buFontTx/>
              <a:buNone/>
            </a:pPr>
            <a:r>
              <a:rPr lang="ru-RU" sz="1600" smtClean="0"/>
              <a:t>Быки с тех пор, как только весть услышат,</a:t>
            </a:r>
          </a:p>
          <a:p>
            <a:pPr>
              <a:buFontTx/>
              <a:buNone/>
            </a:pPr>
            <a:r>
              <a:rPr lang="ru-RU" sz="1600" smtClean="0"/>
              <a:t>Что новой истины уже следы видны,</a:t>
            </a:r>
          </a:p>
          <a:p>
            <a:pPr>
              <a:buFontTx/>
              <a:buNone/>
            </a:pPr>
            <a:r>
              <a:rPr lang="ru-RU" sz="1600" smtClean="0"/>
              <a:t>Отчаянно мычат и ужаса полны: </a:t>
            </a:r>
          </a:p>
          <a:p>
            <a:pPr>
              <a:buFontTx/>
              <a:buNone/>
            </a:pPr>
            <a:r>
              <a:rPr lang="ru-RU" sz="1600" smtClean="0"/>
              <a:t>Им Пифагор навек внушил тревогу.</a:t>
            </a:r>
          </a:p>
          <a:p>
            <a:pPr>
              <a:buFontTx/>
              <a:buNone/>
            </a:pPr>
            <a:r>
              <a:rPr lang="ru-RU" sz="1600" smtClean="0"/>
              <a:t>Не в силах преградить той истине дорогу,</a:t>
            </a:r>
          </a:p>
          <a:p>
            <a:pPr>
              <a:buFontTx/>
              <a:buNone/>
            </a:pPr>
            <a:r>
              <a:rPr lang="ru-RU" sz="1600" smtClean="0"/>
              <a:t>Они, закрыв глаза, дрожат и еле дышат.</a:t>
            </a:r>
          </a:p>
        </p:txBody>
      </p:sp>
      <p:sp>
        <p:nvSpPr>
          <p:cNvPr id="100356" name="Содержимое 6"/>
          <p:cNvSpPr>
            <a:spLocks noGrp="1"/>
          </p:cNvSpPr>
          <p:nvPr>
            <p:ph sz="quarter" idx="4"/>
          </p:nvPr>
        </p:nvSpPr>
        <p:spPr>
          <a:xfrm>
            <a:off x="4429125" y="1357313"/>
            <a:ext cx="4714875" cy="5286375"/>
          </a:xfrm>
        </p:spPr>
        <p:txBody>
          <a:bodyPr/>
          <a:lstStyle/>
          <a:p>
            <a:pPr>
              <a:buFontTx/>
              <a:buNone/>
            </a:pPr>
            <a:r>
              <a:rPr lang="ru-RU" sz="1600" smtClean="0"/>
              <a:t>Суть истины вся в том, что нам она-навечно, </a:t>
            </a:r>
          </a:p>
          <a:p>
            <a:pPr>
              <a:buFontTx/>
              <a:buNone/>
            </a:pPr>
            <a:r>
              <a:rPr lang="ru-RU" sz="1600" smtClean="0"/>
              <a:t>Когда хоть раз в прозрений её увидим свет, </a:t>
            </a:r>
          </a:p>
          <a:p>
            <a:pPr>
              <a:buFontTx/>
              <a:buNone/>
            </a:pPr>
            <a:r>
              <a:rPr lang="ru-RU" sz="1600" smtClean="0"/>
              <a:t>И теорема Пифагора через столько лет </a:t>
            </a:r>
          </a:p>
          <a:p>
            <a:pPr>
              <a:buFontTx/>
              <a:buNone/>
            </a:pPr>
            <a:r>
              <a:rPr lang="ru-RU" sz="1600" smtClean="0"/>
              <a:t>Для нас, как для него, бесспорна, безупречна.</a:t>
            </a:r>
          </a:p>
          <a:p>
            <a:pPr>
              <a:buFontTx/>
              <a:buNone/>
            </a:pPr>
            <a:r>
              <a:rPr lang="ru-RU" sz="1600" smtClean="0"/>
              <a:t>На радостях богам был Пифагором дан обет:</a:t>
            </a:r>
          </a:p>
          <a:p>
            <a:pPr>
              <a:buFontTx/>
              <a:buNone/>
            </a:pPr>
            <a:r>
              <a:rPr lang="ru-RU" sz="1600" smtClean="0"/>
              <a:t>За то, что мудрости коснулся бесконечной, </a:t>
            </a:r>
          </a:p>
          <a:p>
            <a:pPr>
              <a:buFontTx/>
              <a:buNone/>
            </a:pPr>
            <a:r>
              <a:rPr lang="ru-RU" sz="1600" smtClean="0"/>
              <a:t>Он сто быков заклал, благодаря предвечных;</a:t>
            </a:r>
          </a:p>
          <a:p>
            <a:pPr>
              <a:buFontTx/>
              <a:buNone/>
            </a:pPr>
            <a:r>
              <a:rPr lang="ru-RU" sz="1600" smtClean="0"/>
              <a:t>Моленья и хвалы вознес он жертве вслед.</a:t>
            </a:r>
          </a:p>
          <a:p>
            <a:pPr>
              <a:buFontTx/>
              <a:buNone/>
            </a:pPr>
            <a:r>
              <a:rPr lang="ru-RU" sz="1600" smtClean="0"/>
              <a:t>С тех пор быки, когда, учуют, тужась,</a:t>
            </a:r>
          </a:p>
          <a:p>
            <a:pPr>
              <a:buFontTx/>
              <a:buNone/>
            </a:pPr>
            <a:r>
              <a:rPr lang="ru-RU" sz="1600" smtClean="0"/>
              <a:t>Что к новой истине людей опять подводит след,</a:t>
            </a:r>
          </a:p>
          <a:p>
            <a:pPr>
              <a:buFontTx/>
              <a:buNone/>
            </a:pPr>
            <a:r>
              <a:rPr lang="ru-RU" sz="1600" smtClean="0"/>
              <a:t>Ревут остервенело, так что слушать мочи нет,</a:t>
            </a:r>
          </a:p>
          <a:p>
            <a:pPr>
              <a:buFontTx/>
              <a:buNone/>
            </a:pPr>
            <a:r>
              <a:rPr lang="ru-RU" sz="1600" smtClean="0"/>
              <a:t>Такой в них Пифагор вселил навеки ужас, </a:t>
            </a:r>
          </a:p>
          <a:p>
            <a:pPr>
              <a:buFontTx/>
              <a:buNone/>
            </a:pPr>
            <a:r>
              <a:rPr lang="ru-RU" sz="1600" smtClean="0"/>
              <a:t>Быкам, бессильным новой правде противостоять, </a:t>
            </a:r>
          </a:p>
          <a:p>
            <a:pPr>
              <a:buFontTx/>
              <a:buNone/>
            </a:pPr>
            <a:r>
              <a:rPr lang="ru-RU" sz="1600" smtClean="0"/>
              <a:t>Что остается? - Лишь, глаза закрыв, реветь, дрожать. </a:t>
            </a:r>
          </a:p>
        </p:txBody>
      </p:sp>
      <p:sp>
        <p:nvSpPr>
          <p:cNvPr id="5" name="Номер слайда 4"/>
          <p:cNvSpPr>
            <a:spLocks noGrp="1"/>
          </p:cNvSpPr>
          <p:nvPr>
            <p:ph type="sldNum" sz="quarter" idx="12"/>
          </p:nvPr>
        </p:nvSpPr>
        <p:spPr/>
        <p:txBody>
          <a:bodyPr/>
          <a:lstStyle/>
          <a:p>
            <a:pPr>
              <a:defRPr/>
            </a:pPr>
            <a:fld id="{3F4D00C3-2681-4416-9ED4-BB4F60CE7EF1}" type="slidenum">
              <a:rPr lang="ru-RU" smtClean="0"/>
              <a:pPr>
                <a:defRPr/>
              </a:pPr>
              <a:t>70</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4"/>
                                        </p:tgtEl>
                                        <p:attrNameLst>
                                          <p:attrName>ppt_y</p:attrName>
                                        </p:attrNameLst>
                                      </p:cBhvr>
                                      <p:tavLst>
                                        <p:tav tm="0">
                                          <p:val>
                                            <p:strVal val="#ppt_y"/>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100355">
                                            <p:txEl>
                                              <p:pRg st="0" end="0"/>
                                            </p:txEl>
                                          </p:spTgt>
                                        </p:tgtEl>
                                        <p:attrNameLst>
                                          <p:attrName>style.visibility</p:attrName>
                                        </p:attrNameLst>
                                      </p:cBhvr>
                                      <p:to>
                                        <p:strVal val="visible"/>
                                      </p:to>
                                    </p:set>
                                    <p:animEffect transition="in" filter="fade">
                                      <p:cBhvr>
                                        <p:cTn id="14" dur="1000"/>
                                        <p:tgtEl>
                                          <p:spTgt spid="100355">
                                            <p:txEl>
                                              <p:pRg st="0" end="0"/>
                                            </p:txEl>
                                          </p:spTgt>
                                        </p:tgtEl>
                                      </p:cBhvr>
                                    </p:animEffect>
                                    <p:anim calcmode="lin" valueType="num">
                                      <p:cBhvr>
                                        <p:cTn id="15" dur="10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100355">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00355">
                                            <p:txEl>
                                              <p:pRg st="0" end="0"/>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100355">
                                            <p:txEl>
                                              <p:pRg st="1" end="1"/>
                                            </p:txEl>
                                          </p:spTgt>
                                        </p:tgtEl>
                                        <p:attrNameLst>
                                          <p:attrName>style.visibility</p:attrName>
                                        </p:attrNameLst>
                                      </p:cBhvr>
                                      <p:to>
                                        <p:strVal val="visible"/>
                                      </p:to>
                                    </p:set>
                                    <p:animEffect transition="in" filter="fade">
                                      <p:cBhvr>
                                        <p:cTn id="21" dur="1000"/>
                                        <p:tgtEl>
                                          <p:spTgt spid="100355">
                                            <p:txEl>
                                              <p:pRg st="1" end="1"/>
                                            </p:txEl>
                                          </p:spTgt>
                                        </p:tgtEl>
                                      </p:cBhvr>
                                    </p:animEffect>
                                    <p:anim calcmode="lin" valueType="num">
                                      <p:cBhvr>
                                        <p:cTn id="22" dur="1000" fill="hold"/>
                                        <p:tgtEl>
                                          <p:spTgt spid="100355">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00355">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00355">
                                            <p:txEl>
                                              <p:pRg st="1" end="1"/>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100355">
                                            <p:txEl>
                                              <p:pRg st="2" end="2"/>
                                            </p:txEl>
                                          </p:spTgt>
                                        </p:tgtEl>
                                        <p:attrNameLst>
                                          <p:attrName>style.visibility</p:attrName>
                                        </p:attrNameLst>
                                      </p:cBhvr>
                                      <p:to>
                                        <p:strVal val="visible"/>
                                      </p:to>
                                    </p:set>
                                    <p:animEffect transition="in" filter="fade">
                                      <p:cBhvr>
                                        <p:cTn id="28" dur="1000"/>
                                        <p:tgtEl>
                                          <p:spTgt spid="100355">
                                            <p:txEl>
                                              <p:pRg st="2" end="2"/>
                                            </p:txEl>
                                          </p:spTgt>
                                        </p:tgtEl>
                                      </p:cBhvr>
                                    </p:animEffect>
                                    <p:anim calcmode="lin" valueType="num">
                                      <p:cBhvr>
                                        <p:cTn id="29" dur="1000" fill="hold"/>
                                        <p:tgtEl>
                                          <p:spTgt spid="100355">
                                            <p:txEl>
                                              <p:pRg st="2" end="2"/>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100355">
                                            <p:txEl>
                                              <p:pRg st="2" end="2"/>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0355">
                                            <p:txEl>
                                              <p:pRg st="2" end="2"/>
                                            </p:txEl>
                                          </p:spTgt>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100355">
                                            <p:txEl>
                                              <p:pRg st="3" end="3"/>
                                            </p:txEl>
                                          </p:spTgt>
                                        </p:tgtEl>
                                        <p:attrNameLst>
                                          <p:attrName>style.visibility</p:attrName>
                                        </p:attrNameLst>
                                      </p:cBhvr>
                                      <p:to>
                                        <p:strVal val="visible"/>
                                      </p:to>
                                    </p:set>
                                    <p:animEffect transition="in" filter="fade">
                                      <p:cBhvr>
                                        <p:cTn id="35" dur="1000"/>
                                        <p:tgtEl>
                                          <p:spTgt spid="100355">
                                            <p:txEl>
                                              <p:pRg st="3" end="3"/>
                                            </p:txEl>
                                          </p:spTgt>
                                        </p:tgtEl>
                                      </p:cBhvr>
                                    </p:animEffect>
                                    <p:anim calcmode="lin" valueType="num">
                                      <p:cBhvr>
                                        <p:cTn id="36" dur="1000" fill="hold"/>
                                        <p:tgtEl>
                                          <p:spTgt spid="100355">
                                            <p:txEl>
                                              <p:pRg st="3" end="3"/>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00355">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00355">
                                            <p:txEl>
                                              <p:pRg st="3" end="3"/>
                                            </p:txEl>
                                          </p:spTgt>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37" presetClass="entr" presetSubtype="0" fill="hold" grpId="0" nodeType="afterEffect">
                                  <p:stCondLst>
                                    <p:cond delay="0"/>
                                  </p:stCondLst>
                                  <p:childTnLst>
                                    <p:set>
                                      <p:cBhvr>
                                        <p:cTn id="41" dur="1" fill="hold">
                                          <p:stCondLst>
                                            <p:cond delay="0"/>
                                          </p:stCondLst>
                                        </p:cTn>
                                        <p:tgtEl>
                                          <p:spTgt spid="100355">
                                            <p:txEl>
                                              <p:pRg st="4" end="4"/>
                                            </p:txEl>
                                          </p:spTgt>
                                        </p:tgtEl>
                                        <p:attrNameLst>
                                          <p:attrName>style.visibility</p:attrName>
                                        </p:attrNameLst>
                                      </p:cBhvr>
                                      <p:to>
                                        <p:strVal val="visible"/>
                                      </p:to>
                                    </p:set>
                                    <p:animEffect transition="in" filter="fade">
                                      <p:cBhvr>
                                        <p:cTn id="42" dur="1000"/>
                                        <p:tgtEl>
                                          <p:spTgt spid="100355">
                                            <p:txEl>
                                              <p:pRg st="4" end="4"/>
                                            </p:txEl>
                                          </p:spTgt>
                                        </p:tgtEl>
                                      </p:cBhvr>
                                    </p:animEffect>
                                    <p:anim calcmode="lin" valueType="num">
                                      <p:cBhvr>
                                        <p:cTn id="43" dur="1000" fill="hold"/>
                                        <p:tgtEl>
                                          <p:spTgt spid="100355">
                                            <p:txEl>
                                              <p:pRg st="4" end="4"/>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100355">
                                            <p:txEl>
                                              <p:pRg st="4" end="4"/>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00355">
                                            <p:txEl>
                                              <p:pRg st="4" end="4"/>
                                            </p:txEl>
                                          </p:spTgt>
                                        </p:tgtEl>
                                        <p:attrNameLst>
                                          <p:attrName>ppt_y</p:attrName>
                                        </p:attrNameLst>
                                      </p:cBhvr>
                                      <p:tavLst>
                                        <p:tav tm="0">
                                          <p:val>
                                            <p:strVal val="#ppt_y-.03"/>
                                          </p:val>
                                        </p:tav>
                                        <p:tav tm="100000">
                                          <p:val>
                                            <p:strVal val="#ppt_y"/>
                                          </p:val>
                                        </p:tav>
                                      </p:tavLst>
                                    </p:anim>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100355">
                                            <p:txEl>
                                              <p:pRg st="5" end="5"/>
                                            </p:txEl>
                                          </p:spTgt>
                                        </p:tgtEl>
                                        <p:attrNameLst>
                                          <p:attrName>style.visibility</p:attrName>
                                        </p:attrNameLst>
                                      </p:cBhvr>
                                      <p:to>
                                        <p:strVal val="visible"/>
                                      </p:to>
                                    </p:set>
                                    <p:animEffect transition="in" filter="fade">
                                      <p:cBhvr>
                                        <p:cTn id="49" dur="1000"/>
                                        <p:tgtEl>
                                          <p:spTgt spid="100355">
                                            <p:txEl>
                                              <p:pRg st="5" end="5"/>
                                            </p:txEl>
                                          </p:spTgt>
                                        </p:tgtEl>
                                      </p:cBhvr>
                                    </p:animEffect>
                                    <p:anim calcmode="lin" valueType="num">
                                      <p:cBhvr>
                                        <p:cTn id="50" dur="1000" fill="hold"/>
                                        <p:tgtEl>
                                          <p:spTgt spid="100355">
                                            <p:txEl>
                                              <p:pRg st="5" end="5"/>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100355">
                                            <p:txEl>
                                              <p:pRg st="5" end="5"/>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00355">
                                            <p:txEl>
                                              <p:pRg st="5" end="5"/>
                                            </p:txEl>
                                          </p:spTgt>
                                        </p:tgtEl>
                                        <p:attrNameLst>
                                          <p:attrName>ppt_y</p:attrName>
                                        </p:attrNameLst>
                                      </p:cBhvr>
                                      <p:tavLst>
                                        <p:tav tm="0">
                                          <p:val>
                                            <p:strVal val="#ppt_y-.03"/>
                                          </p:val>
                                        </p:tav>
                                        <p:tav tm="100000">
                                          <p:val>
                                            <p:strVal val="#ppt_y"/>
                                          </p:val>
                                        </p:tav>
                                      </p:tavLst>
                                    </p:anim>
                                  </p:childTnLst>
                                </p:cTn>
                              </p:par>
                            </p:childTnLst>
                          </p:cTn>
                        </p:par>
                        <p:par>
                          <p:cTn id="53" fill="hold">
                            <p:stCondLst>
                              <p:cond delay="7000"/>
                            </p:stCondLst>
                            <p:childTnLst>
                              <p:par>
                                <p:cTn id="54" presetID="37" presetClass="entr" presetSubtype="0" fill="hold" grpId="0" nodeType="afterEffect">
                                  <p:stCondLst>
                                    <p:cond delay="0"/>
                                  </p:stCondLst>
                                  <p:childTnLst>
                                    <p:set>
                                      <p:cBhvr>
                                        <p:cTn id="55" dur="1" fill="hold">
                                          <p:stCondLst>
                                            <p:cond delay="0"/>
                                          </p:stCondLst>
                                        </p:cTn>
                                        <p:tgtEl>
                                          <p:spTgt spid="100355">
                                            <p:txEl>
                                              <p:pRg st="6" end="6"/>
                                            </p:txEl>
                                          </p:spTgt>
                                        </p:tgtEl>
                                        <p:attrNameLst>
                                          <p:attrName>style.visibility</p:attrName>
                                        </p:attrNameLst>
                                      </p:cBhvr>
                                      <p:to>
                                        <p:strVal val="visible"/>
                                      </p:to>
                                    </p:set>
                                    <p:animEffect transition="in" filter="fade">
                                      <p:cBhvr>
                                        <p:cTn id="56" dur="1000"/>
                                        <p:tgtEl>
                                          <p:spTgt spid="100355">
                                            <p:txEl>
                                              <p:pRg st="6" end="6"/>
                                            </p:txEl>
                                          </p:spTgt>
                                        </p:tgtEl>
                                      </p:cBhvr>
                                    </p:animEffect>
                                    <p:anim calcmode="lin" valueType="num">
                                      <p:cBhvr>
                                        <p:cTn id="57" dur="1000" fill="hold"/>
                                        <p:tgtEl>
                                          <p:spTgt spid="100355">
                                            <p:txEl>
                                              <p:pRg st="6" end="6"/>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100355">
                                            <p:txEl>
                                              <p:pRg st="6" end="6"/>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0355">
                                            <p:txEl>
                                              <p:pRg st="6" end="6"/>
                                            </p:txEl>
                                          </p:spTgt>
                                        </p:tgtEl>
                                        <p:attrNameLst>
                                          <p:attrName>ppt_y</p:attrName>
                                        </p:attrNameLst>
                                      </p:cBhvr>
                                      <p:tavLst>
                                        <p:tav tm="0">
                                          <p:val>
                                            <p:strVal val="#ppt_y-.03"/>
                                          </p:val>
                                        </p:tav>
                                        <p:tav tm="100000">
                                          <p:val>
                                            <p:strVal val="#ppt_y"/>
                                          </p:val>
                                        </p:tav>
                                      </p:tavLst>
                                    </p:anim>
                                  </p:childTnLst>
                                </p:cTn>
                              </p:par>
                            </p:childTnLst>
                          </p:cTn>
                        </p:par>
                        <p:par>
                          <p:cTn id="60" fill="hold">
                            <p:stCondLst>
                              <p:cond delay="8000"/>
                            </p:stCondLst>
                            <p:childTnLst>
                              <p:par>
                                <p:cTn id="61" presetID="37" presetClass="entr" presetSubtype="0" fill="hold" grpId="0" nodeType="afterEffect">
                                  <p:stCondLst>
                                    <p:cond delay="0"/>
                                  </p:stCondLst>
                                  <p:childTnLst>
                                    <p:set>
                                      <p:cBhvr>
                                        <p:cTn id="62" dur="1" fill="hold">
                                          <p:stCondLst>
                                            <p:cond delay="0"/>
                                          </p:stCondLst>
                                        </p:cTn>
                                        <p:tgtEl>
                                          <p:spTgt spid="100355">
                                            <p:txEl>
                                              <p:pRg st="7" end="7"/>
                                            </p:txEl>
                                          </p:spTgt>
                                        </p:tgtEl>
                                        <p:attrNameLst>
                                          <p:attrName>style.visibility</p:attrName>
                                        </p:attrNameLst>
                                      </p:cBhvr>
                                      <p:to>
                                        <p:strVal val="visible"/>
                                      </p:to>
                                    </p:set>
                                    <p:animEffect transition="in" filter="fade">
                                      <p:cBhvr>
                                        <p:cTn id="63" dur="1000"/>
                                        <p:tgtEl>
                                          <p:spTgt spid="100355">
                                            <p:txEl>
                                              <p:pRg st="7" end="7"/>
                                            </p:txEl>
                                          </p:spTgt>
                                        </p:tgtEl>
                                      </p:cBhvr>
                                    </p:animEffect>
                                    <p:anim calcmode="lin" valueType="num">
                                      <p:cBhvr>
                                        <p:cTn id="64" dur="1000" fill="hold"/>
                                        <p:tgtEl>
                                          <p:spTgt spid="100355">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100355">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00355">
                                            <p:txEl>
                                              <p:pRg st="7" end="7"/>
                                            </p:txEl>
                                          </p:spTgt>
                                        </p:tgtEl>
                                        <p:attrNameLst>
                                          <p:attrName>ppt_y</p:attrName>
                                        </p:attrNameLst>
                                      </p:cBhvr>
                                      <p:tavLst>
                                        <p:tav tm="0">
                                          <p:val>
                                            <p:strVal val="#ppt_y-.03"/>
                                          </p:val>
                                        </p:tav>
                                        <p:tav tm="100000">
                                          <p:val>
                                            <p:strVal val="#ppt_y"/>
                                          </p:val>
                                        </p:tav>
                                      </p:tavLst>
                                    </p:anim>
                                  </p:childTnLst>
                                </p:cTn>
                              </p:par>
                            </p:childTnLst>
                          </p:cTn>
                        </p:par>
                        <p:par>
                          <p:cTn id="67" fill="hold">
                            <p:stCondLst>
                              <p:cond delay="9000"/>
                            </p:stCondLst>
                            <p:childTnLst>
                              <p:par>
                                <p:cTn id="68" presetID="37" presetClass="entr" presetSubtype="0" fill="hold" grpId="0" nodeType="afterEffect">
                                  <p:stCondLst>
                                    <p:cond delay="0"/>
                                  </p:stCondLst>
                                  <p:childTnLst>
                                    <p:set>
                                      <p:cBhvr>
                                        <p:cTn id="69" dur="1" fill="hold">
                                          <p:stCondLst>
                                            <p:cond delay="0"/>
                                          </p:stCondLst>
                                        </p:cTn>
                                        <p:tgtEl>
                                          <p:spTgt spid="100355">
                                            <p:txEl>
                                              <p:pRg st="8" end="8"/>
                                            </p:txEl>
                                          </p:spTgt>
                                        </p:tgtEl>
                                        <p:attrNameLst>
                                          <p:attrName>style.visibility</p:attrName>
                                        </p:attrNameLst>
                                      </p:cBhvr>
                                      <p:to>
                                        <p:strVal val="visible"/>
                                      </p:to>
                                    </p:set>
                                    <p:animEffect transition="in" filter="fade">
                                      <p:cBhvr>
                                        <p:cTn id="70" dur="1000"/>
                                        <p:tgtEl>
                                          <p:spTgt spid="100355">
                                            <p:txEl>
                                              <p:pRg st="8" end="8"/>
                                            </p:txEl>
                                          </p:spTgt>
                                        </p:tgtEl>
                                      </p:cBhvr>
                                    </p:animEffect>
                                    <p:anim calcmode="lin" valueType="num">
                                      <p:cBhvr>
                                        <p:cTn id="71" dur="1000" fill="hold"/>
                                        <p:tgtEl>
                                          <p:spTgt spid="100355">
                                            <p:txEl>
                                              <p:pRg st="8" end="8"/>
                                            </p:txEl>
                                          </p:spTgt>
                                        </p:tgtEl>
                                        <p:attrNameLst>
                                          <p:attrName>ppt_x</p:attrName>
                                        </p:attrNameLst>
                                      </p:cBhvr>
                                      <p:tavLst>
                                        <p:tav tm="0">
                                          <p:val>
                                            <p:strVal val="#ppt_x"/>
                                          </p:val>
                                        </p:tav>
                                        <p:tav tm="100000">
                                          <p:val>
                                            <p:strVal val="#ppt_x"/>
                                          </p:val>
                                        </p:tav>
                                      </p:tavLst>
                                    </p:anim>
                                    <p:anim calcmode="lin" valueType="num">
                                      <p:cBhvr>
                                        <p:cTn id="72" dur="900" decel="100000" fill="hold"/>
                                        <p:tgtEl>
                                          <p:spTgt spid="100355">
                                            <p:txEl>
                                              <p:pRg st="8" end="8"/>
                                            </p:tx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00355">
                                            <p:txEl>
                                              <p:pRg st="8" end="8"/>
                                            </p:txEl>
                                          </p:spTgt>
                                        </p:tgtEl>
                                        <p:attrNameLst>
                                          <p:attrName>ppt_y</p:attrName>
                                        </p:attrNameLst>
                                      </p:cBhvr>
                                      <p:tavLst>
                                        <p:tav tm="0">
                                          <p:val>
                                            <p:strVal val="#ppt_y-.03"/>
                                          </p:val>
                                        </p:tav>
                                        <p:tav tm="100000">
                                          <p:val>
                                            <p:strVal val="#ppt_y"/>
                                          </p:val>
                                        </p:tav>
                                      </p:tavLst>
                                    </p:anim>
                                  </p:childTnLst>
                                </p:cTn>
                              </p:par>
                            </p:childTnLst>
                          </p:cTn>
                        </p:par>
                        <p:par>
                          <p:cTn id="74" fill="hold">
                            <p:stCondLst>
                              <p:cond delay="10000"/>
                            </p:stCondLst>
                            <p:childTnLst>
                              <p:par>
                                <p:cTn id="75" presetID="37" presetClass="entr" presetSubtype="0" fill="hold" grpId="0" nodeType="afterEffect">
                                  <p:stCondLst>
                                    <p:cond delay="0"/>
                                  </p:stCondLst>
                                  <p:childTnLst>
                                    <p:set>
                                      <p:cBhvr>
                                        <p:cTn id="76" dur="1" fill="hold">
                                          <p:stCondLst>
                                            <p:cond delay="0"/>
                                          </p:stCondLst>
                                        </p:cTn>
                                        <p:tgtEl>
                                          <p:spTgt spid="100355">
                                            <p:txEl>
                                              <p:pRg st="9" end="9"/>
                                            </p:txEl>
                                          </p:spTgt>
                                        </p:tgtEl>
                                        <p:attrNameLst>
                                          <p:attrName>style.visibility</p:attrName>
                                        </p:attrNameLst>
                                      </p:cBhvr>
                                      <p:to>
                                        <p:strVal val="visible"/>
                                      </p:to>
                                    </p:set>
                                    <p:animEffect transition="in" filter="fade">
                                      <p:cBhvr>
                                        <p:cTn id="77" dur="1000"/>
                                        <p:tgtEl>
                                          <p:spTgt spid="100355">
                                            <p:txEl>
                                              <p:pRg st="9" end="9"/>
                                            </p:txEl>
                                          </p:spTgt>
                                        </p:tgtEl>
                                      </p:cBhvr>
                                    </p:animEffect>
                                    <p:anim calcmode="lin" valueType="num">
                                      <p:cBhvr>
                                        <p:cTn id="78" dur="1000" fill="hold"/>
                                        <p:tgtEl>
                                          <p:spTgt spid="100355">
                                            <p:txEl>
                                              <p:pRg st="9" end="9"/>
                                            </p:txEl>
                                          </p:spTgt>
                                        </p:tgtEl>
                                        <p:attrNameLst>
                                          <p:attrName>ppt_x</p:attrName>
                                        </p:attrNameLst>
                                      </p:cBhvr>
                                      <p:tavLst>
                                        <p:tav tm="0">
                                          <p:val>
                                            <p:strVal val="#ppt_x"/>
                                          </p:val>
                                        </p:tav>
                                        <p:tav tm="100000">
                                          <p:val>
                                            <p:strVal val="#ppt_x"/>
                                          </p:val>
                                        </p:tav>
                                      </p:tavLst>
                                    </p:anim>
                                    <p:anim calcmode="lin" valueType="num">
                                      <p:cBhvr>
                                        <p:cTn id="79" dur="900" decel="100000" fill="hold"/>
                                        <p:tgtEl>
                                          <p:spTgt spid="100355">
                                            <p:txEl>
                                              <p:pRg st="9" end="9"/>
                                            </p:txEl>
                                          </p:spTgt>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100355">
                                            <p:txEl>
                                              <p:pRg st="9" end="9"/>
                                            </p:txEl>
                                          </p:spTgt>
                                        </p:tgtEl>
                                        <p:attrNameLst>
                                          <p:attrName>ppt_y</p:attrName>
                                        </p:attrNameLst>
                                      </p:cBhvr>
                                      <p:tavLst>
                                        <p:tav tm="0">
                                          <p:val>
                                            <p:strVal val="#ppt_y-.03"/>
                                          </p:val>
                                        </p:tav>
                                        <p:tav tm="100000">
                                          <p:val>
                                            <p:strVal val="#ppt_y"/>
                                          </p:val>
                                        </p:tav>
                                      </p:tavLst>
                                    </p:anim>
                                  </p:childTnLst>
                                </p:cTn>
                              </p:par>
                            </p:childTnLst>
                          </p:cTn>
                        </p:par>
                        <p:par>
                          <p:cTn id="81" fill="hold">
                            <p:stCondLst>
                              <p:cond delay="11000"/>
                            </p:stCondLst>
                            <p:childTnLst>
                              <p:par>
                                <p:cTn id="82" presetID="37" presetClass="entr" presetSubtype="0" fill="hold" grpId="0" nodeType="afterEffect">
                                  <p:stCondLst>
                                    <p:cond delay="0"/>
                                  </p:stCondLst>
                                  <p:childTnLst>
                                    <p:set>
                                      <p:cBhvr>
                                        <p:cTn id="83" dur="1" fill="hold">
                                          <p:stCondLst>
                                            <p:cond delay="0"/>
                                          </p:stCondLst>
                                        </p:cTn>
                                        <p:tgtEl>
                                          <p:spTgt spid="100355">
                                            <p:txEl>
                                              <p:pRg st="10" end="10"/>
                                            </p:txEl>
                                          </p:spTgt>
                                        </p:tgtEl>
                                        <p:attrNameLst>
                                          <p:attrName>style.visibility</p:attrName>
                                        </p:attrNameLst>
                                      </p:cBhvr>
                                      <p:to>
                                        <p:strVal val="visible"/>
                                      </p:to>
                                    </p:set>
                                    <p:animEffect transition="in" filter="fade">
                                      <p:cBhvr>
                                        <p:cTn id="84" dur="1000"/>
                                        <p:tgtEl>
                                          <p:spTgt spid="100355">
                                            <p:txEl>
                                              <p:pRg st="10" end="10"/>
                                            </p:txEl>
                                          </p:spTgt>
                                        </p:tgtEl>
                                      </p:cBhvr>
                                    </p:animEffect>
                                    <p:anim calcmode="lin" valueType="num">
                                      <p:cBhvr>
                                        <p:cTn id="85" dur="1000" fill="hold"/>
                                        <p:tgtEl>
                                          <p:spTgt spid="100355">
                                            <p:txEl>
                                              <p:pRg st="10" end="10"/>
                                            </p:txEl>
                                          </p:spTgt>
                                        </p:tgtEl>
                                        <p:attrNameLst>
                                          <p:attrName>ppt_x</p:attrName>
                                        </p:attrNameLst>
                                      </p:cBhvr>
                                      <p:tavLst>
                                        <p:tav tm="0">
                                          <p:val>
                                            <p:strVal val="#ppt_x"/>
                                          </p:val>
                                        </p:tav>
                                        <p:tav tm="100000">
                                          <p:val>
                                            <p:strVal val="#ppt_x"/>
                                          </p:val>
                                        </p:tav>
                                      </p:tavLst>
                                    </p:anim>
                                    <p:anim calcmode="lin" valueType="num">
                                      <p:cBhvr>
                                        <p:cTn id="86" dur="900" decel="100000" fill="hold"/>
                                        <p:tgtEl>
                                          <p:spTgt spid="100355">
                                            <p:txEl>
                                              <p:pRg st="10" end="10"/>
                                            </p:tx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00355">
                                            <p:txEl>
                                              <p:pRg st="10" end="10"/>
                                            </p:txEl>
                                          </p:spTgt>
                                        </p:tgtEl>
                                        <p:attrNameLst>
                                          <p:attrName>ppt_y</p:attrName>
                                        </p:attrNameLst>
                                      </p:cBhvr>
                                      <p:tavLst>
                                        <p:tav tm="0">
                                          <p:val>
                                            <p:strVal val="#ppt_y-.03"/>
                                          </p:val>
                                        </p:tav>
                                        <p:tav tm="100000">
                                          <p:val>
                                            <p:strVal val="#ppt_y"/>
                                          </p:val>
                                        </p:tav>
                                      </p:tavLst>
                                    </p:anim>
                                  </p:childTnLst>
                                </p:cTn>
                              </p:par>
                            </p:childTnLst>
                          </p:cTn>
                        </p:par>
                        <p:par>
                          <p:cTn id="88" fill="hold">
                            <p:stCondLst>
                              <p:cond delay="12000"/>
                            </p:stCondLst>
                            <p:childTnLst>
                              <p:par>
                                <p:cTn id="89" presetID="37" presetClass="entr" presetSubtype="0" fill="hold" grpId="0" nodeType="afterEffect">
                                  <p:stCondLst>
                                    <p:cond delay="0"/>
                                  </p:stCondLst>
                                  <p:childTnLst>
                                    <p:set>
                                      <p:cBhvr>
                                        <p:cTn id="90" dur="1" fill="hold">
                                          <p:stCondLst>
                                            <p:cond delay="0"/>
                                          </p:stCondLst>
                                        </p:cTn>
                                        <p:tgtEl>
                                          <p:spTgt spid="100355">
                                            <p:txEl>
                                              <p:pRg st="11" end="11"/>
                                            </p:txEl>
                                          </p:spTgt>
                                        </p:tgtEl>
                                        <p:attrNameLst>
                                          <p:attrName>style.visibility</p:attrName>
                                        </p:attrNameLst>
                                      </p:cBhvr>
                                      <p:to>
                                        <p:strVal val="visible"/>
                                      </p:to>
                                    </p:set>
                                    <p:animEffect transition="in" filter="fade">
                                      <p:cBhvr>
                                        <p:cTn id="91" dur="1000"/>
                                        <p:tgtEl>
                                          <p:spTgt spid="100355">
                                            <p:txEl>
                                              <p:pRg st="11" end="11"/>
                                            </p:txEl>
                                          </p:spTgt>
                                        </p:tgtEl>
                                      </p:cBhvr>
                                    </p:animEffect>
                                    <p:anim calcmode="lin" valueType="num">
                                      <p:cBhvr>
                                        <p:cTn id="92" dur="1000" fill="hold"/>
                                        <p:tgtEl>
                                          <p:spTgt spid="100355">
                                            <p:txEl>
                                              <p:pRg st="11" end="11"/>
                                            </p:txEl>
                                          </p:spTgt>
                                        </p:tgtEl>
                                        <p:attrNameLst>
                                          <p:attrName>ppt_x</p:attrName>
                                        </p:attrNameLst>
                                      </p:cBhvr>
                                      <p:tavLst>
                                        <p:tav tm="0">
                                          <p:val>
                                            <p:strVal val="#ppt_x"/>
                                          </p:val>
                                        </p:tav>
                                        <p:tav tm="100000">
                                          <p:val>
                                            <p:strVal val="#ppt_x"/>
                                          </p:val>
                                        </p:tav>
                                      </p:tavLst>
                                    </p:anim>
                                    <p:anim calcmode="lin" valueType="num">
                                      <p:cBhvr>
                                        <p:cTn id="93" dur="900" decel="100000" fill="hold"/>
                                        <p:tgtEl>
                                          <p:spTgt spid="100355">
                                            <p:txEl>
                                              <p:pRg st="11" end="11"/>
                                            </p:tx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00355">
                                            <p:txEl>
                                              <p:pRg st="11" end="11"/>
                                            </p:txEl>
                                          </p:spTgt>
                                        </p:tgtEl>
                                        <p:attrNameLst>
                                          <p:attrName>ppt_y</p:attrName>
                                        </p:attrNameLst>
                                      </p:cBhvr>
                                      <p:tavLst>
                                        <p:tav tm="0">
                                          <p:val>
                                            <p:strVal val="#ppt_y-.03"/>
                                          </p:val>
                                        </p:tav>
                                        <p:tav tm="100000">
                                          <p:val>
                                            <p:strVal val="#ppt_y"/>
                                          </p:val>
                                        </p:tav>
                                      </p:tavLst>
                                    </p:anim>
                                  </p:childTnLst>
                                </p:cTn>
                              </p:par>
                            </p:childTnLst>
                          </p:cTn>
                        </p:par>
                        <p:par>
                          <p:cTn id="95" fill="hold">
                            <p:stCondLst>
                              <p:cond delay="13000"/>
                            </p:stCondLst>
                            <p:childTnLst>
                              <p:par>
                                <p:cTn id="96" presetID="37" presetClass="entr" presetSubtype="0" fill="hold" grpId="0" nodeType="afterEffect">
                                  <p:stCondLst>
                                    <p:cond delay="0"/>
                                  </p:stCondLst>
                                  <p:childTnLst>
                                    <p:set>
                                      <p:cBhvr>
                                        <p:cTn id="97" dur="1" fill="hold">
                                          <p:stCondLst>
                                            <p:cond delay="0"/>
                                          </p:stCondLst>
                                        </p:cTn>
                                        <p:tgtEl>
                                          <p:spTgt spid="100355">
                                            <p:txEl>
                                              <p:pRg st="12" end="12"/>
                                            </p:txEl>
                                          </p:spTgt>
                                        </p:tgtEl>
                                        <p:attrNameLst>
                                          <p:attrName>style.visibility</p:attrName>
                                        </p:attrNameLst>
                                      </p:cBhvr>
                                      <p:to>
                                        <p:strVal val="visible"/>
                                      </p:to>
                                    </p:set>
                                    <p:animEffect transition="in" filter="fade">
                                      <p:cBhvr>
                                        <p:cTn id="98" dur="1000"/>
                                        <p:tgtEl>
                                          <p:spTgt spid="100355">
                                            <p:txEl>
                                              <p:pRg st="12" end="12"/>
                                            </p:txEl>
                                          </p:spTgt>
                                        </p:tgtEl>
                                      </p:cBhvr>
                                    </p:animEffect>
                                    <p:anim calcmode="lin" valueType="num">
                                      <p:cBhvr>
                                        <p:cTn id="99" dur="1000" fill="hold"/>
                                        <p:tgtEl>
                                          <p:spTgt spid="100355">
                                            <p:txEl>
                                              <p:pRg st="12" end="12"/>
                                            </p:txEl>
                                          </p:spTgt>
                                        </p:tgtEl>
                                        <p:attrNameLst>
                                          <p:attrName>ppt_x</p:attrName>
                                        </p:attrNameLst>
                                      </p:cBhvr>
                                      <p:tavLst>
                                        <p:tav tm="0">
                                          <p:val>
                                            <p:strVal val="#ppt_x"/>
                                          </p:val>
                                        </p:tav>
                                        <p:tav tm="100000">
                                          <p:val>
                                            <p:strVal val="#ppt_x"/>
                                          </p:val>
                                        </p:tav>
                                      </p:tavLst>
                                    </p:anim>
                                    <p:anim calcmode="lin" valueType="num">
                                      <p:cBhvr>
                                        <p:cTn id="100" dur="900" decel="100000" fill="hold"/>
                                        <p:tgtEl>
                                          <p:spTgt spid="100355">
                                            <p:txEl>
                                              <p:pRg st="12" end="12"/>
                                            </p:txEl>
                                          </p:spTgt>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00355">
                                            <p:txEl>
                                              <p:pRg st="12" end="12"/>
                                            </p:txEl>
                                          </p:spTgt>
                                        </p:tgtEl>
                                        <p:attrNameLst>
                                          <p:attrName>ppt_y</p:attrName>
                                        </p:attrNameLst>
                                      </p:cBhvr>
                                      <p:tavLst>
                                        <p:tav tm="0">
                                          <p:val>
                                            <p:strVal val="#ppt_y-.03"/>
                                          </p:val>
                                        </p:tav>
                                        <p:tav tm="100000">
                                          <p:val>
                                            <p:strVal val="#ppt_y"/>
                                          </p:val>
                                        </p:tav>
                                      </p:tavLst>
                                    </p:anim>
                                  </p:childTnLst>
                                </p:cTn>
                              </p:par>
                            </p:childTnLst>
                          </p:cTn>
                        </p:par>
                        <p:par>
                          <p:cTn id="102" fill="hold">
                            <p:stCondLst>
                              <p:cond delay="14000"/>
                            </p:stCondLst>
                            <p:childTnLst>
                              <p:par>
                                <p:cTn id="103" presetID="37" presetClass="entr" presetSubtype="0" fill="hold" grpId="0" nodeType="afterEffect">
                                  <p:stCondLst>
                                    <p:cond delay="0"/>
                                  </p:stCondLst>
                                  <p:childTnLst>
                                    <p:set>
                                      <p:cBhvr>
                                        <p:cTn id="104" dur="1" fill="hold">
                                          <p:stCondLst>
                                            <p:cond delay="0"/>
                                          </p:stCondLst>
                                        </p:cTn>
                                        <p:tgtEl>
                                          <p:spTgt spid="100355">
                                            <p:txEl>
                                              <p:pRg st="13" end="13"/>
                                            </p:txEl>
                                          </p:spTgt>
                                        </p:tgtEl>
                                        <p:attrNameLst>
                                          <p:attrName>style.visibility</p:attrName>
                                        </p:attrNameLst>
                                      </p:cBhvr>
                                      <p:to>
                                        <p:strVal val="visible"/>
                                      </p:to>
                                    </p:set>
                                    <p:animEffect transition="in" filter="fade">
                                      <p:cBhvr>
                                        <p:cTn id="105" dur="1000"/>
                                        <p:tgtEl>
                                          <p:spTgt spid="100355">
                                            <p:txEl>
                                              <p:pRg st="13" end="13"/>
                                            </p:txEl>
                                          </p:spTgt>
                                        </p:tgtEl>
                                      </p:cBhvr>
                                    </p:animEffect>
                                    <p:anim calcmode="lin" valueType="num">
                                      <p:cBhvr>
                                        <p:cTn id="106" dur="1000" fill="hold"/>
                                        <p:tgtEl>
                                          <p:spTgt spid="100355">
                                            <p:txEl>
                                              <p:pRg st="13" end="13"/>
                                            </p:txEl>
                                          </p:spTgt>
                                        </p:tgtEl>
                                        <p:attrNameLst>
                                          <p:attrName>ppt_x</p:attrName>
                                        </p:attrNameLst>
                                      </p:cBhvr>
                                      <p:tavLst>
                                        <p:tav tm="0">
                                          <p:val>
                                            <p:strVal val="#ppt_x"/>
                                          </p:val>
                                        </p:tav>
                                        <p:tav tm="100000">
                                          <p:val>
                                            <p:strVal val="#ppt_x"/>
                                          </p:val>
                                        </p:tav>
                                      </p:tavLst>
                                    </p:anim>
                                    <p:anim calcmode="lin" valueType="num">
                                      <p:cBhvr>
                                        <p:cTn id="107" dur="900" decel="100000" fill="hold"/>
                                        <p:tgtEl>
                                          <p:spTgt spid="100355">
                                            <p:txEl>
                                              <p:pRg st="13" end="13"/>
                                            </p:txEl>
                                          </p:spTgt>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100355">
                                            <p:txEl>
                                              <p:pRg st="13" end="13"/>
                                            </p:txEl>
                                          </p:spTgt>
                                        </p:tgtEl>
                                        <p:attrNameLst>
                                          <p:attrName>ppt_y</p:attrName>
                                        </p:attrNameLst>
                                      </p:cBhvr>
                                      <p:tavLst>
                                        <p:tav tm="0">
                                          <p:val>
                                            <p:strVal val="#ppt_y-.03"/>
                                          </p:val>
                                        </p:tav>
                                        <p:tav tm="100000">
                                          <p:val>
                                            <p:strVal val="#ppt_y"/>
                                          </p:val>
                                        </p:tav>
                                      </p:tavLst>
                                    </p:anim>
                                  </p:childTnLst>
                                </p:cTn>
                              </p:par>
                            </p:childTnLst>
                          </p:cTn>
                        </p:par>
                        <p:par>
                          <p:cTn id="109" fill="hold">
                            <p:stCondLst>
                              <p:cond delay="15000"/>
                            </p:stCondLst>
                            <p:childTnLst>
                              <p:par>
                                <p:cTn id="110" presetID="37" presetClass="entr" presetSubtype="0" fill="hold" grpId="0" nodeType="afterEffect">
                                  <p:stCondLst>
                                    <p:cond delay="0"/>
                                  </p:stCondLst>
                                  <p:childTnLst>
                                    <p:set>
                                      <p:cBhvr>
                                        <p:cTn id="111" dur="1" fill="hold">
                                          <p:stCondLst>
                                            <p:cond delay="0"/>
                                          </p:stCondLst>
                                        </p:cTn>
                                        <p:tgtEl>
                                          <p:spTgt spid="100355">
                                            <p:txEl>
                                              <p:pRg st="14" end="14"/>
                                            </p:txEl>
                                          </p:spTgt>
                                        </p:tgtEl>
                                        <p:attrNameLst>
                                          <p:attrName>style.visibility</p:attrName>
                                        </p:attrNameLst>
                                      </p:cBhvr>
                                      <p:to>
                                        <p:strVal val="visible"/>
                                      </p:to>
                                    </p:set>
                                    <p:animEffect transition="in" filter="fade">
                                      <p:cBhvr>
                                        <p:cTn id="112" dur="1000"/>
                                        <p:tgtEl>
                                          <p:spTgt spid="100355">
                                            <p:txEl>
                                              <p:pRg st="14" end="14"/>
                                            </p:txEl>
                                          </p:spTgt>
                                        </p:tgtEl>
                                      </p:cBhvr>
                                    </p:animEffect>
                                    <p:anim calcmode="lin" valueType="num">
                                      <p:cBhvr>
                                        <p:cTn id="113" dur="1000" fill="hold"/>
                                        <p:tgtEl>
                                          <p:spTgt spid="100355">
                                            <p:txEl>
                                              <p:pRg st="14" end="14"/>
                                            </p:txEl>
                                          </p:spTgt>
                                        </p:tgtEl>
                                        <p:attrNameLst>
                                          <p:attrName>ppt_x</p:attrName>
                                        </p:attrNameLst>
                                      </p:cBhvr>
                                      <p:tavLst>
                                        <p:tav tm="0">
                                          <p:val>
                                            <p:strVal val="#ppt_x"/>
                                          </p:val>
                                        </p:tav>
                                        <p:tav tm="100000">
                                          <p:val>
                                            <p:strVal val="#ppt_x"/>
                                          </p:val>
                                        </p:tav>
                                      </p:tavLst>
                                    </p:anim>
                                    <p:anim calcmode="lin" valueType="num">
                                      <p:cBhvr>
                                        <p:cTn id="114" dur="900" decel="100000" fill="hold"/>
                                        <p:tgtEl>
                                          <p:spTgt spid="100355">
                                            <p:txEl>
                                              <p:pRg st="14" end="14"/>
                                            </p:txEl>
                                          </p:spTgt>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100355">
                                            <p:txEl>
                                              <p:pRg st="14" end="14"/>
                                            </p:txEl>
                                          </p:spTgt>
                                        </p:tgtEl>
                                        <p:attrNameLst>
                                          <p:attrName>ppt_y</p:attrName>
                                        </p:attrNameLst>
                                      </p:cBhvr>
                                      <p:tavLst>
                                        <p:tav tm="0">
                                          <p:val>
                                            <p:strVal val="#ppt_y-.03"/>
                                          </p:val>
                                        </p:tav>
                                        <p:tav tm="100000">
                                          <p:val>
                                            <p:strVal val="#ppt_y"/>
                                          </p:val>
                                        </p:tav>
                                      </p:tavLst>
                                    </p:anim>
                                  </p:childTnLst>
                                </p:cTn>
                              </p:par>
                            </p:childTnLst>
                          </p:cTn>
                        </p:par>
                        <p:par>
                          <p:cTn id="116" fill="hold">
                            <p:stCondLst>
                              <p:cond delay="16000"/>
                            </p:stCondLst>
                            <p:childTnLst>
                              <p:par>
                                <p:cTn id="117" presetID="37" presetClass="entr" presetSubtype="0" fill="hold" grpId="0" nodeType="afterEffect">
                                  <p:stCondLst>
                                    <p:cond delay="0"/>
                                  </p:stCondLst>
                                  <p:childTnLst>
                                    <p:set>
                                      <p:cBhvr>
                                        <p:cTn id="118" dur="1" fill="hold">
                                          <p:stCondLst>
                                            <p:cond delay="0"/>
                                          </p:stCondLst>
                                        </p:cTn>
                                        <p:tgtEl>
                                          <p:spTgt spid="100356">
                                            <p:txEl>
                                              <p:pRg st="0" end="0"/>
                                            </p:txEl>
                                          </p:spTgt>
                                        </p:tgtEl>
                                        <p:attrNameLst>
                                          <p:attrName>style.visibility</p:attrName>
                                        </p:attrNameLst>
                                      </p:cBhvr>
                                      <p:to>
                                        <p:strVal val="visible"/>
                                      </p:to>
                                    </p:set>
                                    <p:animEffect transition="in" filter="fade">
                                      <p:cBhvr>
                                        <p:cTn id="119" dur="1000"/>
                                        <p:tgtEl>
                                          <p:spTgt spid="100356">
                                            <p:txEl>
                                              <p:pRg st="0" end="0"/>
                                            </p:txEl>
                                          </p:spTgt>
                                        </p:tgtEl>
                                      </p:cBhvr>
                                    </p:animEffect>
                                    <p:anim calcmode="lin" valueType="num">
                                      <p:cBhvr>
                                        <p:cTn id="120" dur="1000" fill="hold"/>
                                        <p:tgtEl>
                                          <p:spTgt spid="100356">
                                            <p:txEl>
                                              <p:pRg st="0" end="0"/>
                                            </p:txEl>
                                          </p:spTgt>
                                        </p:tgtEl>
                                        <p:attrNameLst>
                                          <p:attrName>ppt_x</p:attrName>
                                        </p:attrNameLst>
                                      </p:cBhvr>
                                      <p:tavLst>
                                        <p:tav tm="0">
                                          <p:val>
                                            <p:strVal val="#ppt_x"/>
                                          </p:val>
                                        </p:tav>
                                        <p:tav tm="100000">
                                          <p:val>
                                            <p:strVal val="#ppt_x"/>
                                          </p:val>
                                        </p:tav>
                                      </p:tavLst>
                                    </p:anim>
                                    <p:anim calcmode="lin" valueType="num">
                                      <p:cBhvr>
                                        <p:cTn id="121" dur="900" decel="100000" fill="hold"/>
                                        <p:tgtEl>
                                          <p:spTgt spid="100356">
                                            <p:txEl>
                                              <p:pRg st="0" end="0"/>
                                            </p:txEl>
                                          </p:spTgt>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0356">
                                            <p:txEl>
                                              <p:pRg st="0" end="0"/>
                                            </p:txEl>
                                          </p:spTgt>
                                        </p:tgtEl>
                                        <p:attrNameLst>
                                          <p:attrName>ppt_y</p:attrName>
                                        </p:attrNameLst>
                                      </p:cBhvr>
                                      <p:tavLst>
                                        <p:tav tm="0">
                                          <p:val>
                                            <p:strVal val="#ppt_y-.03"/>
                                          </p:val>
                                        </p:tav>
                                        <p:tav tm="100000">
                                          <p:val>
                                            <p:strVal val="#ppt_y"/>
                                          </p:val>
                                        </p:tav>
                                      </p:tavLst>
                                    </p:anim>
                                  </p:childTnLst>
                                </p:cTn>
                              </p:par>
                            </p:childTnLst>
                          </p:cTn>
                        </p:par>
                        <p:par>
                          <p:cTn id="123" fill="hold">
                            <p:stCondLst>
                              <p:cond delay="17000"/>
                            </p:stCondLst>
                            <p:childTnLst>
                              <p:par>
                                <p:cTn id="124" presetID="37" presetClass="entr" presetSubtype="0" fill="hold" grpId="0" nodeType="afterEffect">
                                  <p:stCondLst>
                                    <p:cond delay="0"/>
                                  </p:stCondLst>
                                  <p:childTnLst>
                                    <p:set>
                                      <p:cBhvr>
                                        <p:cTn id="125" dur="1" fill="hold">
                                          <p:stCondLst>
                                            <p:cond delay="0"/>
                                          </p:stCondLst>
                                        </p:cTn>
                                        <p:tgtEl>
                                          <p:spTgt spid="100356">
                                            <p:txEl>
                                              <p:pRg st="1" end="1"/>
                                            </p:txEl>
                                          </p:spTgt>
                                        </p:tgtEl>
                                        <p:attrNameLst>
                                          <p:attrName>style.visibility</p:attrName>
                                        </p:attrNameLst>
                                      </p:cBhvr>
                                      <p:to>
                                        <p:strVal val="visible"/>
                                      </p:to>
                                    </p:set>
                                    <p:animEffect transition="in" filter="fade">
                                      <p:cBhvr>
                                        <p:cTn id="126" dur="1000"/>
                                        <p:tgtEl>
                                          <p:spTgt spid="100356">
                                            <p:txEl>
                                              <p:pRg st="1" end="1"/>
                                            </p:txEl>
                                          </p:spTgt>
                                        </p:tgtEl>
                                      </p:cBhvr>
                                    </p:animEffect>
                                    <p:anim calcmode="lin" valueType="num">
                                      <p:cBhvr>
                                        <p:cTn id="127" dur="1000" fill="hold"/>
                                        <p:tgtEl>
                                          <p:spTgt spid="100356">
                                            <p:txEl>
                                              <p:pRg st="1" end="1"/>
                                            </p:txEl>
                                          </p:spTgt>
                                        </p:tgtEl>
                                        <p:attrNameLst>
                                          <p:attrName>ppt_x</p:attrName>
                                        </p:attrNameLst>
                                      </p:cBhvr>
                                      <p:tavLst>
                                        <p:tav tm="0">
                                          <p:val>
                                            <p:strVal val="#ppt_x"/>
                                          </p:val>
                                        </p:tav>
                                        <p:tav tm="100000">
                                          <p:val>
                                            <p:strVal val="#ppt_x"/>
                                          </p:val>
                                        </p:tav>
                                      </p:tavLst>
                                    </p:anim>
                                    <p:anim calcmode="lin" valueType="num">
                                      <p:cBhvr>
                                        <p:cTn id="128" dur="900" decel="100000" fill="hold"/>
                                        <p:tgtEl>
                                          <p:spTgt spid="100356">
                                            <p:txEl>
                                              <p:pRg st="1" end="1"/>
                                            </p:txEl>
                                          </p:spTgt>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00356">
                                            <p:txEl>
                                              <p:pRg st="1" end="1"/>
                                            </p:txEl>
                                          </p:spTgt>
                                        </p:tgtEl>
                                        <p:attrNameLst>
                                          <p:attrName>ppt_y</p:attrName>
                                        </p:attrNameLst>
                                      </p:cBhvr>
                                      <p:tavLst>
                                        <p:tav tm="0">
                                          <p:val>
                                            <p:strVal val="#ppt_y-.03"/>
                                          </p:val>
                                        </p:tav>
                                        <p:tav tm="100000">
                                          <p:val>
                                            <p:strVal val="#ppt_y"/>
                                          </p:val>
                                        </p:tav>
                                      </p:tavLst>
                                    </p:anim>
                                  </p:childTnLst>
                                </p:cTn>
                              </p:par>
                            </p:childTnLst>
                          </p:cTn>
                        </p:par>
                        <p:par>
                          <p:cTn id="130" fill="hold">
                            <p:stCondLst>
                              <p:cond delay="18000"/>
                            </p:stCondLst>
                            <p:childTnLst>
                              <p:par>
                                <p:cTn id="131" presetID="37" presetClass="entr" presetSubtype="0" fill="hold" grpId="0" nodeType="afterEffect">
                                  <p:stCondLst>
                                    <p:cond delay="0"/>
                                  </p:stCondLst>
                                  <p:childTnLst>
                                    <p:set>
                                      <p:cBhvr>
                                        <p:cTn id="132" dur="1" fill="hold">
                                          <p:stCondLst>
                                            <p:cond delay="0"/>
                                          </p:stCondLst>
                                        </p:cTn>
                                        <p:tgtEl>
                                          <p:spTgt spid="100356">
                                            <p:txEl>
                                              <p:pRg st="2" end="2"/>
                                            </p:txEl>
                                          </p:spTgt>
                                        </p:tgtEl>
                                        <p:attrNameLst>
                                          <p:attrName>style.visibility</p:attrName>
                                        </p:attrNameLst>
                                      </p:cBhvr>
                                      <p:to>
                                        <p:strVal val="visible"/>
                                      </p:to>
                                    </p:set>
                                    <p:animEffect transition="in" filter="fade">
                                      <p:cBhvr>
                                        <p:cTn id="133" dur="1000"/>
                                        <p:tgtEl>
                                          <p:spTgt spid="100356">
                                            <p:txEl>
                                              <p:pRg st="2" end="2"/>
                                            </p:txEl>
                                          </p:spTgt>
                                        </p:tgtEl>
                                      </p:cBhvr>
                                    </p:animEffect>
                                    <p:anim calcmode="lin" valueType="num">
                                      <p:cBhvr>
                                        <p:cTn id="134" dur="1000" fill="hold"/>
                                        <p:tgtEl>
                                          <p:spTgt spid="100356">
                                            <p:txEl>
                                              <p:pRg st="2" end="2"/>
                                            </p:txEl>
                                          </p:spTgt>
                                        </p:tgtEl>
                                        <p:attrNameLst>
                                          <p:attrName>ppt_x</p:attrName>
                                        </p:attrNameLst>
                                      </p:cBhvr>
                                      <p:tavLst>
                                        <p:tav tm="0">
                                          <p:val>
                                            <p:strVal val="#ppt_x"/>
                                          </p:val>
                                        </p:tav>
                                        <p:tav tm="100000">
                                          <p:val>
                                            <p:strVal val="#ppt_x"/>
                                          </p:val>
                                        </p:tav>
                                      </p:tavLst>
                                    </p:anim>
                                    <p:anim calcmode="lin" valueType="num">
                                      <p:cBhvr>
                                        <p:cTn id="135" dur="900" decel="100000" fill="hold"/>
                                        <p:tgtEl>
                                          <p:spTgt spid="100356">
                                            <p:txEl>
                                              <p:pRg st="2" end="2"/>
                                            </p:txEl>
                                          </p:spTgt>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100356">
                                            <p:txEl>
                                              <p:pRg st="2" end="2"/>
                                            </p:txEl>
                                          </p:spTgt>
                                        </p:tgtEl>
                                        <p:attrNameLst>
                                          <p:attrName>ppt_y</p:attrName>
                                        </p:attrNameLst>
                                      </p:cBhvr>
                                      <p:tavLst>
                                        <p:tav tm="0">
                                          <p:val>
                                            <p:strVal val="#ppt_y-.03"/>
                                          </p:val>
                                        </p:tav>
                                        <p:tav tm="100000">
                                          <p:val>
                                            <p:strVal val="#ppt_y"/>
                                          </p:val>
                                        </p:tav>
                                      </p:tavLst>
                                    </p:anim>
                                  </p:childTnLst>
                                </p:cTn>
                              </p:par>
                            </p:childTnLst>
                          </p:cTn>
                        </p:par>
                        <p:par>
                          <p:cTn id="137" fill="hold">
                            <p:stCondLst>
                              <p:cond delay="19000"/>
                            </p:stCondLst>
                            <p:childTnLst>
                              <p:par>
                                <p:cTn id="138" presetID="37" presetClass="entr" presetSubtype="0" fill="hold" grpId="0" nodeType="afterEffect">
                                  <p:stCondLst>
                                    <p:cond delay="0"/>
                                  </p:stCondLst>
                                  <p:childTnLst>
                                    <p:set>
                                      <p:cBhvr>
                                        <p:cTn id="139" dur="1" fill="hold">
                                          <p:stCondLst>
                                            <p:cond delay="0"/>
                                          </p:stCondLst>
                                        </p:cTn>
                                        <p:tgtEl>
                                          <p:spTgt spid="100356">
                                            <p:txEl>
                                              <p:pRg st="3" end="3"/>
                                            </p:txEl>
                                          </p:spTgt>
                                        </p:tgtEl>
                                        <p:attrNameLst>
                                          <p:attrName>style.visibility</p:attrName>
                                        </p:attrNameLst>
                                      </p:cBhvr>
                                      <p:to>
                                        <p:strVal val="visible"/>
                                      </p:to>
                                    </p:set>
                                    <p:animEffect transition="in" filter="fade">
                                      <p:cBhvr>
                                        <p:cTn id="140" dur="1000"/>
                                        <p:tgtEl>
                                          <p:spTgt spid="100356">
                                            <p:txEl>
                                              <p:pRg st="3" end="3"/>
                                            </p:txEl>
                                          </p:spTgt>
                                        </p:tgtEl>
                                      </p:cBhvr>
                                    </p:animEffect>
                                    <p:anim calcmode="lin" valueType="num">
                                      <p:cBhvr>
                                        <p:cTn id="141" dur="1000" fill="hold"/>
                                        <p:tgtEl>
                                          <p:spTgt spid="100356">
                                            <p:txEl>
                                              <p:pRg st="3" end="3"/>
                                            </p:txEl>
                                          </p:spTgt>
                                        </p:tgtEl>
                                        <p:attrNameLst>
                                          <p:attrName>ppt_x</p:attrName>
                                        </p:attrNameLst>
                                      </p:cBhvr>
                                      <p:tavLst>
                                        <p:tav tm="0">
                                          <p:val>
                                            <p:strVal val="#ppt_x"/>
                                          </p:val>
                                        </p:tav>
                                        <p:tav tm="100000">
                                          <p:val>
                                            <p:strVal val="#ppt_x"/>
                                          </p:val>
                                        </p:tav>
                                      </p:tavLst>
                                    </p:anim>
                                    <p:anim calcmode="lin" valueType="num">
                                      <p:cBhvr>
                                        <p:cTn id="142" dur="900" decel="100000" fill="hold"/>
                                        <p:tgtEl>
                                          <p:spTgt spid="100356">
                                            <p:txEl>
                                              <p:pRg st="3" end="3"/>
                                            </p:txEl>
                                          </p:spTgt>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00356">
                                            <p:txEl>
                                              <p:pRg st="3" end="3"/>
                                            </p:txEl>
                                          </p:spTgt>
                                        </p:tgtEl>
                                        <p:attrNameLst>
                                          <p:attrName>ppt_y</p:attrName>
                                        </p:attrNameLst>
                                      </p:cBhvr>
                                      <p:tavLst>
                                        <p:tav tm="0">
                                          <p:val>
                                            <p:strVal val="#ppt_y-.03"/>
                                          </p:val>
                                        </p:tav>
                                        <p:tav tm="100000">
                                          <p:val>
                                            <p:strVal val="#ppt_y"/>
                                          </p:val>
                                        </p:tav>
                                      </p:tavLst>
                                    </p:anim>
                                  </p:childTnLst>
                                </p:cTn>
                              </p:par>
                            </p:childTnLst>
                          </p:cTn>
                        </p:par>
                        <p:par>
                          <p:cTn id="144" fill="hold">
                            <p:stCondLst>
                              <p:cond delay="20000"/>
                            </p:stCondLst>
                            <p:childTnLst>
                              <p:par>
                                <p:cTn id="145" presetID="37" presetClass="entr" presetSubtype="0" fill="hold" grpId="0" nodeType="afterEffect">
                                  <p:stCondLst>
                                    <p:cond delay="0"/>
                                  </p:stCondLst>
                                  <p:childTnLst>
                                    <p:set>
                                      <p:cBhvr>
                                        <p:cTn id="146" dur="1" fill="hold">
                                          <p:stCondLst>
                                            <p:cond delay="0"/>
                                          </p:stCondLst>
                                        </p:cTn>
                                        <p:tgtEl>
                                          <p:spTgt spid="100356">
                                            <p:txEl>
                                              <p:pRg st="4" end="4"/>
                                            </p:txEl>
                                          </p:spTgt>
                                        </p:tgtEl>
                                        <p:attrNameLst>
                                          <p:attrName>style.visibility</p:attrName>
                                        </p:attrNameLst>
                                      </p:cBhvr>
                                      <p:to>
                                        <p:strVal val="visible"/>
                                      </p:to>
                                    </p:set>
                                    <p:animEffect transition="in" filter="fade">
                                      <p:cBhvr>
                                        <p:cTn id="147" dur="1000"/>
                                        <p:tgtEl>
                                          <p:spTgt spid="100356">
                                            <p:txEl>
                                              <p:pRg st="4" end="4"/>
                                            </p:txEl>
                                          </p:spTgt>
                                        </p:tgtEl>
                                      </p:cBhvr>
                                    </p:animEffect>
                                    <p:anim calcmode="lin" valueType="num">
                                      <p:cBhvr>
                                        <p:cTn id="148" dur="1000" fill="hold"/>
                                        <p:tgtEl>
                                          <p:spTgt spid="100356">
                                            <p:txEl>
                                              <p:pRg st="4" end="4"/>
                                            </p:txEl>
                                          </p:spTgt>
                                        </p:tgtEl>
                                        <p:attrNameLst>
                                          <p:attrName>ppt_x</p:attrName>
                                        </p:attrNameLst>
                                      </p:cBhvr>
                                      <p:tavLst>
                                        <p:tav tm="0">
                                          <p:val>
                                            <p:strVal val="#ppt_x"/>
                                          </p:val>
                                        </p:tav>
                                        <p:tav tm="100000">
                                          <p:val>
                                            <p:strVal val="#ppt_x"/>
                                          </p:val>
                                        </p:tav>
                                      </p:tavLst>
                                    </p:anim>
                                    <p:anim calcmode="lin" valueType="num">
                                      <p:cBhvr>
                                        <p:cTn id="149" dur="900" decel="100000" fill="hold"/>
                                        <p:tgtEl>
                                          <p:spTgt spid="100356">
                                            <p:txEl>
                                              <p:pRg st="4" end="4"/>
                                            </p:txEl>
                                          </p:spTgt>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00356">
                                            <p:txEl>
                                              <p:pRg st="4" end="4"/>
                                            </p:txEl>
                                          </p:spTgt>
                                        </p:tgtEl>
                                        <p:attrNameLst>
                                          <p:attrName>ppt_y</p:attrName>
                                        </p:attrNameLst>
                                      </p:cBhvr>
                                      <p:tavLst>
                                        <p:tav tm="0">
                                          <p:val>
                                            <p:strVal val="#ppt_y-.03"/>
                                          </p:val>
                                        </p:tav>
                                        <p:tav tm="100000">
                                          <p:val>
                                            <p:strVal val="#ppt_y"/>
                                          </p:val>
                                        </p:tav>
                                      </p:tavLst>
                                    </p:anim>
                                  </p:childTnLst>
                                </p:cTn>
                              </p:par>
                            </p:childTnLst>
                          </p:cTn>
                        </p:par>
                        <p:par>
                          <p:cTn id="151" fill="hold">
                            <p:stCondLst>
                              <p:cond delay="21000"/>
                            </p:stCondLst>
                            <p:childTnLst>
                              <p:par>
                                <p:cTn id="152" presetID="37" presetClass="entr" presetSubtype="0" fill="hold" grpId="0" nodeType="afterEffect">
                                  <p:stCondLst>
                                    <p:cond delay="0"/>
                                  </p:stCondLst>
                                  <p:childTnLst>
                                    <p:set>
                                      <p:cBhvr>
                                        <p:cTn id="153" dur="1" fill="hold">
                                          <p:stCondLst>
                                            <p:cond delay="0"/>
                                          </p:stCondLst>
                                        </p:cTn>
                                        <p:tgtEl>
                                          <p:spTgt spid="100356">
                                            <p:txEl>
                                              <p:pRg st="5" end="5"/>
                                            </p:txEl>
                                          </p:spTgt>
                                        </p:tgtEl>
                                        <p:attrNameLst>
                                          <p:attrName>style.visibility</p:attrName>
                                        </p:attrNameLst>
                                      </p:cBhvr>
                                      <p:to>
                                        <p:strVal val="visible"/>
                                      </p:to>
                                    </p:set>
                                    <p:animEffect transition="in" filter="fade">
                                      <p:cBhvr>
                                        <p:cTn id="154" dur="1000"/>
                                        <p:tgtEl>
                                          <p:spTgt spid="100356">
                                            <p:txEl>
                                              <p:pRg st="5" end="5"/>
                                            </p:txEl>
                                          </p:spTgt>
                                        </p:tgtEl>
                                      </p:cBhvr>
                                    </p:animEffect>
                                    <p:anim calcmode="lin" valueType="num">
                                      <p:cBhvr>
                                        <p:cTn id="155" dur="1000" fill="hold"/>
                                        <p:tgtEl>
                                          <p:spTgt spid="100356">
                                            <p:txEl>
                                              <p:pRg st="5" end="5"/>
                                            </p:txEl>
                                          </p:spTgt>
                                        </p:tgtEl>
                                        <p:attrNameLst>
                                          <p:attrName>ppt_x</p:attrName>
                                        </p:attrNameLst>
                                      </p:cBhvr>
                                      <p:tavLst>
                                        <p:tav tm="0">
                                          <p:val>
                                            <p:strVal val="#ppt_x"/>
                                          </p:val>
                                        </p:tav>
                                        <p:tav tm="100000">
                                          <p:val>
                                            <p:strVal val="#ppt_x"/>
                                          </p:val>
                                        </p:tav>
                                      </p:tavLst>
                                    </p:anim>
                                    <p:anim calcmode="lin" valueType="num">
                                      <p:cBhvr>
                                        <p:cTn id="156" dur="900" decel="100000" fill="hold"/>
                                        <p:tgtEl>
                                          <p:spTgt spid="100356">
                                            <p:txEl>
                                              <p:pRg st="5" end="5"/>
                                            </p:txEl>
                                          </p:spTgt>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0356">
                                            <p:txEl>
                                              <p:pRg st="5" end="5"/>
                                            </p:txEl>
                                          </p:spTgt>
                                        </p:tgtEl>
                                        <p:attrNameLst>
                                          <p:attrName>ppt_y</p:attrName>
                                        </p:attrNameLst>
                                      </p:cBhvr>
                                      <p:tavLst>
                                        <p:tav tm="0">
                                          <p:val>
                                            <p:strVal val="#ppt_y-.03"/>
                                          </p:val>
                                        </p:tav>
                                        <p:tav tm="100000">
                                          <p:val>
                                            <p:strVal val="#ppt_y"/>
                                          </p:val>
                                        </p:tav>
                                      </p:tavLst>
                                    </p:anim>
                                  </p:childTnLst>
                                </p:cTn>
                              </p:par>
                            </p:childTnLst>
                          </p:cTn>
                        </p:par>
                        <p:par>
                          <p:cTn id="158" fill="hold">
                            <p:stCondLst>
                              <p:cond delay="22000"/>
                            </p:stCondLst>
                            <p:childTnLst>
                              <p:par>
                                <p:cTn id="159" presetID="37" presetClass="entr" presetSubtype="0" fill="hold" grpId="0" nodeType="afterEffect">
                                  <p:stCondLst>
                                    <p:cond delay="0"/>
                                  </p:stCondLst>
                                  <p:childTnLst>
                                    <p:set>
                                      <p:cBhvr>
                                        <p:cTn id="160" dur="1" fill="hold">
                                          <p:stCondLst>
                                            <p:cond delay="0"/>
                                          </p:stCondLst>
                                        </p:cTn>
                                        <p:tgtEl>
                                          <p:spTgt spid="100356">
                                            <p:txEl>
                                              <p:pRg st="6" end="6"/>
                                            </p:txEl>
                                          </p:spTgt>
                                        </p:tgtEl>
                                        <p:attrNameLst>
                                          <p:attrName>style.visibility</p:attrName>
                                        </p:attrNameLst>
                                      </p:cBhvr>
                                      <p:to>
                                        <p:strVal val="visible"/>
                                      </p:to>
                                    </p:set>
                                    <p:animEffect transition="in" filter="fade">
                                      <p:cBhvr>
                                        <p:cTn id="161" dur="1000"/>
                                        <p:tgtEl>
                                          <p:spTgt spid="100356">
                                            <p:txEl>
                                              <p:pRg st="6" end="6"/>
                                            </p:txEl>
                                          </p:spTgt>
                                        </p:tgtEl>
                                      </p:cBhvr>
                                    </p:animEffect>
                                    <p:anim calcmode="lin" valueType="num">
                                      <p:cBhvr>
                                        <p:cTn id="162" dur="1000" fill="hold"/>
                                        <p:tgtEl>
                                          <p:spTgt spid="100356">
                                            <p:txEl>
                                              <p:pRg st="6" end="6"/>
                                            </p:txEl>
                                          </p:spTgt>
                                        </p:tgtEl>
                                        <p:attrNameLst>
                                          <p:attrName>ppt_x</p:attrName>
                                        </p:attrNameLst>
                                      </p:cBhvr>
                                      <p:tavLst>
                                        <p:tav tm="0">
                                          <p:val>
                                            <p:strVal val="#ppt_x"/>
                                          </p:val>
                                        </p:tav>
                                        <p:tav tm="100000">
                                          <p:val>
                                            <p:strVal val="#ppt_x"/>
                                          </p:val>
                                        </p:tav>
                                      </p:tavLst>
                                    </p:anim>
                                    <p:anim calcmode="lin" valueType="num">
                                      <p:cBhvr>
                                        <p:cTn id="163" dur="900" decel="100000" fill="hold"/>
                                        <p:tgtEl>
                                          <p:spTgt spid="100356">
                                            <p:txEl>
                                              <p:pRg st="6" end="6"/>
                                            </p:txEl>
                                          </p:spTgt>
                                        </p:tgtEl>
                                        <p:attrNameLst>
                                          <p:attrName>ppt_y</p:attrName>
                                        </p:attrNameLst>
                                      </p:cBhvr>
                                      <p:tavLst>
                                        <p:tav tm="0">
                                          <p:val>
                                            <p:strVal val="#ppt_y+1"/>
                                          </p:val>
                                        </p:tav>
                                        <p:tav tm="100000">
                                          <p:val>
                                            <p:strVal val="#ppt_y-.03"/>
                                          </p:val>
                                        </p:tav>
                                      </p:tavLst>
                                    </p:anim>
                                    <p:anim calcmode="lin" valueType="num">
                                      <p:cBhvr>
                                        <p:cTn id="164" dur="100" accel="100000" fill="hold">
                                          <p:stCondLst>
                                            <p:cond delay="900"/>
                                          </p:stCondLst>
                                        </p:cTn>
                                        <p:tgtEl>
                                          <p:spTgt spid="100356">
                                            <p:txEl>
                                              <p:pRg st="6" end="6"/>
                                            </p:txEl>
                                          </p:spTgt>
                                        </p:tgtEl>
                                        <p:attrNameLst>
                                          <p:attrName>ppt_y</p:attrName>
                                        </p:attrNameLst>
                                      </p:cBhvr>
                                      <p:tavLst>
                                        <p:tav tm="0">
                                          <p:val>
                                            <p:strVal val="#ppt_y-.03"/>
                                          </p:val>
                                        </p:tav>
                                        <p:tav tm="100000">
                                          <p:val>
                                            <p:strVal val="#ppt_y"/>
                                          </p:val>
                                        </p:tav>
                                      </p:tavLst>
                                    </p:anim>
                                  </p:childTnLst>
                                </p:cTn>
                              </p:par>
                            </p:childTnLst>
                          </p:cTn>
                        </p:par>
                        <p:par>
                          <p:cTn id="165" fill="hold">
                            <p:stCondLst>
                              <p:cond delay="23000"/>
                            </p:stCondLst>
                            <p:childTnLst>
                              <p:par>
                                <p:cTn id="166" presetID="37" presetClass="entr" presetSubtype="0" fill="hold" grpId="0" nodeType="afterEffect">
                                  <p:stCondLst>
                                    <p:cond delay="0"/>
                                  </p:stCondLst>
                                  <p:childTnLst>
                                    <p:set>
                                      <p:cBhvr>
                                        <p:cTn id="167" dur="1" fill="hold">
                                          <p:stCondLst>
                                            <p:cond delay="0"/>
                                          </p:stCondLst>
                                        </p:cTn>
                                        <p:tgtEl>
                                          <p:spTgt spid="100356">
                                            <p:txEl>
                                              <p:pRg st="7" end="7"/>
                                            </p:txEl>
                                          </p:spTgt>
                                        </p:tgtEl>
                                        <p:attrNameLst>
                                          <p:attrName>style.visibility</p:attrName>
                                        </p:attrNameLst>
                                      </p:cBhvr>
                                      <p:to>
                                        <p:strVal val="visible"/>
                                      </p:to>
                                    </p:set>
                                    <p:animEffect transition="in" filter="fade">
                                      <p:cBhvr>
                                        <p:cTn id="168" dur="1000"/>
                                        <p:tgtEl>
                                          <p:spTgt spid="100356">
                                            <p:txEl>
                                              <p:pRg st="7" end="7"/>
                                            </p:txEl>
                                          </p:spTgt>
                                        </p:tgtEl>
                                      </p:cBhvr>
                                    </p:animEffect>
                                    <p:anim calcmode="lin" valueType="num">
                                      <p:cBhvr>
                                        <p:cTn id="169" dur="1000" fill="hold"/>
                                        <p:tgtEl>
                                          <p:spTgt spid="100356">
                                            <p:txEl>
                                              <p:pRg st="7" end="7"/>
                                            </p:txEl>
                                          </p:spTgt>
                                        </p:tgtEl>
                                        <p:attrNameLst>
                                          <p:attrName>ppt_x</p:attrName>
                                        </p:attrNameLst>
                                      </p:cBhvr>
                                      <p:tavLst>
                                        <p:tav tm="0">
                                          <p:val>
                                            <p:strVal val="#ppt_x"/>
                                          </p:val>
                                        </p:tav>
                                        <p:tav tm="100000">
                                          <p:val>
                                            <p:strVal val="#ppt_x"/>
                                          </p:val>
                                        </p:tav>
                                      </p:tavLst>
                                    </p:anim>
                                    <p:anim calcmode="lin" valueType="num">
                                      <p:cBhvr>
                                        <p:cTn id="170" dur="900" decel="100000" fill="hold"/>
                                        <p:tgtEl>
                                          <p:spTgt spid="100356">
                                            <p:txEl>
                                              <p:pRg st="7" end="7"/>
                                            </p:txEl>
                                          </p:spTgt>
                                        </p:tgtEl>
                                        <p:attrNameLst>
                                          <p:attrName>ppt_y</p:attrName>
                                        </p:attrNameLst>
                                      </p:cBhvr>
                                      <p:tavLst>
                                        <p:tav tm="0">
                                          <p:val>
                                            <p:strVal val="#ppt_y+1"/>
                                          </p:val>
                                        </p:tav>
                                        <p:tav tm="100000">
                                          <p:val>
                                            <p:strVal val="#ppt_y-.03"/>
                                          </p:val>
                                        </p:tav>
                                      </p:tavLst>
                                    </p:anim>
                                    <p:anim calcmode="lin" valueType="num">
                                      <p:cBhvr>
                                        <p:cTn id="171" dur="100" accel="100000" fill="hold">
                                          <p:stCondLst>
                                            <p:cond delay="900"/>
                                          </p:stCondLst>
                                        </p:cTn>
                                        <p:tgtEl>
                                          <p:spTgt spid="100356">
                                            <p:txEl>
                                              <p:pRg st="7" end="7"/>
                                            </p:txEl>
                                          </p:spTgt>
                                        </p:tgtEl>
                                        <p:attrNameLst>
                                          <p:attrName>ppt_y</p:attrName>
                                        </p:attrNameLst>
                                      </p:cBhvr>
                                      <p:tavLst>
                                        <p:tav tm="0">
                                          <p:val>
                                            <p:strVal val="#ppt_y-.03"/>
                                          </p:val>
                                        </p:tav>
                                        <p:tav tm="100000">
                                          <p:val>
                                            <p:strVal val="#ppt_y"/>
                                          </p:val>
                                        </p:tav>
                                      </p:tavLst>
                                    </p:anim>
                                  </p:childTnLst>
                                </p:cTn>
                              </p:par>
                            </p:childTnLst>
                          </p:cTn>
                        </p:par>
                        <p:par>
                          <p:cTn id="172" fill="hold">
                            <p:stCondLst>
                              <p:cond delay="24000"/>
                            </p:stCondLst>
                            <p:childTnLst>
                              <p:par>
                                <p:cTn id="173" presetID="37" presetClass="entr" presetSubtype="0" fill="hold" grpId="0" nodeType="afterEffect">
                                  <p:stCondLst>
                                    <p:cond delay="0"/>
                                  </p:stCondLst>
                                  <p:childTnLst>
                                    <p:set>
                                      <p:cBhvr>
                                        <p:cTn id="174" dur="1" fill="hold">
                                          <p:stCondLst>
                                            <p:cond delay="0"/>
                                          </p:stCondLst>
                                        </p:cTn>
                                        <p:tgtEl>
                                          <p:spTgt spid="100356">
                                            <p:txEl>
                                              <p:pRg st="8" end="8"/>
                                            </p:txEl>
                                          </p:spTgt>
                                        </p:tgtEl>
                                        <p:attrNameLst>
                                          <p:attrName>style.visibility</p:attrName>
                                        </p:attrNameLst>
                                      </p:cBhvr>
                                      <p:to>
                                        <p:strVal val="visible"/>
                                      </p:to>
                                    </p:set>
                                    <p:animEffect transition="in" filter="fade">
                                      <p:cBhvr>
                                        <p:cTn id="175" dur="1000"/>
                                        <p:tgtEl>
                                          <p:spTgt spid="100356">
                                            <p:txEl>
                                              <p:pRg st="8" end="8"/>
                                            </p:txEl>
                                          </p:spTgt>
                                        </p:tgtEl>
                                      </p:cBhvr>
                                    </p:animEffect>
                                    <p:anim calcmode="lin" valueType="num">
                                      <p:cBhvr>
                                        <p:cTn id="176" dur="1000" fill="hold"/>
                                        <p:tgtEl>
                                          <p:spTgt spid="100356">
                                            <p:txEl>
                                              <p:pRg st="8" end="8"/>
                                            </p:txEl>
                                          </p:spTgt>
                                        </p:tgtEl>
                                        <p:attrNameLst>
                                          <p:attrName>ppt_x</p:attrName>
                                        </p:attrNameLst>
                                      </p:cBhvr>
                                      <p:tavLst>
                                        <p:tav tm="0">
                                          <p:val>
                                            <p:strVal val="#ppt_x"/>
                                          </p:val>
                                        </p:tav>
                                        <p:tav tm="100000">
                                          <p:val>
                                            <p:strVal val="#ppt_x"/>
                                          </p:val>
                                        </p:tav>
                                      </p:tavLst>
                                    </p:anim>
                                    <p:anim calcmode="lin" valueType="num">
                                      <p:cBhvr>
                                        <p:cTn id="177" dur="900" decel="100000" fill="hold"/>
                                        <p:tgtEl>
                                          <p:spTgt spid="100356">
                                            <p:txEl>
                                              <p:pRg st="8" end="8"/>
                                            </p:txEl>
                                          </p:spTgt>
                                        </p:tgtEl>
                                        <p:attrNameLst>
                                          <p:attrName>ppt_y</p:attrName>
                                        </p:attrNameLst>
                                      </p:cBhvr>
                                      <p:tavLst>
                                        <p:tav tm="0">
                                          <p:val>
                                            <p:strVal val="#ppt_y+1"/>
                                          </p:val>
                                        </p:tav>
                                        <p:tav tm="100000">
                                          <p:val>
                                            <p:strVal val="#ppt_y-.03"/>
                                          </p:val>
                                        </p:tav>
                                      </p:tavLst>
                                    </p:anim>
                                    <p:anim calcmode="lin" valueType="num">
                                      <p:cBhvr>
                                        <p:cTn id="178" dur="100" accel="100000" fill="hold">
                                          <p:stCondLst>
                                            <p:cond delay="900"/>
                                          </p:stCondLst>
                                        </p:cTn>
                                        <p:tgtEl>
                                          <p:spTgt spid="100356">
                                            <p:txEl>
                                              <p:pRg st="8" end="8"/>
                                            </p:txEl>
                                          </p:spTgt>
                                        </p:tgtEl>
                                        <p:attrNameLst>
                                          <p:attrName>ppt_y</p:attrName>
                                        </p:attrNameLst>
                                      </p:cBhvr>
                                      <p:tavLst>
                                        <p:tav tm="0">
                                          <p:val>
                                            <p:strVal val="#ppt_y-.03"/>
                                          </p:val>
                                        </p:tav>
                                        <p:tav tm="100000">
                                          <p:val>
                                            <p:strVal val="#ppt_y"/>
                                          </p:val>
                                        </p:tav>
                                      </p:tavLst>
                                    </p:anim>
                                  </p:childTnLst>
                                </p:cTn>
                              </p:par>
                            </p:childTnLst>
                          </p:cTn>
                        </p:par>
                        <p:par>
                          <p:cTn id="179" fill="hold">
                            <p:stCondLst>
                              <p:cond delay="25000"/>
                            </p:stCondLst>
                            <p:childTnLst>
                              <p:par>
                                <p:cTn id="180" presetID="37" presetClass="entr" presetSubtype="0" fill="hold" grpId="0" nodeType="afterEffect">
                                  <p:stCondLst>
                                    <p:cond delay="0"/>
                                  </p:stCondLst>
                                  <p:childTnLst>
                                    <p:set>
                                      <p:cBhvr>
                                        <p:cTn id="181" dur="1" fill="hold">
                                          <p:stCondLst>
                                            <p:cond delay="0"/>
                                          </p:stCondLst>
                                        </p:cTn>
                                        <p:tgtEl>
                                          <p:spTgt spid="100356">
                                            <p:txEl>
                                              <p:pRg st="9" end="9"/>
                                            </p:txEl>
                                          </p:spTgt>
                                        </p:tgtEl>
                                        <p:attrNameLst>
                                          <p:attrName>style.visibility</p:attrName>
                                        </p:attrNameLst>
                                      </p:cBhvr>
                                      <p:to>
                                        <p:strVal val="visible"/>
                                      </p:to>
                                    </p:set>
                                    <p:animEffect transition="in" filter="fade">
                                      <p:cBhvr>
                                        <p:cTn id="182" dur="1000"/>
                                        <p:tgtEl>
                                          <p:spTgt spid="100356">
                                            <p:txEl>
                                              <p:pRg st="9" end="9"/>
                                            </p:txEl>
                                          </p:spTgt>
                                        </p:tgtEl>
                                      </p:cBhvr>
                                    </p:animEffect>
                                    <p:anim calcmode="lin" valueType="num">
                                      <p:cBhvr>
                                        <p:cTn id="183" dur="1000" fill="hold"/>
                                        <p:tgtEl>
                                          <p:spTgt spid="100356">
                                            <p:txEl>
                                              <p:pRg st="9" end="9"/>
                                            </p:txEl>
                                          </p:spTgt>
                                        </p:tgtEl>
                                        <p:attrNameLst>
                                          <p:attrName>ppt_x</p:attrName>
                                        </p:attrNameLst>
                                      </p:cBhvr>
                                      <p:tavLst>
                                        <p:tav tm="0">
                                          <p:val>
                                            <p:strVal val="#ppt_x"/>
                                          </p:val>
                                        </p:tav>
                                        <p:tav tm="100000">
                                          <p:val>
                                            <p:strVal val="#ppt_x"/>
                                          </p:val>
                                        </p:tav>
                                      </p:tavLst>
                                    </p:anim>
                                    <p:anim calcmode="lin" valueType="num">
                                      <p:cBhvr>
                                        <p:cTn id="184" dur="900" decel="100000" fill="hold"/>
                                        <p:tgtEl>
                                          <p:spTgt spid="100356">
                                            <p:txEl>
                                              <p:pRg st="9" end="9"/>
                                            </p:txEl>
                                          </p:spTgt>
                                        </p:tgtEl>
                                        <p:attrNameLst>
                                          <p:attrName>ppt_y</p:attrName>
                                        </p:attrNameLst>
                                      </p:cBhvr>
                                      <p:tavLst>
                                        <p:tav tm="0">
                                          <p:val>
                                            <p:strVal val="#ppt_y+1"/>
                                          </p:val>
                                        </p:tav>
                                        <p:tav tm="100000">
                                          <p:val>
                                            <p:strVal val="#ppt_y-.03"/>
                                          </p:val>
                                        </p:tav>
                                      </p:tavLst>
                                    </p:anim>
                                    <p:anim calcmode="lin" valueType="num">
                                      <p:cBhvr>
                                        <p:cTn id="185" dur="100" accel="100000" fill="hold">
                                          <p:stCondLst>
                                            <p:cond delay="900"/>
                                          </p:stCondLst>
                                        </p:cTn>
                                        <p:tgtEl>
                                          <p:spTgt spid="100356">
                                            <p:txEl>
                                              <p:pRg st="9" end="9"/>
                                            </p:txEl>
                                          </p:spTgt>
                                        </p:tgtEl>
                                        <p:attrNameLst>
                                          <p:attrName>ppt_y</p:attrName>
                                        </p:attrNameLst>
                                      </p:cBhvr>
                                      <p:tavLst>
                                        <p:tav tm="0">
                                          <p:val>
                                            <p:strVal val="#ppt_y-.03"/>
                                          </p:val>
                                        </p:tav>
                                        <p:tav tm="100000">
                                          <p:val>
                                            <p:strVal val="#ppt_y"/>
                                          </p:val>
                                        </p:tav>
                                      </p:tavLst>
                                    </p:anim>
                                  </p:childTnLst>
                                </p:cTn>
                              </p:par>
                            </p:childTnLst>
                          </p:cTn>
                        </p:par>
                        <p:par>
                          <p:cTn id="186" fill="hold">
                            <p:stCondLst>
                              <p:cond delay="26000"/>
                            </p:stCondLst>
                            <p:childTnLst>
                              <p:par>
                                <p:cTn id="187" presetID="37" presetClass="entr" presetSubtype="0" fill="hold" grpId="0" nodeType="afterEffect">
                                  <p:stCondLst>
                                    <p:cond delay="0"/>
                                  </p:stCondLst>
                                  <p:childTnLst>
                                    <p:set>
                                      <p:cBhvr>
                                        <p:cTn id="188" dur="1" fill="hold">
                                          <p:stCondLst>
                                            <p:cond delay="0"/>
                                          </p:stCondLst>
                                        </p:cTn>
                                        <p:tgtEl>
                                          <p:spTgt spid="100356">
                                            <p:txEl>
                                              <p:pRg st="10" end="10"/>
                                            </p:txEl>
                                          </p:spTgt>
                                        </p:tgtEl>
                                        <p:attrNameLst>
                                          <p:attrName>style.visibility</p:attrName>
                                        </p:attrNameLst>
                                      </p:cBhvr>
                                      <p:to>
                                        <p:strVal val="visible"/>
                                      </p:to>
                                    </p:set>
                                    <p:animEffect transition="in" filter="fade">
                                      <p:cBhvr>
                                        <p:cTn id="189" dur="1000"/>
                                        <p:tgtEl>
                                          <p:spTgt spid="100356">
                                            <p:txEl>
                                              <p:pRg st="10" end="10"/>
                                            </p:txEl>
                                          </p:spTgt>
                                        </p:tgtEl>
                                      </p:cBhvr>
                                    </p:animEffect>
                                    <p:anim calcmode="lin" valueType="num">
                                      <p:cBhvr>
                                        <p:cTn id="190" dur="1000" fill="hold"/>
                                        <p:tgtEl>
                                          <p:spTgt spid="100356">
                                            <p:txEl>
                                              <p:pRg st="10" end="10"/>
                                            </p:txEl>
                                          </p:spTgt>
                                        </p:tgtEl>
                                        <p:attrNameLst>
                                          <p:attrName>ppt_x</p:attrName>
                                        </p:attrNameLst>
                                      </p:cBhvr>
                                      <p:tavLst>
                                        <p:tav tm="0">
                                          <p:val>
                                            <p:strVal val="#ppt_x"/>
                                          </p:val>
                                        </p:tav>
                                        <p:tav tm="100000">
                                          <p:val>
                                            <p:strVal val="#ppt_x"/>
                                          </p:val>
                                        </p:tav>
                                      </p:tavLst>
                                    </p:anim>
                                    <p:anim calcmode="lin" valueType="num">
                                      <p:cBhvr>
                                        <p:cTn id="191" dur="900" decel="100000" fill="hold"/>
                                        <p:tgtEl>
                                          <p:spTgt spid="100356">
                                            <p:txEl>
                                              <p:pRg st="10" end="10"/>
                                            </p:txEl>
                                          </p:spTgt>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00356">
                                            <p:txEl>
                                              <p:pRg st="10" end="10"/>
                                            </p:txEl>
                                          </p:spTgt>
                                        </p:tgtEl>
                                        <p:attrNameLst>
                                          <p:attrName>ppt_y</p:attrName>
                                        </p:attrNameLst>
                                      </p:cBhvr>
                                      <p:tavLst>
                                        <p:tav tm="0">
                                          <p:val>
                                            <p:strVal val="#ppt_y-.03"/>
                                          </p:val>
                                        </p:tav>
                                        <p:tav tm="100000">
                                          <p:val>
                                            <p:strVal val="#ppt_y"/>
                                          </p:val>
                                        </p:tav>
                                      </p:tavLst>
                                    </p:anim>
                                  </p:childTnLst>
                                </p:cTn>
                              </p:par>
                            </p:childTnLst>
                          </p:cTn>
                        </p:par>
                        <p:par>
                          <p:cTn id="193" fill="hold">
                            <p:stCondLst>
                              <p:cond delay="27000"/>
                            </p:stCondLst>
                            <p:childTnLst>
                              <p:par>
                                <p:cTn id="194" presetID="37" presetClass="entr" presetSubtype="0" fill="hold" grpId="0" nodeType="afterEffect">
                                  <p:stCondLst>
                                    <p:cond delay="0"/>
                                  </p:stCondLst>
                                  <p:childTnLst>
                                    <p:set>
                                      <p:cBhvr>
                                        <p:cTn id="195" dur="1" fill="hold">
                                          <p:stCondLst>
                                            <p:cond delay="0"/>
                                          </p:stCondLst>
                                        </p:cTn>
                                        <p:tgtEl>
                                          <p:spTgt spid="100356">
                                            <p:txEl>
                                              <p:pRg st="11" end="11"/>
                                            </p:txEl>
                                          </p:spTgt>
                                        </p:tgtEl>
                                        <p:attrNameLst>
                                          <p:attrName>style.visibility</p:attrName>
                                        </p:attrNameLst>
                                      </p:cBhvr>
                                      <p:to>
                                        <p:strVal val="visible"/>
                                      </p:to>
                                    </p:set>
                                    <p:animEffect transition="in" filter="fade">
                                      <p:cBhvr>
                                        <p:cTn id="196" dur="1000"/>
                                        <p:tgtEl>
                                          <p:spTgt spid="100356">
                                            <p:txEl>
                                              <p:pRg st="11" end="11"/>
                                            </p:txEl>
                                          </p:spTgt>
                                        </p:tgtEl>
                                      </p:cBhvr>
                                    </p:animEffect>
                                    <p:anim calcmode="lin" valueType="num">
                                      <p:cBhvr>
                                        <p:cTn id="197" dur="1000" fill="hold"/>
                                        <p:tgtEl>
                                          <p:spTgt spid="100356">
                                            <p:txEl>
                                              <p:pRg st="11" end="11"/>
                                            </p:txEl>
                                          </p:spTgt>
                                        </p:tgtEl>
                                        <p:attrNameLst>
                                          <p:attrName>ppt_x</p:attrName>
                                        </p:attrNameLst>
                                      </p:cBhvr>
                                      <p:tavLst>
                                        <p:tav tm="0">
                                          <p:val>
                                            <p:strVal val="#ppt_x"/>
                                          </p:val>
                                        </p:tav>
                                        <p:tav tm="100000">
                                          <p:val>
                                            <p:strVal val="#ppt_x"/>
                                          </p:val>
                                        </p:tav>
                                      </p:tavLst>
                                    </p:anim>
                                    <p:anim calcmode="lin" valueType="num">
                                      <p:cBhvr>
                                        <p:cTn id="198" dur="900" decel="100000" fill="hold"/>
                                        <p:tgtEl>
                                          <p:spTgt spid="100356">
                                            <p:txEl>
                                              <p:pRg st="11" end="11"/>
                                            </p:txEl>
                                          </p:spTgt>
                                        </p:tgtEl>
                                        <p:attrNameLst>
                                          <p:attrName>ppt_y</p:attrName>
                                        </p:attrNameLst>
                                      </p:cBhvr>
                                      <p:tavLst>
                                        <p:tav tm="0">
                                          <p:val>
                                            <p:strVal val="#ppt_y+1"/>
                                          </p:val>
                                        </p:tav>
                                        <p:tav tm="100000">
                                          <p:val>
                                            <p:strVal val="#ppt_y-.03"/>
                                          </p:val>
                                        </p:tav>
                                      </p:tavLst>
                                    </p:anim>
                                    <p:anim calcmode="lin" valueType="num">
                                      <p:cBhvr>
                                        <p:cTn id="199" dur="100" accel="100000" fill="hold">
                                          <p:stCondLst>
                                            <p:cond delay="900"/>
                                          </p:stCondLst>
                                        </p:cTn>
                                        <p:tgtEl>
                                          <p:spTgt spid="100356">
                                            <p:txEl>
                                              <p:pRg st="11" end="11"/>
                                            </p:txEl>
                                          </p:spTgt>
                                        </p:tgtEl>
                                        <p:attrNameLst>
                                          <p:attrName>ppt_y</p:attrName>
                                        </p:attrNameLst>
                                      </p:cBhvr>
                                      <p:tavLst>
                                        <p:tav tm="0">
                                          <p:val>
                                            <p:strVal val="#ppt_y-.03"/>
                                          </p:val>
                                        </p:tav>
                                        <p:tav tm="100000">
                                          <p:val>
                                            <p:strVal val="#ppt_y"/>
                                          </p:val>
                                        </p:tav>
                                      </p:tavLst>
                                    </p:anim>
                                  </p:childTnLst>
                                </p:cTn>
                              </p:par>
                            </p:childTnLst>
                          </p:cTn>
                        </p:par>
                        <p:par>
                          <p:cTn id="200" fill="hold">
                            <p:stCondLst>
                              <p:cond delay="28000"/>
                            </p:stCondLst>
                            <p:childTnLst>
                              <p:par>
                                <p:cTn id="201" presetID="37" presetClass="entr" presetSubtype="0" fill="hold" grpId="0" nodeType="afterEffect">
                                  <p:stCondLst>
                                    <p:cond delay="0"/>
                                  </p:stCondLst>
                                  <p:childTnLst>
                                    <p:set>
                                      <p:cBhvr>
                                        <p:cTn id="202" dur="1" fill="hold">
                                          <p:stCondLst>
                                            <p:cond delay="0"/>
                                          </p:stCondLst>
                                        </p:cTn>
                                        <p:tgtEl>
                                          <p:spTgt spid="100356">
                                            <p:txEl>
                                              <p:pRg st="12" end="12"/>
                                            </p:txEl>
                                          </p:spTgt>
                                        </p:tgtEl>
                                        <p:attrNameLst>
                                          <p:attrName>style.visibility</p:attrName>
                                        </p:attrNameLst>
                                      </p:cBhvr>
                                      <p:to>
                                        <p:strVal val="visible"/>
                                      </p:to>
                                    </p:set>
                                    <p:animEffect transition="in" filter="fade">
                                      <p:cBhvr>
                                        <p:cTn id="203" dur="1000"/>
                                        <p:tgtEl>
                                          <p:spTgt spid="100356">
                                            <p:txEl>
                                              <p:pRg st="12" end="12"/>
                                            </p:txEl>
                                          </p:spTgt>
                                        </p:tgtEl>
                                      </p:cBhvr>
                                    </p:animEffect>
                                    <p:anim calcmode="lin" valueType="num">
                                      <p:cBhvr>
                                        <p:cTn id="204" dur="1000" fill="hold"/>
                                        <p:tgtEl>
                                          <p:spTgt spid="100356">
                                            <p:txEl>
                                              <p:pRg st="12" end="12"/>
                                            </p:txEl>
                                          </p:spTgt>
                                        </p:tgtEl>
                                        <p:attrNameLst>
                                          <p:attrName>ppt_x</p:attrName>
                                        </p:attrNameLst>
                                      </p:cBhvr>
                                      <p:tavLst>
                                        <p:tav tm="0">
                                          <p:val>
                                            <p:strVal val="#ppt_x"/>
                                          </p:val>
                                        </p:tav>
                                        <p:tav tm="100000">
                                          <p:val>
                                            <p:strVal val="#ppt_x"/>
                                          </p:val>
                                        </p:tav>
                                      </p:tavLst>
                                    </p:anim>
                                    <p:anim calcmode="lin" valueType="num">
                                      <p:cBhvr>
                                        <p:cTn id="205" dur="900" decel="100000" fill="hold"/>
                                        <p:tgtEl>
                                          <p:spTgt spid="100356">
                                            <p:txEl>
                                              <p:pRg st="12" end="12"/>
                                            </p:txEl>
                                          </p:spTgt>
                                        </p:tgtEl>
                                        <p:attrNameLst>
                                          <p:attrName>ppt_y</p:attrName>
                                        </p:attrNameLst>
                                      </p:cBhvr>
                                      <p:tavLst>
                                        <p:tav tm="0">
                                          <p:val>
                                            <p:strVal val="#ppt_y+1"/>
                                          </p:val>
                                        </p:tav>
                                        <p:tav tm="100000">
                                          <p:val>
                                            <p:strVal val="#ppt_y-.03"/>
                                          </p:val>
                                        </p:tav>
                                      </p:tavLst>
                                    </p:anim>
                                    <p:anim calcmode="lin" valueType="num">
                                      <p:cBhvr>
                                        <p:cTn id="206" dur="100" accel="100000" fill="hold">
                                          <p:stCondLst>
                                            <p:cond delay="900"/>
                                          </p:stCondLst>
                                        </p:cTn>
                                        <p:tgtEl>
                                          <p:spTgt spid="100356">
                                            <p:txEl>
                                              <p:pRg st="12" end="12"/>
                                            </p:txEl>
                                          </p:spTgt>
                                        </p:tgtEl>
                                        <p:attrNameLst>
                                          <p:attrName>ppt_y</p:attrName>
                                        </p:attrNameLst>
                                      </p:cBhvr>
                                      <p:tavLst>
                                        <p:tav tm="0">
                                          <p:val>
                                            <p:strVal val="#ppt_y-.03"/>
                                          </p:val>
                                        </p:tav>
                                        <p:tav tm="100000">
                                          <p:val>
                                            <p:strVal val="#ppt_y"/>
                                          </p:val>
                                        </p:tav>
                                      </p:tavLst>
                                    </p:anim>
                                  </p:childTnLst>
                                </p:cTn>
                              </p:par>
                            </p:childTnLst>
                          </p:cTn>
                        </p:par>
                        <p:par>
                          <p:cTn id="207" fill="hold">
                            <p:stCondLst>
                              <p:cond delay="29000"/>
                            </p:stCondLst>
                            <p:childTnLst>
                              <p:par>
                                <p:cTn id="208" presetID="37" presetClass="entr" presetSubtype="0" fill="hold" grpId="0" nodeType="afterEffect">
                                  <p:stCondLst>
                                    <p:cond delay="0"/>
                                  </p:stCondLst>
                                  <p:childTnLst>
                                    <p:set>
                                      <p:cBhvr>
                                        <p:cTn id="209" dur="1" fill="hold">
                                          <p:stCondLst>
                                            <p:cond delay="0"/>
                                          </p:stCondLst>
                                        </p:cTn>
                                        <p:tgtEl>
                                          <p:spTgt spid="100356">
                                            <p:txEl>
                                              <p:pRg st="13" end="13"/>
                                            </p:txEl>
                                          </p:spTgt>
                                        </p:tgtEl>
                                        <p:attrNameLst>
                                          <p:attrName>style.visibility</p:attrName>
                                        </p:attrNameLst>
                                      </p:cBhvr>
                                      <p:to>
                                        <p:strVal val="visible"/>
                                      </p:to>
                                    </p:set>
                                    <p:animEffect transition="in" filter="fade">
                                      <p:cBhvr>
                                        <p:cTn id="210" dur="1000"/>
                                        <p:tgtEl>
                                          <p:spTgt spid="100356">
                                            <p:txEl>
                                              <p:pRg st="13" end="13"/>
                                            </p:txEl>
                                          </p:spTgt>
                                        </p:tgtEl>
                                      </p:cBhvr>
                                    </p:animEffect>
                                    <p:anim calcmode="lin" valueType="num">
                                      <p:cBhvr>
                                        <p:cTn id="211" dur="1000" fill="hold"/>
                                        <p:tgtEl>
                                          <p:spTgt spid="100356">
                                            <p:txEl>
                                              <p:pRg st="13" end="13"/>
                                            </p:txEl>
                                          </p:spTgt>
                                        </p:tgtEl>
                                        <p:attrNameLst>
                                          <p:attrName>ppt_x</p:attrName>
                                        </p:attrNameLst>
                                      </p:cBhvr>
                                      <p:tavLst>
                                        <p:tav tm="0">
                                          <p:val>
                                            <p:strVal val="#ppt_x"/>
                                          </p:val>
                                        </p:tav>
                                        <p:tav tm="100000">
                                          <p:val>
                                            <p:strVal val="#ppt_x"/>
                                          </p:val>
                                        </p:tav>
                                      </p:tavLst>
                                    </p:anim>
                                    <p:anim calcmode="lin" valueType="num">
                                      <p:cBhvr>
                                        <p:cTn id="212" dur="900" decel="100000" fill="hold"/>
                                        <p:tgtEl>
                                          <p:spTgt spid="100356">
                                            <p:txEl>
                                              <p:pRg st="13" end="13"/>
                                            </p:txEl>
                                          </p:spTgt>
                                        </p:tgtEl>
                                        <p:attrNameLst>
                                          <p:attrName>ppt_y</p:attrName>
                                        </p:attrNameLst>
                                      </p:cBhvr>
                                      <p:tavLst>
                                        <p:tav tm="0">
                                          <p:val>
                                            <p:strVal val="#ppt_y+1"/>
                                          </p:val>
                                        </p:tav>
                                        <p:tav tm="100000">
                                          <p:val>
                                            <p:strVal val="#ppt_y-.03"/>
                                          </p:val>
                                        </p:tav>
                                      </p:tavLst>
                                    </p:anim>
                                    <p:anim calcmode="lin" valueType="num">
                                      <p:cBhvr>
                                        <p:cTn id="213" dur="100" accel="100000" fill="hold">
                                          <p:stCondLst>
                                            <p:cond delay="900"/>
                                          </p:stCondLst>
                                        </p:cTn>
                                        <p:tgtEl>
                                          <p:spTgt spid="100356">
                                            <p:txEl>
                                              <p:pRg st="13" end="1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P spid="100356"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378" name="Содержимое 1"/>
          <p:cNvSpPr>
            <a:spLocks noGrp="1"/>
          </p:cNvSpPr>
          <p:nvPr>
            <p:ph/>
          </p:nvPr>
        </p:nvSpPr>
        <p:spPr>
          <a:xfrm>
            <a:off x="3714750" y="274638"/>
            <a:ext cx="5214938" cy="5851525"/>
          </a:xfrm>
        </p:spPr>
        <p:txBody>
          <a:bodyPr/>
          <a:lstStyle/>
          <a:p>
            <a:pPr algn="just">
              <a:buFontTx/>
              <a:buNone/>
            </a:pPr>
            <a:r>
              <a:rPr lang="ru-RU" sz="2400" smtClean="0"/>
              <a:t>   </a:t>
            </a:r>
            <a:r>
              <a:rPr lang="ru-RU" sz="2800" smtClean="0"/>
              <a:t>Так, оптимист Михайло Ломоносов (1711-1765) писал: «Пифагор за изобретение одного геометрического правила Зевесу принёс в жертву сто волов. Но ежели бы за найденные в нынешние времена от остроумных математиков правила по суеверной его ревности поступать, то едва бы в целом свете столько рогатого скота сыскалось».</a:t>
            </a:r>
          </a:p>
          <a:p>
            <a:endParaRPr lang="ru-RU" sz="2400" smtClean="0"/>
          </a:p>
        </p:txBody>
      </p:sp>
      <p:pic>
        <p:nvPicPr>
          <p:cNvPr id="101379" name="Рисунок 2" descr="Ломоносов Михаил.jpg"/>
          <p:cNvPicPr>
            <a:picLocks noChangeAspect="1"/>
          </p:cNvPicPr>
          <p:nvPr/>
        </p:nvPicPr>
        <p:blipFill>
          <a:blip r:embed="rId3"/>
          <a:srcRect/>
          <a:stretch>
            <a:fillRect/>
          </a:stretch>
        </p:blipFill>
        <p:spPr bwMode="auto">
          <a:xfrm>
            <a:off x="214313" y="1357313"/>
            <a:ext cx="3727450" cy="4451350"/>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DEA6B0C4-20BC-4C30-9FA4-CB7E83ED2DB0}" type="slidenum">
              <a:rPr lang="ru-RU" smtClean="0"/>
              <a:pPr>
                <a:defRPr/>
              </a:pPr>
              <a:t>71</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1378">
                                            <p:txEl>
                                              <p:pRg st="0" end="0"/>
                                            </p:txEl>
                                          </p:spTgt>
                                        </p:tgtEl>
                                        <p:attrNameLst>
                                          <p:attrName>style.visibility</p:attrName>
                                        </p:attrNameLst>
                                      </p:cBhvr>
                                      <p:to>
                                        <p:strVal val="visible"/>
                                      </p:to>
                                    </p:set>
                                    <p:animEffect transition="in" filter="wipe(down)">
                                      <p:cBhvr>
                                        <p:cTn id="7" dur="290">
                                          <p:stCondLst>
                                            <p:cond delay="0"/>
                                          </p:stCondLst>
                                        </p:cTn>
                                        <p:tgtEl>
                                          <p:spTgt spid="101378">
                                            <p:txEl>
                                              <p:pRg st="0" end="0"/>
                                            </p:txEl>
                                          </p:spTgt>
                                        </p:tgtEl>
                                      </p:cBhvr>
                                    </p:animEffect>
                                    <p:anim calcmode="lin" valueType="num">
                                      <p:cBhvr>
                                        <p:cTn id="8" dur="911" tmFilter="0,0; 0.14,0.36; 0.43,0.73; 0.71,0.91; 1.0,1.0">
                                          <p:stCondLst>
                                            <p:cond delay="0"/>
                                          </p:stCondLst>
                                        </p:cTn>
                                        <p:tgtEl>
                                          <p:spTgt spid="101378">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01378">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01378">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01378">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01378">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101378">
                                            <p:txEl>
                                              <p:pRg st="0" end="0"/>
                                            </p:txEl>
                                          </p:spTgt>
                                        </p:tgtEl>
                                      </p:cBhvr>
                                      <p:to x="100000" y="60000"/>
                                    </p:animScale>
                                    <p:animScale>
                                      <p:cBhvr>
                                        <p:cTn id="14" dur="83" decel="50000">
                                          <p:stCondLst>
                                            <p:cond delay="338"/>
                                          </p:stCondLst>
                                        </p:cTn>
                                        <p:tgtEl>
                                          <p:spTgt spid="101378">
                                            <p:txEl>
                                              <p:pRg st="0" end="0"/>
                                            </p:txEl>
                                          </p:spTgt>
                                        </p:tgtEl>
                                      </p:cBhvr>
                                      <p:to x="100000" y="100000"/>
                                    </p:animScale>
                                    <p:animScale>
                                      <p:cBhvr>
                                        <p:cTn id="15" dur="13">
                                          <p:stCondLst>
                                            <p:cond delay="656"/>
                                          </p:stCondLst>
                                        </p:cTn>
                                        <p:tgtEl>
                                          <p:spTgt spid="101378">
                                            <p:txEl>
                                              <p:pRg st="0" end="0"/>
                                            </p:txEl>
                                          </p:spTgt>
                                        </p:tgtEl>
                                      </p:cBhvr>
                                      <p:to x="100000" y="80000"/>
                                    </p:animScale>
                                    <p:animScale>
                                      <p:cBhvr>
                                        <p:cTn id="16" dur="83" decel="50000">
                                          <p:stCondLst>
                                            <p:cond delay="669"/>
                                          </p:stCondLst>
                                        </p:cTn>
                                        <p:tgtEl>
                                          <p:spTgt spid="101378">
                                            <p:txEl>
                                              <p:pRg st="0" end="0"/>
                                            </p:txEl>
                                          </p:spTgt>
                                        </p:tgtEl>
                                      </p:cBhvr>
                                      <p:to x="100000" y="100000"/>
                                    </p:animScale>
                                    <p:animScale>
                                      <p:cBhvr>
                                        <p:cTn id="17" dur="13">
                                          <p:stCondLst>
                                            <p:cond delay="821"/>
                                          </p:stCondLst>
                                        </p:cTn>
                                        <p:tgtEl>
                                          <p:spTgt spid="101378">
                                            <p:txEl>
                                              <p:pRg st="0" end="0"/>
                                            </p:txEl>
                                          </p:spTgt>
                                        </p:tgtEl>
                                      </p:cBhvr>
                                      <p:to x="100000" y="90000"/>
                                    </p:animScale>
                                    <p:animScale>
                                      <p:cBhvr>
                                        <p:cTn id="18" dur="83" decel="50000">
                                          <p:stCondLst>
                                            <p:cond delay="834"/>
                                          </p:stCondLst>
                                        </p:cTn>
                                        <p:tgtEl>
                                          <p:spTgt spid="101378">
                                            <p:txEl>
                                              <p:pRg st="0" end="0"/>
                                            </p:txEl>
                                          </p:spTgt>
                                        </p:tgtEl>
                                      </p:cBhvr>
                                      <p:to x="100000" y="100000"/>
                                    </p:animScale>
                                    <p:animScale>
                                      <p:cBhvr>
                                        <p:cTn id="19" dur="13">
                                          <p:stCondLst>
                                            <p:cond delay="904"/>
                                          </p:stCondLst>
                                        </p:cTn>
                                        <p:tgtEl>
                                          <p:spTgt spid="101378">
                                            <p:txEl>
                                              <p:pRg st="0" end="0"/>
                                            </p:txEl>
                                          </p:spTgt>
                                        </p:tgtEl>
                                      </p:cBhvr>
                                      <p:to x="100000" y="95000"/>
                                    </p:animScale>
                                    <p:animScale>
                                      <p:cBhvr>
                                        <p:cTn id="20" dur="83" decel="50000">
                                          <p:stCondLst>
                                            <p:cond delay="917"/>
                                          </p:stCondLst>
                                        </p:cTn>
                                        <p:tgtEl>
                                          <p:spTgt spid="101378">
                                            <p:txEl>
                                              <p:pRg st="0" end="0"/>
                                            </p:txEl>
                                          </p:spTgt>
                                        </p:tgtEl>
                                      </p:cBhvr>
                                      <p:to x="100000" y="100000"/>
                                    </p:animScale>
                                  </p:childTnLst>
                                </p:cTn>
                              </p:par>
                              <p:par>
                                <p:cTn id="21" presetID="35" presetClass="entr" presetSubtype="0" fill="hold" nodeType="withEffect">
                                  <p:stCondLst>
                                    <p:cond delay="0"/>
                                  </p:stCondLst>
                                  <p:childTnLst>
                                    <p:set>
                                      <p:cBhvr>
                                        <p:cTn id="22" dur="1" fill="hold">
                                          <p:stCondLst>
                                            <p:cond delay="0"/>
                                          </p:stCondLst>
                                        </p:cTn>
                                        <p:tgtEl>
                                          <p:spTgt spid="101379"/>
                                        </p:tgtEl>
                                        <p:attrNameLst>
                                          <p:attrName>style.visibility</p:attrName>
                                        </p:attrNameLst>
                                      </p:cBhvr>
                                      <p:to>
                                        <p:strVal val="visible"/>
                                      </p:to>
                                    </p:set>
                                    <p:animEffect transition="in" filter="fade">
                                      <p:cBhvr>
                                        <p:cTn id="23" dur="1000"/>
                                        <p:tgtEl>
                                          <p:spTgt spid="101379"/>
                                        </p:tgtEl>
                                      </p:cBhvr>
                                    </p:animEffect>
                                    <p:anim calcmode="lin" valueType="num">
                                      <p:cBhvr>
                                        <p:cTn id="24" dur="1000" fill="hold"/>
                                        <p:tgtEl>
                                          <p:spTgt spid="101379"/>
                                        </p:tgtEl>
                                        <p:attrNameLst>
                                          <p:attrName>style.rotation</p:attrName>
                                        </p:attrNameLst>
                                      </p:cBhvr>
                                      <p:tavLst>
                                        <p:tav tm="0">
                                          <p:val>
                                            <p:fltVal val="720"/>
                                          </p:val>
                                        </p:tav>
                                        <p:tav tm="100000">
                                          <p:val>
                                            <p:fltVal val="0"/>
                                          </p:val>
                                        </p:tav>
                                      </p:tavLst>
                                    </p:anim>
                                    <p:anim calcmode="lin" valueType="num">
                                      <p:cBhvr>
                                        <p:cTn id="25" dur="1000" fill="hold"/>
                                        <p:tgtEl>
                                          <p:spTgt spid="101379"/>
                                        </p:tgtEl>
                                        <p:attrNameLst>
                                          <p:attrName>ppt_h</p:attrName>
                                        </p:attrNameLst>
                                      </p:cBhvr>
                                      <p:tavLst>
                                        <p:tav tm="0">
                                          <p:val>
                                            <p:fltVal val="0"/>
                                          </p:val>
                                        </p:tav>
                                        <p:tav tm="100000">
                                          <p:val>
                                            <p:strVal val="#ppt_h"/>
                                          </p:val>
                                        </p:tav>
                                      </p:tavLst>
                                    </p:anim>
                                    <p:anim calcmode="lin" valueType="num">
                                      <p:cBhvr>
                                        <p:cTn id="26" dur="1000" fill="hold"/>
                                        <p:tgtEl>
                                          <p:spTgt spid="10137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2402" name="Содержимое 1"/>
          <p:cNvSpPr>
            <a:spLocks noGrp="1"/>
          </p:cNvSpPr>
          <p:nvPr>
            <p:ph/>
          </p:nvPr>
        </p:nvSpPr>
        <p:spPr>
          <a:xfrm>
            <a:off x="2571750" y="274638"/>
            <a:ext cx="6115050" cy="5851525"/>
          </a:xfrm>
        </p:spPr>
        <p:txBody>
          <a:bodyPr/>
          <a:lstStyle/>
          <a:p>
            <a:pPr algn="just">
              <a:buFontTx/>
              <a:buNone/>
            </a:pPr>
            <a:r>
              <a:rPr lang="ru-RU" sz="2800" smtClean="0"/>
              <a:t>    А вот ироничный Генрих Гейне (1797-1856) видел развитие той же ситуации несколько иначе: «Кто знает! Кто знает! Возможно, душа Пифагора переселилась в беднягу кандидата, который не может доказать теорему Пифагора и провалился из-за этого на экзаменах, тогда как в его экзаменаторах обитают души тех быков, которых Пифагор, обрадованный открытием своей теоремы, принёс в жертву бессмертным богам».</a:t>
            </a:r>
            <a:r>
              <a:rPr lang="ru-RU" sz="2800" b="1" smtClean="0"/>
              <a:t>             </a:t>
            </a:r>
            <a:endParaRPr lang="ru-RU" sz="2800" smtClean="0"/>
          </a:p>
          <a:p>
            <a:pPr algn="just"/>
            <a:endParaRPr lang="ru-RU" sz="2400" smtClean="0"/>
          </a:p>
        </p:txBody>
      </p:sp>
      <p:pic>
        <p:nvPicPr>
          <p:cNvPr id="102403" name="Рисунок 2" descr="Генрих Гейне.jpg"/>
          <p:cNvPicPr>
            <a:picLocks noChangeAspect="1"/>
          </p:cNvPicPr>
          <p:nvPr/>
        </p:nvPicPr>
        <p:blipFill>
          <a:blip r:embed="rId3"/>
          <a:srcRect/>
          <a:stretch>
            <a:fillRect/>
          </a:stretch>
        </p:blipFill>
        <p:spPr bwMode="auto">
          <a:xfrm>
            <a:off x="214313" y="1000125"/>
            <a:ext cx="2381250" cy="3638550"/>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243F47AE-D511-49A8-96EA-7FCE380896C2}" type="slidenum">
              <a:rPr lang="ru-RU" smtClean="0"/>
              <a:pPr>
                <a:defRPr/>
              </a:pPr>
              <a:t>72</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2402">
                                            <p:txEl>
                                              <p:pRg st="0" end="0"/>
                                            </p:txEl>
                                          </p:spTgt>
                                        </p:tgtEl>
                                        <p:attrNameLst>
                                          <p:attrName>style.visibility</p:attrName>
                                        </p:attrNameLst>
                                      </p:cBhvr>
                                      <p:to>
                                        <p:strVal val="visible"/>
                                      </p:to>
                                    </p:set>
                                    <p:animEffect transition="in" filter="wipe(down)">
                                      <p:cBhvr>
                                        <p:cTn id="7" dur="290">
                                          <p:stCondLst>
                                            <p:cond delay="0"/>
                                          </p:stCondLst>
                                        </p:cTn>
                                        <p:tgtEl>
                                          <p:spTgt spid="102402">
                                            <p:txEl>
                                              <p:pRg st="0" end="0"/>
                                            </p:txEl>
                                          </p:spTgt>
                                        </p:tgtEl>
                                      </p:cBhvr>
                                    </p:animEffect>
                                    <p:anim calcmode="lin" valueType="num">
                                      <p:cBhvr>
                                        <p:cTn id="8" dur="911" tmFilter="0,0; 0.14,0.36; 0.43,0.73; 0.71,0.91; 1.0,1.0">
                                          <p:stCondLst>
                                            <p:cond delay="0"/>
                                          </p:stCondLst>
                                        </p:cTn>
                                        <p:tgtEl>
                                          <p:spTgt spid="102402">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02402">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02402">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02402">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02402">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102402">
                                            <p:txEl>
                                              <p:pRg st="0" end="0"/>
                                            </p:txEl>
                                          </p:spTgt>
                                        </p:tgtEl>
                                      </p:cBhvr>
                                      <p:to x="100000" y="60000"/>
                                    </p:animScale>
                                    <p:animScale>
                                      <p:cBhvr>
                                        <p:cTn id="14" dur="83" decel="50000">
                                          <p:stCondLst>
                                            <p:cond delay="338"/>
                                          </p:stCondLst>
                                        </p:cTn>
                                        <p:tgtEl>
                                          <p:spTgt spid="102402">
                                            <p:txEl>
                                              <p:pRg st="0" end="0"/>
                                            </p:txEl>
                                          </p:spTgt>
                                        </p:tgtEl>
                                      </p:cBhvr>
                                      <p:to x="100000" y="100000"/>
                                    </p:animScale>
                                    <p:animScale>
                                      <p:cBhvr>
                                        <p:cTn id="15" dur="13">
                                          <p:stCondLst>
                                            <p:cond delay="656"/>
                                          </p:stCondLst>
                                        </p:cTn>
                                        <p:tgtEl>
                                          <p:spTgt spid="102402">
                                            <p:txEl>
                                              <p:pRg st="0" end="0"/>
                                            </p:txEl>
                                          </p:spTgt>
                                        </p:tgtEl>
                                      </p:cBhvr>
                                      <p:to x="100000" y="80000"/>
                                    </p:animScale>
                                    <p:animScale>
                                      <p:cBhvr>
                                        <p:cTn id="16" dur="83" decel="50000">
                                          <p:stCondLst>
                                            <p:cond delay="669"/>
                                          </p:stCondLst>
                                        </p:cTn>
                                        <p:tgtEl>
                                          <p:spTgt spid="102402">
                                            <p:txEl>
                                              <p:pRg st="0" end="0"/>
                                            </p:txEl>
                                          </p:spTgt>
                                        </p:tgtEl>
                                      </p:cBhvr>
                                      <p:to x="100000" y="100000"/>
                                    </p:animScale>
                                    <p:animScale>
                                      <p:cBhvr>
                                        <p:cTn id="17" dur="13">
                                          <p:stCondLst>
                                            <p:cond delay="821"/>
                                          </p:stCondLst>
                                        </p:cTn>
                                        <p:tgtEl>
                                          <p:spTgt spid="102402">
                                            <p:txEl>
                                              <p:pRg st="0" end="0"/>
                                            </p:txEl>
                                          </p:spTgt>
                                        </p:tgtEl>
                                      </p:cBhvr>
                                      <p:to x="100000" y="90000"/>
                                    </p:animScale>
                                    <p:animScale>
                                      <p:cBhvr>
                                        <p:cTn id="18" dur="83" decel="50000">
                                          <p:stCondLst>
                                            <p:cond delay="834"/>
                                          </p:stCondLst>
                                        </p:cTn>
                                        <p:tgtEl>
                                          <p:spTgt spid="102402">
                                            <p:txEl>
                                              <p:pRg st="0" end="0"/>
                                            </p:txEl>
                                          </p:spTgt>
                                        </p:tgtEl>
                                      </p:cBhvr>
                                      <p:to x="100000" y="100000"/>
                                    </p:animScale>
                                    <p:animScale>
                                      <p:cBhvr>
                                        <p:cTn id="19" dur="13">
                                          <p:stCondLst>
                                            <p:cond delay="904"/>
                                          </p:stCondLst>
                                        </p:cTn>
                                        <p:tgtEl>
                                          <p:spTgt spid="102402">
                                            <p:txEl>
                                              <p:pRg st="0" end="0"/>
                                            </p:txEl>
                                          </p:spTgt>
                                        </p:tgtEl>
                                      </p:cBhvr>
                                      <p:to x="100000" y="95000"/>
                                    </p:animScale>
                                    <p:animScale>
                                      <p:cBhvr>
                                        <p:cTn id="20" dur="83" decel="50000">
                                          <p:stCondLst>
                                            <p:cond delay="917"/>
                                          </p:stCondLst>
                                        </p:cTn>
                                        <p:tgtEl>
                                          <p:spTgt spid="102402">
                                            <p:txEl>
                                              <p:pRg st="0" end="0"/>
                                            </p:txEl>
                                          </p:spTgt>
                                        </p:tgtEl>
                                      </p:cBhvr>
                                      <p:to x="100000" y="100000"/>
                                    </p:animScale>
                                  </p:childTnLst>
                                </p:cTn>
                              </p:par>
                              <p:par>
                                <p:cTn id="21" presetID="35" presetClass="entr" presetSubtype="0" fill="hold" nodeType="withEffect">
                                  <p:stCondLst>
                                    <p:cond delay="0"/>
                                  </p:stCondLst>
                                  <p:childTnLst>
                                    <p:set>
                                      <p:cBhvr>
                                        <p:cTn id="22" dur="1" fill="hold">
                                          <p:stCondLst>
                                            <p:cond delay="0"/>
                                          </p:stCondLst>
                                        </p:cTn>
                                        <p:tgtEl>
                                          <p:spTgt spid="102403"/>
                                        </p:tgtEl>
                                        <p:attrNameLst>
                                          <p:attrName>style.visibility</p:attrName>
                                        </p:attrNameLst>
                                      </p:cBhvr>
                                      <p:to>
                                        <p:strVal val="visible"/>
                                      </p:to>
                                    </p:set>
                                    <p:animEffect transition="in" filter="fade">
                                      <p:cBhvr>
                                        <p:cTn id="23" dur="1000"/>
                                        <p:tgtEl>
                                          <p:spTgt spid="102403"/>
                                        </p:tgtEl>
                                      </p:cBhvr>
                                    </p:animEffect>
                                    <p:anim calcmode="lin" valueType="num">
                                      <p:cBhvr>
                                        <p:cTn id="24" dur="1000" fill="hold"/>
                                        <p:tgtEl>
                                          <p:spTgt spid="102403"/>
                                        </p:tgtEl>
                                        <p:attrNameLst>
                                          <p:attrName>style.rotation</p:attrName>
                                        </p:attrNameLst>
                                      </p:cBhvr>
                                      <p:tavLst>
                                        <p:tav tm="0">
                                          <p:val>
                                            <p:fltVal val="720"/>
                                          </p:val>
                                        </p:tav>
                                        <p:tav tm="100000">
                                          <p:val>
                                            <p:fltVal val="0"/>
                                          </p:val>
                                        </p:tav>
                                      </p:tavLst>
                                    </p:anim>
                                    <p:anim calcmode="lin" valueType="num">
                                      <p:cBhvr>
                                        <p:cTn id="25" dur="1000" fill="hold"/>
                                        <p:tgtEl>
                                          <p:spTgt spid="102403"/>
                                        </p:tgtEl>
                                        <p:attrNameLst>
                                          <p:attrName>ppt_h</p:attrName>
                                        </p:attrNameLst>
                                      </p:cBhvr>
                                      <p:tavLst>
                                        <p:tav tm="0">
                                          <p:val>
                                            <p:fltVal val="0"/>
                                          </p:val>
                                        </p:tav>
                                        <p:tav tm="100000">
                                          <p:val>
                                            <p:strVal val="#ppt_h"/>
                                          </p:val>
                                        </p:tav>
                                      </p:tavLst>
                                    </p:anim>
                                    <p:anim calcmode="lin" valueType="num">
                                      <p:cBhvr>
                                        <p:cTn id="26" dur="1000" fill="hold"/>
                                        <p:tgtEl>
                                          <p:spTgt spid="10240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3426" name="Содержимое 1"/>
          <p:cNvSpPr>
            <a:spLocks noGrp="1"/>
          </p:cNvSpPr>
          <p:nvPr>
            <p:ph/>
          </p:nvPr>
        </p:nvSpPr>
        <p:spPr>
          <a:xfrm>
            <a:off x="457200" y="1285875"/>
            <a:ext cx="8229600" cy="4840288"/>
          </a:xfrm>
        </p:spPr>
        <p:txBody>
          <a:bodyPr/>
          <a:lstStyle/>
          <a:p>
            <a:pPr algn="just">
              <a:buFontTx/>
              <a:buNone/>
            </a:pPr>
            <a:r>
              <a:rPr lang="ru-RU" sz="2400" smtClean="0"/>
              <a:t>    Когда был подожжён дом Милона, где собрались пифагорейцы, когда стали рушиться подпорки и перекрытия, державшие крышу, Пифагор в задумчивости сидел в центре большой залы. Великий мудрец и не помышлял сделать хоть одно движение к своему спасению. Тогда ученики Пифагора бросились в огонь и проложили в нем дорогу учителю, чтобы он по их телам, как по мосту, вышел из объятого пламенем дома. Пифагора спасли, но страшной ценой—ценой жизней его единомышленников. Оставшись один, Пифагор так затосковал, что удалился из города и там лишил себя жизни. Жизнь без продолжателей учения была для Пифагора лишена смысла.</a:t>
            </a:r>
          </a:p>
        </p:txBody>
      </p:sp>
      <p:sp>
        <p:nvSpPr>
          <p:cNvPr id="4" name="Прямоугольник 3"/>
          <p:cNvSpPr/>
          <p:nvPr/>
        </p:nvSpPr>
        <p:spPr>
          <a:xfrm>
            <a:off x="214282" y="1"/>
            <a:ext cx="8929718" cy="1323439"/>
          </a:xfrm>
          <a:prstGeom prst="rect">
            <a:avLst/>
          </a:prstGeom>
          <a:noFill/>
        </p:spPr>
        <p:txBody>
          <a:bodyPr>
            <a:spAutoFit/>
          </a:bodyPr>
          <a:lstStyle/>
          <a:p>
            <a:pPr algn="ctr">
              <a:defRPr/>
            </a:pPr>
            <a:r>
              <a:rPr lang="ru-RU" sz="4000" b="1" dirty="0">
                <a:ln w="18000">
                  <a:solidFill>
                    <a:schemeClr val="accent2">
                      <a:satMod val="140000"/>
                    </a:schemeClr>
                  </a:solidFill>
                  <a:prstDash val="solid"/>
                  <a:miter lim="800000"/>
                </a:ln>
                <a:solidFill>
                  <a:srgbClr val="663300"/>
                </a:solidFill>
                <a:effectLst>
                  <a:outerShdw blurRad="25500" dist="23000" dir="7020000" algn="tl">
                    <a:srgbClr val="000000">
                      <a:alpha val="50000"/>
                    </a:srgbClr>
                  </a:outerShdw>
                </a:effectLst>
              </a:rPr>
              <a:t>Легенды </a:t>
            </a:r>
          </a:p>
          <a:p>
            <a:pPr algn="ctr">
              <a:defRPr/>
            </a:pPr>
            <a:r>
              <a:rPr lang="ru-RU" sz="4000" b="1" dirty="0">
                <a:ln w="18000">
                  <a:solidFill>
                    <a:schemeClr val="accent2">
                      <a:satMod val="140000"/>
                    </a:schemeClr>
                  </a:solidFill>
                  <a:prstDash val="solid"/>
                  <a:miter lim="800000"/>
                </a:ln>
                <a:solidFill>
                  <a:srgbClr val="663300"/>
                </a:solidFill>
                <a:effectLst>
                  <a:outerShdw blurRad="25500" dist="23000" dir="7020000" algn="tl">
                    <a:srgbClr val="000000">
                      <a:alpha val="50000"/>
                    </a:srgbClr>
                  </a:outerShdw>
                </a:effectLst>
              </a:rPr>
              <a:t>о смерти  Пифагора</a:t>
            </a:r>
          </a:p>
        </p:txBody>
      </p:sp>
      <p:sp>
        <p:nvSpPr>
          <p:cNvPr id="5" name="Номер слайда 4"/>
          <p:cNvSpPr>
            <a:spLocks noGrp="1"/>
          </p:cNvSpPr>
          <p:nvPr>
            <p:ph type="sldNum" sz="quarter" idx="12"/>
          </p:nvPr>
        </p:nvSpPr>
        <p:spPr/>
        <p:txBody>
          <a:bodyPr/>
          <a:lstStyle/>
          <a:p>
            <a:pPr>
              <a:defRPr/>
            </a:pPr>
            <a:fld id="{5FA90121-140F-4C24-B337-26F1E1DFAC37}" type="slidenum">
              <a:rPr lang="ru-RU" smtClean="0"/>
              <a:pPr>
                <a:defRPr/>
              </a:pPr>
              <a:t>73</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4"/>
                                        </p:tgtEl>
                                        <p:attrNameLst>
                                          <p:attrName>ppt_y</p:attrName>
                                        </p:attrNameLst>
                                      </p:cBhvr>
                                      <p:tavLst>
                                        <p:tav tm="0">
                                          <p:val>
                                            <p:strVal val="#ppt_y"/>
                                          </p:val>
                                        </p:tav>
                                        <p:tav tm="100000">
                                          <p:val>
                                            <p:strVal val="#ppt_y"/>
                                          </p:val>
                                        </p:tav>
                                      </p:tavLst>
                                    </p:anim>
                                  </p:childTnLst>
                                </p:cTn>
                              </p:par>
                            </p:childTnLst>
                          </p:cTn>
                        </p:par>
                        <p:par>
                          <p:cTn id="11" fill="hold">
                            <p:stCondLst>
                              <p:cond delay="1000"/>
                            </p:stCondLst>
                            <p:childTnLst>
                              <p:par>
                                <p:cTn id="12" presetID="54" presetClass="entr" presetSubtype="0" accel="100000" fill="hold" grpId="0" nodeType="afterEffect">
                                  <p:stCondLst>
                                    <p:cond delay="0"/>
                                  </p:stCondLst>
                                  <p:childTnLst>
                                    <p:set>
                                      <p:cBhvr>
                                        <p:cTn id="13" dur="1" fill="hold">
                                          <p:stCondLst>
                                            <p:cond delay="0"/>
                                          </p:stCondLst>
                                        </p:cTn>
                                        <p:tgtEl>
                                          <p:spTgt spid="103426">
                                            <p:txEl>
                                              <p:pRg st="0" end="0"/>
                                            </p:txEl>
                                          </p:spTgt>
                                        </p:tgtEl>
                                        <p:attrNameLst>
                                          <p:attrName>style.visibility</p:attrName>
                                        </p:attrNameLst>
                                      </p:cBhvr>
                                      <p:to>
                                        <p:strVal val="visible"/>
                                      </p:to>
                                    </p:set>
                                    <p:anim calcmode="lin" valueType="num">
                                      <p:cBhvr>
                                        <p:cTn id="14" dur="1000" fill="hold"/>
                                        <p:tgtEl>
                                          <p:spTgt spid="103426">
                                            <p:txEl>
                                              <p:pRg st="0" end="0"/>
                                            </p:txEl>
                                          </p:spTgt>
                                        </p:tgtEl>
                                        <p:attrNameLst>
                                          <p:attrName>ppt_w</p:attrName>
                                        </p:attrNameLst>
                                      </p:cBhvr>
                                      <p:tavLst>
                                        <p:tav tm="0">
                                          <p:val>
                                            <p:strVal val="#ppt_w*0.05"/>
                                          </p:val>
                                        </p:tav>
                                        <p:tav tm="100000">
                                          <p:val>
                                            <p:strVal val="#ppt_w"/>
                                          </p:val>
                                        </p:tav>
                                      </p:tavLst>
                                    </p:anim>
                                    <p:anim calcmode="lin" valueType="num">
                                      <p:cBhvr>
                                        <p:cTn id="15" dur="1000" fill="hold"/>
                                        <p:tgtEl>
                                          <p:spTgt spid="103426">
                                            <p:txEl>
                                              <p:pRg st="0" end="0"/>
                                            </p:txEl>
                                          </p:spTgt>
                                        </p:tgtEl>
                                        <p:attrNameLst>
                                          <p:attrName>ppt_h</p:attrName>
                                        </p:attrNameLst>
                                      </p:cBhvr>
                                      <p:tavLst>
                                        <p:tav tm="0">
                                          <p:val>
                                            <p:strVal val="#ppt_h"/>
                                          </p:val>
                                        </p:tav>
                                        <p:tav tm="100000">
                                          <p:val>
                                            <p:strVal val="#ppt_h"/>
                                          </p:val>
                                        </p:tav>
                                      </p:tavLst>
                                    </p:anim>
                                    <p:anim calcmode="lin" valueType="num">
                                      <p:cBhvr>
                                        <p:cTn id="16" dur="1000" fill="hold"/>
                                        <p:tgtEl>
                                          <p:spTgt spid="103426">
                                            <p:txEl>
                                              <p:pRg st="0" end="0"/>
                                            </p:txEl>
                                          </p:spTgt>
                                        </p:tgtEl>
                                        <p:attrNameLst>
                                          <p:attrName>ppt_x</p:attrName>
                                        </p:attrNameLst>
                                      </p:cBhvr>
                                      <p:tavLst>
                                        <p:tav tm="0">
                                          <p:val>
                                            <p:strVal val="#ppt_x-.2"/>
                                          </p:val>
                                        </p:tav>
                                        <p:tav tm="100000">
                                          <p:val>
                                            <p:strVal val="#ppt_x"/>
                                          </p:val>
                                        </p:tav>
                                      </p:tavLst>
                                    </p:anim>
                                    <p:anim calcmode="lin" valueType="num">
                                      <p:cBhvr>
                                        <p:cTn id="17" dur="1000" fill="hold"/>
                                        <p:tgtEl>
                                          <p:spTgt spid="103426">
                                            <p:txEl>
                                              <p:pRg st="0" end="0"/>
                                            </p:txEl>
                                          </p:spTgt>
                                        </p:tgtEl>
                                        <p:attrNameLst>
                                          <p:attrName>ppt_y</p:attrName>
                                        </p:attrNameLst>
                                      </p:cBhvr>
                                      <p:tavLst>
                                        <p:tav tm="0">
                                          <p:val>
                                            <p:strVal val="#ppt_y"/>
                                          </p:val>
                                        </p:tav>
                                        <p:tav tm="100000">
                                          <p:val>
                                            <p:strVal val="#ppt_y"/>
                                          </p:val>
                                        </p:tav>
                                      </p:tavLst>
                                    </p:anim>
                                    <p:animEffect transition="in" filter="fade">
                                      <p:cBhvr>
                                        <p:cTn id="18" dur="1000"/>
                                        <p:tgtEl>
                                          <p:spTgt spid="1034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4450" name="Содержимое 1"/>
          <p:cNvSpPr>
            <a:spLocks noGrp="1"/>
          </p:cNvSpPr>
          <p:nvPr>
            <p:ph/>
          </p:nvPr>
        </p:nvSpPr>
        <p:spPr/>
        <p:txBody>
          <a:bodyPr/>
          <a:lstStyle/>
          <a:p>
            <a:pPr>
              <a:buFontTx/>
              <a:buNone/>
            </a:pPr>
            <a:endParaRPr lang="ru-RU" smtClean="0"/>
          </a:p>
          <a:p>
            <a:pPr>
              <a:buFontTx/>
              <a:buNone/>
            </a:pPr>
            <a:endParaRPr lang="ru-RU" smtClean="0"/>
          </a:p>
          <a:p>
            <a:r>
              <a:rPr lang="ru-RU" smtClean="0">
                <a:hlinkClick r:id="rId3" action="ppaction://hlinkfile"/>
              </a:rPr>
              <a:t>Фрагмент фильма «Приключения Электроника»</a:t>
            </a:r>
            <a:endParaRPr lang="ru-RU" smtClean="0"/>
          </a:p>
          <a:p>
            <a:r>
              <a:rPr lang="ru-RU" smtClean="0">
                <a:hlinkClick r:id="rId4" action="ppaction://hlinkfile"/>
              </a:rPr>
              <a:t>Ералаш</a:t>
            </a:r>
            <a:endParaRPr lang="ru-RU" smtClean="0"/>
          </a:p>
        </p:txBody>
      </p:sp>
      <p:sp>
        <p:nvSpPr>
          <p:cNvPr id="3" name="Номер слайда 2"/>
          <p:cNvSpPr>
            <a:spLocks noGrp="1"/>
          </p:cNvSpPr>
          <p:nvPr>
            <p:ph type="sldNum" sz="quarter" idx="12"/>
          </p:nvPr>
        </p:nvSpPr>
        <p:spPr/>
        <p:txBody>
          <a:bodyPr/>
          <a:lstStyle/>
          <a:p>
            <a:pPr>
              <a:defRPr/>
            </a:pPr>
            <a:fld id="{518C7546-BD3D-424F-ADCB-0EC2EA734CD4}" type="slidenum">
              <a:rPr lang="ru-RU" smtClean="0"/>
              <a:pPr>
                <a:defRPr/>
              </a:pPr>
              <a:t>74</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104450">
                                            <p:txEl>
                                              <p:pRg st="2" end="2"/>
                                            </p:txEl>
                                          </p:spTgt>
                                        </p:tgtEl>
                                        <p:attrNameLst>
                                          <p:attrName>style.visibility</p:attrName>
                                        </p:attrNameLst>
                                      </p:cBhvr>
                                      <p:to>
                                        <p:strVal val="visible"/>
                                      </p:to>
                                    </p:set>
                                    <p:anim calcmode="lin" valueType="num">
                                      <p:cBhvr>
                                        <p:cTn id="7" dur="1000" fill="hold"/>
                                        <p:tgtEl>
                                          <p:spTgt spid="104450">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104450">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104450">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104450">
                                            <p:txEl>
                                              <p:pRg st="2" end="2"/>
                                            </p:txEl>
                                          </p:spTgt>
                                        </p:tgtEl>
                                      </p:cBhvr>
                                    </p:animEffect>
                                  </p:childTnLst>
                                </p:cTn>
                              </p:par>
                            </p:childTnLst>
                          </p:cTn>
                        </p:par>
                        <p:par>
                          <p:cTn id="11" fill="hold">
                            <p:stCondLst>
                              <p:cond delay="285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104450">
                                            <p:txEl>
                                              <p:pRg st="3" end="3"/>
                                            </p:txEl>
                                          </p:spTgt>
                                        </p:tgtEl>
                                        <p:attrNameLst>
                                          <p:attrName>style.visibility</p:attrName>
                                        </p:attrNameLst>
                                      </p:cBhvr>
                                      <p:to>
                                        <p:strVal val="visible"/>
                                      </p:to>
                                    </p:set>
                                    <p:anim calcmode="lin" valueType="num">
                                      <p:cBhvr>
                                        <p:cTn id="14" dur="1000" fill="hold"/>
                                        <p:tgtEl>
                                          <p:spTgt spid="104450">
                                            <p:txEl>
                                              <p:pRg st="3" end="3"/>
                                            </p:txEl>
                                          </p:spTgt>
                                        </p:tgtEl>
                                        <p:attrNameLst>
                                          <p:attrName>ppt_w</p:attrName>
                                        </p:attrNameLst>
                                      </p:cBhvr>
                                      <p:tavLst>
                                        <p:tav tm="0">
                                          <p:val>
                                            <p:fltVal val="0"/>
                                          </p:val>
                                        </p:tav>
                                        <p:tav tm="100000">
                                          <p:val>
                                            <p:strVal val="#ppt_w"/>
                                          </p:val>
                                        </p:tav>
                                      </p:tavLst>
                                    </p:anim>
                                    <p:anim calcmode="lin" valueType="num">
                                      <p:cBhvr>
                                        <p:cTn id="15" dur="1000" fill="hold"/>
                                        <p:tgtEl>
                                          <p:spTgt spid="104450">
                                            <p:txEl>
                                              <p:pRg st="3" end="3"/>
                                            </p:txEl>
                                          </p:spTgt>
                                        </p:tgtEl>
                                        <p:attrNameLst>
                                          <p:attrName>ppt_h</p:attrName>
                                        </p:attrNameLst>
                                      </p:cBhvr>
                                      <p:tavLst>
                                        <p:tav tm="0">
                                          <p:val>
                                            <p:fltVal val="0"/>
                                          </p:val>
                                        </p:tav>
                                        <p:tav tm="100000">
                                          <p:val>
                                            <p:strVal val="#ppt_h"/>
                                          </p:val>
                                        </p:tav>
                                      </p:tavLst>
                                    </p:anim>
                                    <p:anim calcmode="lin" valueType="num">
                                      <p:cBhvr>
                                        <p:cTn id="16" dur="1000" fill="hold"/>
                                        <p:tgtEl>
                                          <p:spTgt spid="104450">
                                            <p:txEl>
                                              <p:pRg st="3" end="3"/>
                                            </p:txEl>
                                          </p:spTgt>
                                        </p:tgtEl>
                                        <p:attrNameLst>
                                          <p:attrName>style.rotation</p:attrName>
                                        </p:attrNameLst>
                                      </p:cBhvr>
                                      <p:tavLst>
                                        <p:tav tm="0">
                                          <p:val>
                                            <p:fltVal val="90"/>
                                          </p:val>
                                        </p:tav>
                                        <p:tav tm="100000">
                                          <p:val>
                                            <p:fltVal val="0"/>
                                          </p:val>
                                        </p:tav>
                                      </p:tavLst>
                                    </p:anim>
                                    <p:animEffect transition="in" filter="fade">
                                      <p:cBhvr>
                                        <p:cTn id="17" dur="1000"/>
                                        <p:tgtEl>
                                          <p:spTgt spid="1044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60172" y="1857365"/>
            <a:ext cx="6042039" cy="2585323"/>
          </a:xfrm>
          <a:prstGeom prst="rect">
            <a:avLst/>
          </a:prstGeom>
          <a:noFill/>
        </p:spPr>
        <p:txBody>
          <a:bodyPr>
            <a:spAutoFit/>
          </a:bodyPr>
          <a:lstStyle/>
          <a:p>
            <a:pPr algn="ctr">
              <a:defRPr/>
            </a:pPr>
            <a:r>
              <a:rPr lang="ru-RU" sz="5400" b="1" dirty="0">
                <a:ln w="10541" cmpd="sng">
                  <a:solidFill>
                    <a:schemeClr val="accent1">
                      <a:shade val="88000"/>
                      <a:satMod val="110000"/>
                    </a:schemeClr>
                  </a:solidFill>
                  <a:prstDash val="solid"/>
                </a:ln>
                <a:solidFill>
                  <a:srgbClr val="294937"/>
                </a:solidFill>
              </a:rPr>
              <a:t>Эпилог.</a:t>
            </a:r>
          </a:p>
          <a:p>
            <a:pPr algn="ctr">
              <a:defRPr/>
            </a:pPr>
            <a:r>
              <a:rPr lang="ru-RU" sz="5400" b="1" dirty="0">
                <a:ln w="10541" cmpd="sng">
                  <a:solidFill>
                    <a:schemeClr val="accent1">
                      <a:shade val="88000"/>
                      <a:satMod val="110000"/>
                    </a:schemeClr>
                  </a:solidFill>
                  <a:prstDash val="solid"/>
                </a:ln>
                <a:solidFill>
                  <a:srgbClr val="294937"/>
                </a:solidFill>
              </a:rPr>
              <a:t>Вечный кладезь</a:t>
            </a:r>
          </a:p>
          <a:p>
            <a:pPr algn="ctr">
              <a:defRPr/>
            </a:pPr>
            <a:r>
              <a:rPr lang="ru-RU" sz="5400" b="1" dirty="0">
                <a:ln w="10541" cmpd="sng">
                  <a:solidFill>
                    <a:schemeClr val="accent1">
                      <a:shade val="88000"/>
                      <a:satMod val="110000"/>
                    </a:schemeClr>
                  </a:solidFill>
                  <a:prstDash val="solid"/>
                </a:ln>
                <a:solidFill>
                  <a:srgbClr val="294937"/>
                </a:solidFill>
              </a:rPr>
              <a:t> мудрости.</a:t>
            </a:r>
          </a:p>
        </p:txBody>
      </p:sp>
      <p:sp>
        <p:nvSpPr>
          <p:cNvPr id="4" name="Номер слайда 3"/>
          <p:cNvSpPr>
            <a:spLocks noGrp="1"/>
          </p:cNvSpPr>
          <p:nvPr>
            <p:ph type="sldNum" sz="quarter" idx="12"/>
          </p:nvPr>
        </p:nvSpPr>
        <p:spPr/>
        <p:txBody>
          <a:bodyPr/>
          <a:lstStyle/>
          <a:p>
            <a:pPr>
              <a:defRPr/>
            </a:pPr>
            <a:fld id="{D862B7E7-0656-4D6B-87C5-E280743ECF73}" type="slidenum">
              <a:rPr lang="ru-RU" smtClean="0"/>
              <a:pPr>
                <a:defRPr/>
              </a:pPr>
              <a:t>75</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Содержимое 1"/>
          <p:cNvSpPr>
            <a:spLocks noGrp="1"/>
          </p:cNvSpPr>
          <p:nvPr>
            <p:ph/>
          </p:nvPr>
        </p:nvSpPr>
        <p:spPr>
          <a:xfrm>
            <a:off x="2714625" y="274638"/>
            <a:ext cx="6143625" cy="6154737"/>
          </a:xfrm>
        </p:spPr>
        <p:txBody>
          <a:bodyPr/>
          <a:lstStyle/>
          <a:p>
            <a:pPr algn="ctr">
              <a:buFontTx/>
              <a:buNone/>
              <a:defRPr/>
            </a:pPr>
            <a:r>
              <a:rPr lang="ru-RU" sz="2000" dirty="0" smtClean="0">
                <a:solidFill>
                  <a:schemeClr val="accent5">
                    <a:lumMod val="25000"/>
                  </a:schemeClr>
                </a:solidFill>
              </a:rPr>
              <a:t>   </a:t>
            </a:r>
            <a:r>
              <a:rPr lang="ru-RU" sz="2000" b="1" dirty="0" smtClean="0">
                <a:solidFill>
                  <a:schemeClr val="accent5">
                    <a:lumMod val="25000"/>
                  </a:schemeClr>
                </a:solidFill>
              </a:rPr>
              <a:t>Учение Пифагора не погибло в </a:t>
            </a:r>
            <a:r>
              <a:rPr lang="ru-RU" sz="2000" b="1" dirty="0" err="1" smtClean="0">
                <a:solidFill>
                  <a:schemeClr val="accent5">
                    <a:lumMod val="25000"/>
                  </a:schemeClr>
                </a:solidFill>
              </a:rPr>
              <a:t>кротонском</a:t>
            </a:r>
            <a:r>
              <a:rPr lang="ru-RU" sz="2000" b="1" dirty="0" smtClean="0">
                <a:solidFill>
                  <a:schemeClr val="accent5">
                    <a:lumMod val="25000"/>
                  </a:schemeClr>
                </a:solidFill>
              </a:rPr>
              <a:t> пожаре. Подобранные горсткой оставшихся в живых учеников зерна этого учения не только были сохранены, но и дали обильные всходы. Благодарная память единомышленников сохранила для человечества имя Пифагора — выдающегося математического гения, творца акустики, основоположника теории музыки, «Коперника древней астрономии», основателя религиозного братства — прообраза средневековых монашеских орденов, богослова и реформатора, человека высокой нравственности, личности богатой, противоречивой и загадочной, стоящей на рубеже пробуждающейся науки и пышно цветущей мифологии.</a:t>
            </a:r>
          </a:p>
          <a:p>
            <a:pPr>
              <a:buFontTx/>
              <a:buNone/>
              <a:defRPr/>
            </a:pPr>
            <a:endParaRPr lang="ru-RU" dirty="0" smtClean="0"/>
          </a:p>
        </p:txBody>
      </p:sp>
      <p:pic>
        <p:nvPicPr>
          <p:cNvPr id="106499" name="Рисунок 2" descr="наука о пиф.gif"/>
          <p:cNvPicPr>
            <a:picLocks noChangeAspect="1"/>
          </p:cNvPicPr>
          <p:nvPr/>
        </p:nvPicPr>
        <p:blipFill>
          <a:blip r:embed="rId2"/>
          <a:srcRect/>
          <a:stretch>
            <a:fillRect/>
          </a:stretch>
        </p:blipFill>
        <p:spPr bwMode="auto">
          <a:xfrm>
            <a:off x="214313" y="1571625"/>
            <a:ext cx="2339975" cy="3143250"/>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357C149F-BDB4-4ACE-B7B0-60D9D61DCDE5}" type="slidenum">
              <a:rPr lang="ru-RU" smtClean="0"/>
              <a:pPr>
                <a:defRPr/>
              </a:pPr>
              <a:t>76</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5474">
                                            <p:txEl>
                                              <p:pRg st="0" end="0"/>
                                            </p:txEl>
                                          </p:spTgt>
                                        </p:tgtEl>
                                        <p:attrNameLst>
                                          <p:attrName>style.visibility</p:attrName>
                                        </p:attrNameLst>
                                      </p:cBhvr>
                                      <p:to>
                                        <p:strVal val="visible"/>
                                      </p:to>
                                    </p:set>
                                    <p:animEffect transition="in" filter="wipe(down)">
                                      <p:cBhvr>
                                        <p:cTn id="7" dur="1000"/>
                                        <p:tgtEl>
                                          <p:spTgt spid="105474">
                                            <p:txEl>
                                              <p:pRg st="0" end="0"/>
                                            </p:txEl>
                                          </p:spTgt>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106499"/>
                                        </p:tgtEl>
                                        <p:attrNameLst>
                                          <p:attrName>style.visibility</p:attrName>
                                        </p:attrNameLst>
                                      </p:cBhvr>
                                      <p:to>
                                        <p:strVal val="visible"/>
                                      </p:to>
                                    </p:set>
                                    <p:animEffect transition="in" filter="checkerboard(across)">
                                      <p:cBhvr>
                                        <p:cTn id="11" dur="1000"/>
                                        <p:tgtEl>
                                          <p:spTgt spid="106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Содержимое 1"/>
          <p:cNvSpPr>
            <a:spLocks noGrp="1"/>
          </p:cNvSpPr>
          <p:nvPr>
            <p:ph/>
          </p:nvPr>
        </p:nvSpPr>
        <p:spPr>
          <a:xfrm>
            <a:off x="2786063" y="274638"/>
            <a:ext cx="6215062" cy="5851525"/>
          </a:xfrm>
        </p:spPr>
        <p:txBody>
          <a:bodyPr/>
          <a:lstStyle/>
          <a:p>
            <a:pPr algn="just">
              <a:buFontTx/>
              <a:buNone/>
              <a:defRPr/>
            </a:pPr>
            <a:r>
              <a:rPr lang="ru-RU" sz="2800" b="1" dirty="0" smtClean="0">
                <a:solidFill>
                  <a:schemeClr val="accent5">
                    <a:lumMod val="25000"/>
                  </a:schemeClr>
                </a:solidFill>
              </a:rPr>
              <a:t>   </a:t>
            </a:r>
            <a:r>
              <a:rPr lang="ru-RU" sz="2400" b="1" dirty="0" smtClean="0">
                <a:solidFill>
                  <a:schemeClr val="accent5">
                    <a:lumMod val="25000"/>
                  </a:schemeClr>
                </a:solidFill>
              </a:rPr>
              <a:t>И чем дальше неумолимое время уносит нас от времени Пифагора, тем острее видится поразительная прозорливость эллинского мудреца, объявившего два с половиной тысячелетия назад, что «Всё есть число». Если снять с этого тезиса мистическую паутину, то нам откроется гениальное пророчество, определившее  весь последующий путь развития науки. Тогда древний пифагорейский тезис примет современное звучание: математика есть ключ к познанию всех тайн природы.</a:t>
            </a:r>
          </a:p>
          <a:p>
            <a:pPr>
              <a:defRPr/>
            </a:pPr>
            <a:endParaRPr lang="ru-RU" sz="2400" dirty="0" smtClean="0"/>
          </a:p>
        </p:txBody>
      </p:sp>
      <p:pic>
        <p:nvPicPr>
          <p:cNvPr id="107523" name="Рисунок 2" descr="pythagor.jpg"/>
          <p:cNvPicPr>
            <a:picLocks noChangeAspect="1"/>
          </p:cNvPicPr>
          <p:nvPr/>
        </p:nvPicPr>
        <p:blipFill>
          <a:blip r:embed="rId2"/>
          <a:srcRect/>
          <a:stretch>
            <a:fillRect/>
          </a:stretch>
        </p:blipFill>
        <p:spPr bwMode="auto">
          <a:xfrm>
            <a:off x="428625" y="1500188"/>
            <a:ext cx="2571750" cy="3122612"/>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064F1D91-DFC3-4ABB-A82E-68E5E1EEB79D}" type="slidenum">
              <a:rPr lang="ru-RU" smtClean="0"/>
              <a:pPr>
                <a:defRPr/>
              </a:pPr>
              <a:t>77</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06498">
                                            <p:txEl>
                                              <p:pRg st="0" end="0"/>
                                            </p:txEl>
                                          </p:spTgt>
                                        </p:tgtEl>
                                        <p:attrNameLst>
                                          <p:attrName>style.visibility</p:attrName>
                                        </p:attrNameLst>
                                      </p:cBhvr>
                                      <p:to>
                                        <p:strVal val="visible"/>
                                      </p:to>
                                    </p:set>
                                    <p:anim calcmode="lin" valueType="num">
                                      <p:cBhvr additive="base">
                                        <p:cTn id="7" dur="2000" fill="hold"/>
                                        <p:tgtEl>
                                          <p:spTgt spid="106498">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0649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8" presetClass="entr" presetSubtype="12" fill="hold" nodeType="afterEffect">
                                  <p:stCondLst>
                                    <p:cond delay="0"/>
                                  </p:stCondLst>
                                  <p:childTnLst>
                                    <p:set>
                                      <p:cBhvr>
                                        <p:cTn id="11" dur="1" fill="hold">
                                          <p:stCondLst>
                                            <p:cond delay="0"/>
                                          </p:stCondLst>
                                        </p:cTn>
                                        <p:tgtEl>
                                          <p:spTgt spid="107523"/>
                                        </p:tgtEl>
                                        <p:attrNameLst>
                                          <p:attrName>style.visibility</p:attrName>
                                        </p:attrNameLst>
                                      </p:cBhvr>
                                      <p:to>
                                        <p:strVal val="visible"/>
                                      </p:to>
                                    </p:set>
                                    <p:animEffect transition="in" filter="strips(downLeft)">
                                      <p:cBhvr>
                                        <p:cTn id="12" dur="1000"/>
                                        <p:tgtEl>
                                          <p:spTgt spid="107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Содержимое 1"/>
          <p:cNvSpPr>
            <a:spLocks noGrp="1"/>
          </p:cNvSpPr>
          <p:nvPr>
            <p:ph/>
          </p:nvPr>
        </p:nvSpPr>
        <p:spPr>
          <a:xfrm>
            <a:off x="285750" y="3071813"/>
            <a:ext cx="8401050" cy="3054350"/>
          </a:xfrm>
        </p:spPr>
        <p:txBody>
          <a:bodyPr/>
          <a:lstStyle/>
          <a:p>
            <a:pPr algn="just">
              <a:buFontTx/>
              <a:buNone/>
              <a:defRPr/>
            </a:pPr>
            <a:r>
              <a:rPr lang="ru-RU" sz="2000" b="1" dirty="0" smtClean="0">
                <a:solidFill>
                  <a:schemeClr val="accent5">
                    <a:lumMod val="25000"/>
                  </a:schemeClr>
                </a:solidFill>
              </a:rPr>
              <a:t>     Именно так определяет роль Пифагора в истории естествознания современный американский математик и историк науки М. </a:t>
            </a:r>
            <a:r>
              <a:rPr lang="ru-RU" sz="2000" b="1" dirty="0" err="1" smtClean="0">
                <a:solidFill>
                  <a:schemeClr val="accent5">
                    <a:lumMod val="25000"/>
                  </a:schemeClr>
                </a:solidFill>
              </a:rPr>
              <a:t>Клайн</a:t>
            </a:r>
            <a:r>
              <a:rPr lang="ru-RU" sz="2000" b="1" dirty="0" smtClean="0">
                <a:solidFill>
                  <a:schemeClr val="accent5">
                    <a:lumMod val="25000"/>
                  </a:schemeClr>
                </a:solidFill>
              </a:rPr>
              <a:t>: «Но то ли по счастливому стечению обстоятельств, то ли благодаря гениальной интуиции пифагорейцам удалось сформулировать два тезиса, </a:t>
            </a:r>
            <a:r>
              <a:rPr lang="ru-RU" sz="2000" b="1" dirty="0" err="1" smtClean="0">
                <a:solidFill>
                  <a:schemeClr val="accent5">
                    <a:lumMod val="25000"/>
                  </a:schemeClr>
                </a:solidFill>
              </a:rPr>
              <a:t>общезначимость</a:t>
            </a:r>
            <a:r>
              <a:rPr lang="ru-RU" sz="2000" b="1" dirty="0" smtClean="0">
                <a:solidFill>
                  <a:schemeClr val="accent5">
                    <a:lumMod val="25000"/>
                  </a:schemeClr>
                </a:solidFill>
              </a:rPr>
              <a:t> которых подтвердило всё последующее развитие науки: во-первых, что основополагающие принципы, на которых зиждется мироздание, можно выразить на языке математики; во-вторых, что объединяющим началом всех вещей служат числовые отношения, которые выражают гармонию и порядок природы».</a:t>
            </a:r>
          </a:p>
          <a:p>
            <a:pPr>
              <a:defRPr/>
            </a:pPr>
            <a:endParaRPr lang="ru-RU" sz="2000" dirty="0" smtClean="0"/>
          </a:p>
        </p:txBody>
      </p:sp>
      <p:pic>
        <p:nvPicPr>
          <p:cNvPr id="108547" name="Рисунок 2" descr="pifagor.jpg"/>
          <p:cNvPicPr>
            <a:picLocks noChangeAspect="1"/>
          </p:cNvPicPr>
          <p:nvPr/>
        </p:nvPicPr>
        <p:blipFill>
          <a:blip r:embed="rId2"/>
          <a:srcRect/>
          <a:stretch>
            <a:fillRect/>
          </a:stretch>
        </p:blipFill>
        <p:spPr bwMode="auto">
          <a:xfrm>
            <a:off x="3500438" y="277813"/>
            <a:ext cx="2157412" cy="2803525"/>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D009804-4C6C-4D39-8446-E1E5152C0FEA}" type="slidenum">
              <a:rPr lang="ru-RU" smtClean="0"/>
              <a:pPr>
                <a:defRPr/>
              </a:pPr>
              <a:t>78</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7522">
                                            <p:txEl>
                                              <p:pRg st="0" end="0"/>
                                            </p:txEl>
                                          </p:spTgt>
                                        </p:tgtEl>
                                        <p:attrNameLst>
                                          <p:attrName>style.visibility</p:attrName>
                                        </p:attrNameLst>
                                      </p:cBhvr>
                                      <p:to>
                                        <p:strVal val="visible"/>
                                      </p:to>
                                    </p:set>
                                    <p:animEffect transition="in" filter="blinds(horizontal)">
                                      <p:cBhvr>
                                        <p:cTn id="7" dur="1000"/>
                                        <p:tgtEl>
                                          <p:spTgt spid="107522">
                                            <p:txEl>
                                              <p:pRg st="0" end="0"/>
                                            </p:txEl>
                                          </p:spTgt>
                                        </p:tgtEl>
                                      </p:cBhvr>
                                    </p:animEffect>
                                  </p:childTnLst>
                                </p:cTn>
                              </p:par>
                            </p:childTnLst>
                          </p:cTn>
                        </p:par>
                        <p:par>
                          <p:cTn id="8" fill="hold">
                            <p:stCondLst>
                              <p:cond delay="1000"/>
                            </p:stCondLst>
                            <p:childTnLst>
                              <p:par>
                                <p:cTn id="9" presetID="54" presetClass="entr" presetSubtype="0" accel="100000" fill="hold" nodeType="afterEffect">
                                  <p:stCondLst>
                                    <p:cond delay="0"/>
                                  </p:stCondLst>
                                  <p:childTnLst>
                                    <p:set>
                                      <p:cBhvr>
                                        <p:cTn id="10" dur="1" fill="hold">
                                          <p:stCondLst>
                                            <p:cond delay="0"/>
                                          </p:stCondLst>
                                        </p:cTn>
                                        <p:tgtEl>
                                          <p:spTgt spid="108547"/>
                                        </p:tgtEl>
                                        <p:attrNameLst>
                                          <p:attrName>style.visibility</p:attrName>
                                        </p:attrNameLst>
                                      </p:cBhvr>
                                      <p:to>
                                        <p:strVal val="visible"/>
                                      </p:to>
                                    </p:set>
                                    <p:anim calcmode="lin" valueType="num">
                                      <p:cBhvr>
                                        <p:cTn id="11" dur="1000" fill="hold"/>
                                        <p:tgtEl>
                                          <p:spTgt spid="108547"/>
                                        </p:tgtEl>
                                        <p:attrNameLst>
                                          <p:attrName>ppt_w</p:attrName>
                                        </p:attrNameLst>
                                      </p:cBhvr>
                                      <p:tavLst>
                                        <p:tav tm="0">
                                          <p:val>
                                            <p:strVal val="#ppt_w*0.05"/>
                                          </p:val>
                                        </p:tav>
                                        <p:tav tm="100000">
                                          <p:val>
                                            <p:strVal val="#ppt_w"/>
                                          </p:val>
                                        </p:tav>
                                      </p:tavLst>
                                    </p:anim>
                                    <p:anim calcmode="lin" valueType="num">
                                      <p:cBhvr>
                                        <p:cTn id="12" dur="1000" fill="hold"/>
                                        <p:tgtEl>
                                          <p:spTgt spid="108547"/>
                                        </p:tgtEl>
                                        <p:attrNameLst>
                                          <p:attrName>ppt_h</p:attrName>
                                        </p:attrNameLst>
                                      </p:cBhvr>
                                      <p:tavLst>
                                        <p:tav tm="0">
                                          <p:val>
                                            <p:strVal val="#ppt_h"/>
                                          </p:val>
                                        </p:tav>
                                        <p:tav tm="100000">
                                          <p:val>
                                            <p:strVal val="#ppt_h"/>
                                          </p:val>
                                        </p:tav>
                                      </p:tavLst>
                                    </p:anim>
                                    <p:anim calcmode="lin" valueType="num">
                                      <p:cBhvr>
                                        <p:cTn id="13" dur="1000" fill="hold"/>
                                        <p:tgtEl>
                                          <p:spTgt spid="108547"/>
                                        </p:tgtEl>
                                        <p:attrNameLst>
                                          <p:attrName>ppt_x</p:attrName>
                                        </p:attrNameLst>
                                      </p:cBhvr>
                                      <p:tavLst>
                                        <p:tav tm="0">
                                          <p:val>
                                            <p:strVal val="#ppt_x-.2"/>
                                          </p:val>
                                        </p:tav>
                                        <p:tav tm="100000">
                                          <p:val>
                                            <p:strVal val="#ppt_x"/>
                                          </p:val>
                                        </p:tav>
                                      </p:tavLst>
                                    </p:anim>
                                    <p:anim calcmode="lin" valueType="num">
                                      <p:cBhvr>
                                        <p:cTn id="14" dur="1000" fill="hold"/>
                                        <p:tgtEl>
                                          <p:spTgt spid="108547"/>
                                        </p:tgtEl>
                                        <p:attrNameLst>
                                          <p:attrName>ppt_y</p:attrName>
                                        </p:attrNameLst>
                                      </p:cBhvr>
                                      <p:tavLst>
                                        <p:tav tm="0">
                                          <p:val>
                                            <p:strVal val="#ppt_y"/>
                                          </p:val>
                                        </p:tav>
                                        <p:tav tm="100000">
                                          <p:val>
                                            <p:strVal val="#ppt_y"/>
                                          </p:val>
                                        </p:tav>
                                      </p:tavLst>
                                    </p:anim>
                                    <p:animEffect transition="in" filter="fade">
                                      <p:cBhvr>
                                        <p:cTn id="15" dur="1000"/>
                                        <p:tgtEl>
                                          <p:spTgt spid="108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Содержимое 1"/>
          <p:cNvSpPr>
            <a:spLocks noGrp="1"/>
          </p:cNvSpPr>
          <p:nvPr>
            <p:ph/>
          </p:nvPr>
        </p:nvSpPr>
        <p:spPr/>
        <p:txBody>
          <a:bodyPr/>
          <a:lstStyle/>
          <a:p>
            <a:pPr algn="just">
              <a:buFontTx/>
              <a:buNone/>
              <a:defRPr/>
            </a:pPr>
            <a:r>
              <a:rPr lang="ru-RU" sz="2000" dirty="0" smtClean="0"/>
              <a:t>    </a:t>
            </a:r>
            <a:r>
              <a:rPr lang="ru-RU" sz="2000" b="1" dirty="0" smtClean="0">
                <a:solidFill>
                  <a:schemeClr val="accent5">
                    <a:lumMod val="25000"/>
                  </a:schemeClr>
                </a:solidFill>
              </a:rPr>
              <a:t>В </a:t>
            </a:r>
            <a:r>
              <a:rPr lang="ru-RU" sz="2000" b="1" dirty="0" err="1" smtClean="0">
                <a:solidFill>
                  <a:schemeClr val="accent5">
                    <a:lumMod val="25000"/>
                  </a:schemeClr>
                </a:solidFill>
              </a:rPr>
              <a:t>Абдерах</a:t>
            </a:r>
            <a:r>
              <a:rPr lang="ru-RU" sz="2000" b="1" dirty="0" smtClean="0">
                <a:solidFill>
                  <a:schemeClr val="accent5">
                    <a:lumMod val="25000"/>
                  </a:schemeClr>
                </a:solidFill>
              </a:rPr>
              <a:t> </a:t>
            </a:r>
            <a:r>
              <a:rPr lang="ru-RU" sz="2000" b="1" dirty="0" err="1" smtClean="0">
                <a:solidFill>
                  <a:schemeClr val="accent5">
                    <a:lumMod val="25000"/>
                  </a:schemeClr>
                </a:solidFill>
              </a:rPr>
              <a:t>в</a:t>
            </a:r>
            <a:r>
              <a:rPr lang="ru-RU" sz="2000" b="1" dirty="0" smtClean="0">
                <a:solidFill>
                  <a:schemeClr val="accent5">
                    <a:lumMod val="25000"/>
                  </a:schemeClr>
                </a:solidFill>
              </a:rPr>
              <a:t> 430—420-х гг. до н. э. (т. е. менее чем через 100 лет после смерти Пифагора) произошло невиданное событие: в </a:t>
            </a:r>
            <a:r>
              <a:rPr lang="ru-RU" sz="2000" b="1" dirty="0" err="1" smtClean="0">
                <a:solidFill>
                  <a:schemeClr val="accent5">
                    <a:lumMod val="25000"/>
                  </a:schemeClr>
                </a:solidFill>
              </a:rPr>
              <a:t>Абдерах</a:t>
            </a:r>
            <a:r>
              <a:rPr lang="ru-RU" sz="2000" b="1" dirty="0" smtClean="0">
                <a:solidFill>
                  <a:schemeClr val="accent5">
                    <a:lumMod val="25000"/>
                  </a:schemeClr>
                </a:solidFill>
              </a:rPr>
              <a:t> были выпущены монеты с изображением Пифагора и подписью. </a:t>
            </a:r>
            <a:r>
              <a:rPr lang="ru-RU" sz="2000" b="1" dirty="0" err="1" smtClean="0">
                <a:solidFill>
                  <a:schemeClr val="accent5">
                    <a:lumMod val="25000"/>
                  </a:schemeClr>
                </a:solidFill>
              </a:rPr>
              <a:t>Абдерские</a:t>
            </a:r>
            <a:r>
              <a:rPr lang="ru-RU" sz="2000" b="1" dirty="0" smtClean="0">
                <a:solidFill>
                  <a:schemeClr val="accent5">
                    <a:lumMod val="25000"/>
                  </a:schemeClr>
                </a:solidFill>
              </a:rPr>
              <a:t> монеты — это не только первый в истории чеканный портрет философа, но это и первое на греческих монетах подписанное изображение человека. И таким человеком оказался не царь, не тиран, не полководец, а мудрец! Что касается Пифагора-математика, то он, видимо, навсегда останется первым и последним математиком в истории человечества, чей профиль удостоился столь высокой чести!</a:t>
            </a:r>
          </a:p>
          <a:p>
            <a:pPr>
              <a:defRPr/>
            </a:pPr>
            <a:endParaRPr lang="ru-RU" dirty="0" smtClean="0"/>
          </a:p>
        </p:txBody>
      </p:sp>
      <p:pic>
        <p:nvPicPr>
          <p:cNvPr id="109571" name="Рисунок 2" descr="0002.tif"/>
          <p:cNvPicPr>
            <a:picLocks noChangeAspect="1"/>
          </p:cNvPicPr>
          <p:nvPr/>
        </p:nvPicPr>
        <p:blipFill>
          <a:blip r:embed="rId2"/>
          <a:srcRect/>
          <a:stretch>
            <a:fillRect/>
          </a:stretch>
        </p:blipFill>
        <p:spPr bwMode="auto">
          <a:xfrm>
            <a:off x="2339975" y="3857625"/>
            <a:ext cx="5400675" cy="2754313"/>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D34071C4-C151-4179-9679-382899D9B668}" type="slidenum">
              <a:rPr lang="ru-RU" smtClean="0"/>
              <a:pPr>
                <a:defRPr/>
              </a:pPr>
              <a:t>79</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8546">
                                            <p:txEl>
                                              <p:pRg st="0" end="0"/>
                                            </p:txEl>
                                          </p:spTgt>
                                        </p:tgtEl>
                                        <p:attrNameLst>
                                          <p:attrName>style.visibility</p:attrName>
                                        </p:attrNameLst>
                                      </p:cBhvr>
                                      <p:to>
                                        <p:strVal val="visible"/>
                                      </p:to>
                                    </p:set>
                                    <p:anim calcmode="lin" valueType="num">
                                      <p:cBhvr>
                                        <p:cTn id="7" dur="1000" fill="hold"/>
                                        <p:tgtEl>
                                          <p:spTgt spid="10854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0854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8546">
                                            <p:txEl>
                                              <p:pRg st="0" end="0"/>
                                            </p:txEl>
                                          </p:spTgt>
                                        </p:tgtEl>
                                      </p:cBhvr>
                                    </p:animEffect>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109571"/>
                                        </p:tgtEl>
                                        <p:attrNameLst>
                                          <p:attrName>style.visibility</p:attrName>
                                        </p:attrNameLst>
                                      </p:cBhvr>
                                      <p:to>
                                        <p:strVal val="visible"/>
                                      </p:to>
                                    </p:set>
                                    <p:animEffect transition="in" filter="dissolve">
                                      <p:cBhvr>
                                        <p:cTn id="13" dur="1000"/>
                                        <p:tgtEl>
                                          <p:spTgt spid="109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sp>
        <p:nvSpPr>
          <p:cNvPr id="39938" name="Содержимое 3"/>
          <p:cNvSpPr>
            <a:spLocks noGrp="1"/>
          </p:cNvSpPr>
          <p:nvPr>
            <p:ph/>
          </p:nvPr>
        </p:nvSpPr>
        <p:spPr>
          <a:xfrm>
            <a:off x="428625" y="2714625"/>
            <a:ext cx="8258175" cy="3411538"/>
          </a:xfrm>
        </p:spPr>
        <p:txBody>
          <a:bodyPr/>
          <a:lstStyle/>
          <a:p>
            <a:pPr algn="just">
              <a:buFontTx/>
              <a:buNone/>
              <a:defRPr/>
            </a:pPr>
            <a:r>
              <a:rPr lang="ru-RU" sz="2800" dirty="0" smtClean="0">
                <a:solidFill>
                  <a:srgbClr val="FFFF00"/>
                </a:solidFill>
              </a:rPr>
              <a:t>   </a:t>
            </a:r>
            <a:r>
              <a:rPr lang="ru-RU" sz="2800" b="1" dirty="0" smtClean="0">
                <a:solidFill>
                  <a:srgbClr val="FFFF00"/>
                </a:solidFill>
              </a:rPr>
              <a:t>В самом древнем индийском геометрическом сборнике «</a:t>
            </a:r>
            <a:r>
              <a:rPr lang="ru-RU" sz="2800" b="1" dirty="0" err="1" smtClean="0">
                <a:solidFill>
                  <a:srgbClr val="FFFF00"/>
                </a:solidFill>
              </a:rPr>
              <a:t>Сульвасутра</a:t>
            </a:r>
            <a:r>
              <a:rPr lang="ru-RU" sz="2800" b="1" dirty="0" smtClean="0">
                <a:solidFill>
                  <a:srgbClr val="FFFF00"/>
                </a:solidFill>
              </a:rPr>
              <a:t>» («Правила верёвки», 600 год до н.э.), представляющем собой своеобразную инструкцию по сооружению алтарей в храмах, даются правила построения прямых углов при помощи верёвки с узлами, расстояния между которыми равны 15, 36 и 39 </a:t>
            </a:r>
            <a:r>
              <a:rPr lang="ru-RU" sz="2800" b="1" dirty="0" err="1" smtClean="0">
                <a:solidFill>
                  <a:srgbClr val="FFFF00"/>
                </a:solidFill>
              </a:rPr>
              <a:t>падас</a:t>
            </a:r>
            <a:r>
              <a:rPr lang="ru-RU" sz="2800" b="1" dirty="0" smtClean="0">
                <a:solidFill>
                  <a:srgbClr val="FFFF00"/>
                </a:solidFill>
              </a:rPr>
              <a:t> (мера длины).</a:t>
            </a:r>
          </a:p>
          <a:p>
            <a:pPr>
              <a:defRPr/>
            </a:pPr>
            <a:endParaRPr lang="ru-RU" dirty="0" smtClean="0"/>
          </a:p>
        </p:txBody>
      </p:sp>
      <p:pic>
        <p:nvPicPr>
          <p:cNvPr id="40963" name="Рисунок 5" descr="C:\Documents and Settings\Сергей.BA5D79E89859413\Рабочий стол\т пифагора\история теоремы\ист 6.jpg"/>
          <p:cNvPicPr>
            <a:picLocks noChangeAspect="1" noChangeArrowheads="1"/>
          </p:cNvPicPr>
          <p:nvPr/>
        </p:nvPicPr>
        <p:blipFill>
          <a:blip r:embed="rId3"/>
          <a:srcRect/>
          <a:stretch>
            <a:fillRect/>
          </a:stretch>
        </p:blipFill>
        <p:spPr bwMode="auto">
          <a:xfrm>
            <a:off x="2643188" y="285750"/>
            <a:ext cx="3522662" cy="2357438"/>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77448DA5-1605-4EFE-A1F1-41DB7E7663C0}" type="slidenum">
              <a:rPr lang="ru-RU" smtClean="0"/>
              <a:pPr>
                <a:defRPr/>
              </a:pPr>
              <a:t>8</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 calcmode="lin" valueType="num">
                                      <p:cBhvr>
                                        <p:cTn id="7" dur="1000" fill="hold"/>
                                        <p:tgtEl>
                                          <p:spTgt spid="39938">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993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9938">
                                            <p:txEl>
                                              <p:pRg st="0" end="0"/>
                                            </p:txEl>
                                          </p:spTgt>
                                        </p:tgtEl>
                                      </p:cBhvr>
                                    </p:animEffect>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40963"/>
                                        </p:tgtEl>
                                        <p:attrNameLst>
                                          <p:attrName>style.visibility</p:attrName>
                                        </p:attrNameLst>
                                      </p:cBhvr>
                                      <p:to>
                                        <p:strVal val="visible"/>
                                      </p:to>
                                    </p:set>
                                    <p:animEffect transition="in" filter="dissolve">
                                      <p:cBhvr>
                                        <p:cTn id="13" dur="10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Содержимое 1"/>
          <p:cNvSpPr>
            <a:spLocks noGrp="1"/>
          </p:cNvSpPr>
          <p:nvPr>
            <p:ph/>
          </p:nvPr>
        </p:nvSpPr>
        <p:spPr>
          <a:xfrm>
            <a:off x="3143250" y="1714500"/>
            <a:ext cx="5543550" cy="4411663"/>
          </a:xfrm>
        </p:spPr>
        <p:txBody>
          <a:bodyPr/>
          <a:lstStyle/>
          <a:p>
            <a:pPr algn="ctr">
              <a:buFontTx/>
              <a:buNone/>
              <a:defRPr/>
            </a:pPr>
            <a:r>
              <a:rPr lang="ru-RU" dirty="0" smtClean="0"/>
              <a:t>   </a:t>
            </a:r>
            <a:r>
              <a:rPr lang="ru-RU" b="1" dirty="0" smtClean="0">
                <a:solidFill>
                  <a:schemeClr val="accent5">
                    <a:lumMod val="25000"/>
                  </a:schemeClr>
                </a:solidFill>
              </a:rPr>
              <a:t>Самосская монета с изображением Пифагора. </a:t>
            </a:r>
            <a:r>
              <a:rPr lang="en-US" b="1" dirty="0" smtClean="0">
                <a:solidFill>
                  <a:schemeClr val="accent5">
                    <a:lumMod val="25000"/>
                  </a:schemeClr>
                </a:solidFill>
              </a:rPr>
              <a:t>II</a:t>
            </a:r>
            <a:r>
              <a:rPr lang="ru-RU" b="1" dirty="0" smtClean="0">
                <a:solidFill>
                  <a:schemeClr val="accent5">
                    <a:lumMod val="25000"/>
                  </a:schemeClr>
                </a:solidFill>
              </a:rPr>
              <a:t>-</a:t>
            </a:r>
            <a:r>
              <a:rPr lang="en-US" b="1" dirty="0" smtClean="0">
                <a:solidFill>
                  <a:schemeClr val="accent5">
                    <a:lumMod val="25000"/>
                  </a:schemeClr>
                </a:solidFill>
              </a:rPr>
              <a:t>III </a:t>
            </a:r>
            <a:r>
              <a:rPr lang="ru-RU" b="1" dirty="0" smtClean="0">
                <a:solidFill>
                  <a:schemeClr val="accent5">
                    <a:lumMod val="25000"/>
                  </a:schemeClr>
                </a:solidFill>
              </a:rPr>
              <a:t>вв. Прорисовка. Конечно, это не портрет Пифагора, а обобщённый образ учёного.</a:t>
            </a:r>
          </a:p>
          <a:p>
            <a:pPr>
              <a:defRPr/>
            </a:pPr>
            <a:endParaRPr lang="ru-RU" dirty="0" smtClean="0"/>
          </a:p>
        </p:txBody>
      </p:sp>
      <p:pic>
        <p:nvPicPr>
          <p:cNvPr id="110595" name="Рисунок 2" descr="0002.tif"/>
          <p:cNvPicPr>
            <a:picLocks noChangeAspect="1"/>
          </p:cNvPicPr>
          <p:nvPr/>
        </p:nvPicPr>
        <p:blipFill>
          <a:blip r:embed="rId3"/>
          <a:srcRect/>
          <a:stretch>
            <a:fillRect/>
          </a:stretch>
        </p:blipFill>
        <p:spPr bwMode="auto">
          <a:xfrm>
            <a:off x="642938" y="285750"/>
            <a:ext cx="2344737" cy="2500313"/>
          </a:xfrm>
          <a:prstGeom prst="rect">
            <a:avLst/>
          </a:prstGeom>
          <a:noFill/>
          <a:ln w="9525">
            <a:noFill/>
            <a:miter lim="800000"/>
            <a:headEnd/>
            <a:tailEnd/>
          </a:ln>
        </p:spPr>
      </p:pic>
      <p:pic>
        <p:nvPicPr>
          <p:cNvPr id="110596" name="Picture 4" descr="C:\Documents and Settings\Сергей\Мои документы\т пифагора\гс\Мон с острова Самос с изоб Пиф.jpg"/>
          <p:cNvPicPr>
            <a:picLocks noChangeAspect="1" noChangeArrowheads="1"/>
          </p:cNvPicPr>
          <p:nvPr/>
        </p:nvPicPr>
        <p:blipFill>
          <a:blip r:embed="rId4"/>
          <a:srcRect/>
          <a:stretch>
            <a:fillRect/>
          </a:stretch>
        </p:blipFill>
        <p:spPr bwMode="auto">
          <a:xfrm>
            <a:off x="571500" y="3000375"/>
            <a:ext cx="2500313" cy="3452813"/>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pPr>
              <a:defRPr/>
            </a:pPr>
            <a:fld id="{5FF736AD-22F0-4EF1-8F5A-76AF8005CFDC}" type="slidenum">
              <a:rPr lang="ru-RU" smtClean="0"/>
              <a:pPr>
                <a:defRPr/>
              </a:pPr>
              <a:t>80</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0595"/>
                                        </p:tgtEl>
                                        <p:attrNameLst>
                                          <p:attrName>style.visibility</p:attrName>
                                        </p:attrNameLst>
                                      </p:cBhvr>
                                      <p:to>
                                        <p:strVal val="visible"/>
                                      </p:to>
                                    </p:set>
                                    <p:animEffect transition="in" filter="fade">
                                      <p:cBhvr>
                                        <p:cTn id="7" dur="800" decel="100000"/>
                                        <p:tgtEl>
                                          <p:spTgt spid="110595"/>
                                        </p:tgtEl>
                                      </p:cBhvr>
                                    </p:animEffect>
                                    <p:anim calcmode="lin" valueType="num">
                                      <p:cBhvr>
                                        <p:cTn id="8" dur="800" decel="100000" fill="hold"/>
                                        <p:tgtEl>
                                          <p:spTgt spid="110595"/>
                                        </p:tgtEl>
                                        <p:attrNameLst>
                                          <p:attrName>style.rotation</p:attrName>
                                        </p:attrNameLst>
                                      </p:cBhvr>
                                      <p:tavLst>
                                        <p:tav tm="0">
                                          <p:val>
                                            <p:fltVal val="-90"/>
                                          </p:val>
                                        </p:tav>
                                        <p:tav tm="100000">
                                          <p:val>
                                            <p:fltVal val="0"/>
                                          </p:val>
                                        </p:tav>
                                      </p:tavLst>
                                    </p:anim>
                                    <p:anim calcmode="lin" valueType="num">
                                      <p:cBhvr>
                                        <p:cTn id="9" dur="800" decel="100000" fill="hold"/>
                                        <p:tgtEl>
                                          <p:spTgt spid="110595"/>
                                        </p:tgtEl>
                                        <p:attrNameLst>
                                          <p:attrName>ppt_x</p:attrName>
                                        </p:attrNameLst>
                                      </p:cBhvr>
                                      <p:tavLst>
                                        <p:tav tm="0">
                                          <p:val>
                                            <p:strVal val="#ppt_x+0.4"/>
                                          </p:val>
                                        </p:tav>
                                        <p:tav tm="100000">
                                          <p:val>
                                            <p:strVal val="#ppt_x-0.05"/>
                                          </p:val>
                                        </p:tav>
                                      </p:tavLst>
                                    </p:anim>
                                    <p:anim calcmode="lin" valueType="num">
                                      <p:cBhvr>
                                        <p:cTn id="10" dur="800" decel="100000" fill="hold"/>
                                        <p:tgtEl>
                                          <p:spTgt spid="11059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059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0595"/>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10596"/>
                                        </p:tgtEl>
                                        <p:attrNameLst>
                                          <p:attrName>style.visibility</p:attrName>
                                        </p:attrNameLst>
                                      </p:cBhvr>
                                      <p:to>
                                        <p:strVal val="visible"/>
                                      </p:to>
                                    </p:set>
                                    <p:animEffect transition="in" filter="fade">
                                      <p:cBhvr>
                                        <p:cTn id="15" dur="800" decel="100000"/>
                                        <p:tgtEl>
                                          <p:spTgt spid="110596"/>
                                        </p:tgtEl>
                                      </p:cBhvr>
                                    </p:animEffect>
                                    <p:anim calcmode="lin" valueType="num">
                                      <p:cBhvr>
                                        <p:cTn id="16" dur="800" decel="100000" fill="hold"/>
                                        <p:tgtEl>
                                          <p:spTgt spid="110596"/>
                                        </p:tgtEl>
                                        <p:attrNameLst>
                                          <p:attrName>style.rotation</p:attrName>
                                        </p:attrNameLst>
                                      </p:cBhvr>
                                      <p:tavLst>
                                        <p:tav tm="0">
                                          <p:val>
                                            <p:fltVal val="-90"/>
                                          </p:val>
                                        </p:tav>
                                        <p:tav tm="100000">
                                          <p:val>
                                            <p:fltVal val="0"/>
                                          </p:val>
                                        </p:tav>
                                      </p:tavLst>
                                    </p:anim>
                                    <p:anim calcmode="lin" valueType="num">
                                      <p:cBhvr>
                                        <p:cTn id="17" dur="800" decel="100000" fill="hold"/>
                                        <p:tgtEl>
                                          <p:spTgt spid="110596"/>
                                        </p:tgtEl>
                                        <p:attrNameLst>
                                          <p:attrName>ppt_x</p:attrName>
                                        </p:attrNameLst>
                                      </p:cBhvr>
                                      <p:tavLst>
                                        <p:tav tm="0">
                                          <p:val>
                                            <p:strVal val="#ppt_x+0.4"/>
                                          </p:val>
                                        </p:tav>
                                        <p:tav tm="100000">
                                          <p:val>
                                            <p:strVal val="#ppt_x-0.05"/>
                                          </p:val>
                                        </p:tav>
                                      </p:tavLst>
                                    </p:anim>
                                    <p:anim calcmode="lin" valueType="num">
                                      <p:cBhvr>
                                        <p:cTn id="18" dur="800" decel="100000" fill="hold"/>
                                        <p:tgtEl>
                                          <p:spTgt spid="11059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1059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10596"/>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109570">
                                            <p:txEl>
                                              <p:pRg st="0" end="0"/>
                                            </p:txEl>
                                          </p:spTgt>
                                        </p:tgtEl>
                                        <p:attrNameLst>
                                          <p:attrName>style.visibility</p:attrName>
                                        </p:attrNameLst>
                                      </p:cBhvr>
                                      <p:to>
                                        <p:strVal val="visible"/>
                                      </p:to>
                                    </p:set>
                                    <p:animEffect transition="in" filter="randombar(horizontal)">
                                      <p:cBhvr>
                                        <p:cTn id="24" dur="1000"/>
                                        <p:tgtEl>
                                          <p:spTgt spid="1095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Содержимое 1"/>
          <p:cNvSpPr>
            <a:spLocks noGrp="1"/>
          </p:cNvSpPr>
          <p:nvPr>
            <p:ph/>
          </p:nvPr>
        </p:nvSpPr>
        <p:spPr>
          <a:xfrm>
            <a:off x="2214563" y="274638"/>
            <a:ext cx="6715125" cy="6440487"/>
          </a:xfrm>
        </p:spPr>
        <p:txBody>
          <a:bodyPr/>
          <a:lstStyle/>
          <a:p>
            <a:pPr algn="just">
              <a:buFontTx/>
              <a:buNone/>
            </a:pPr>
            <a:r>
              <a:rPr lang="ru-RU" sz="1800" smtClean="0"/>
              <a:t>      Но для учёного важнее не внешние атрибуты славы, а признание и дальнейшая жизнь его идей. И здесь Пифагору также светила счастливая звезда. Идеями Пифагора пронизано творчество Платона — величайшего философа в истории человечества. Плотин, Порфирий, Ямвлих, Прокл, первая женщина философ и математик Гипатия, растерзанная толпой фанатиков-христиан,— все они были страстными приверженцами Пифагора. Неоплатонизм, уходящий корнями в древнее пифагорейство, стал мощным философским течением, идущим из античности в современность. Идеи неоплатоников питали Аврелия Августина (354—430) и Иоанна Скота Эриугену (810—877), Николая Кузанского (1401 —1464) и Джероламо Кардано (1501 —1576), Томмазо Кампанеллу (1568—1639) и Джордано Бруно (1548—1600), Фридриха Шеллинга (1775— 1854) и Георга Гегеля (1770—1831), Владимира Соловьева (1853—1900) и Сергея Булгакова (1871 —1944), Павла Флоренского (1882—1937?) и Алексея Лосева (1893—1988).</a:t>
            </a:r>
          </a:p>
          <a:p>
            <a:pPr>
              <a:buFontTx/>
              <a:buNone/>
            </a:pPr>
            <a:endParaRPr lang="ru-RU" sz="2400" smtClean="0"/>
          </a:p>
        </p:txBody>
      </p:sp>
      <p:pic>
        <p:nvPicPr>
          <p:cNvPr id="3" name="Picture 8" descr="D:\WINNT\Profiles\KlochkovaLF\Мои документы\Мои рисунки\pifago6.gif"/>
          <p:cNvPicPr>
            <a:picLocks noChangeAspect="1" noChangeArrowheads="1"/>
          </p:cNvPicPr>
          <p:nvPr/>
        </p:nvPicPr>
        <p:blipFill>
          <a:blip r:embed="rId2"/>
          <a:srcRect/>
          <a:stretch>
            <a:fillRect/>
          </a:stretch>
        </p:blipFill>
        <p:spPr bwMode="auto">
          <a:xfrm>
            <a:off x="214313" y="1785938"/>
            <a:ext cx="2247900" cy="2357437"/>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5E147BD-37C5-4314-901D-8194248646AA}" type="slidenum">
              <a:rPr lang="ru-RU" smtClean="0"/>
              <a:pPr>
                <a:defRPr/>
              </a:pPr>
              <a:t>81</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1000"/>
                                  </p:stCondLst>
                                  <p:childTnLst>
                                    <p:set>
                                      <p:cBhvr>
                                        <p:cTn id="6" dur="1" fill="hold">
                                          <p:stCondLst>
                                            <p:cond delay="499"/>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par>
                          <p:cTn id="8" fill="hold">
                            <p:stCondLst>
                              <p:cond delay="1500"/>
                            </p:stCondLst>
                            <p:childTnLst>
                              <p:par>
                                <p:cTn id="9" presetID="9" presetClass="entr" presetSubtype="0" fill="hold" grpId="0" nodeType="afterEffect">
                                  <p:stCondLst>
                                    <p:cond delay="0"/>
                                  </p:stCondLst>
                                  <p:childTnLst>
                                    <p:set>
                                      <p:cBhvr>
                                        <p:cTn id="10" dur="1" fill="hold">
                                          <p:stCondLst>
                                            <p:cond delay="0"/>
                                          </p:stCondLst>
                                        </p:cTn>
                                        <p:tgtEl>
                                          <p:spTgt spid="111618">
                                            <p:txEl>
                                              <p:pRg st="0" end="0"/>
                                            </p:txEl>
                                          </p:spTgt>
                                        </p:tgtEl>
                                        <p:attrNameLst>
                                          <p:attrName>style.visibility</p:attrName>
                                        </p:attrNameLst>
                                      </p:cBhvr>
                                      <p:to>
                                        <p:strVal val="visible"/>
                                      </p:to>
                                    </p:set>
                                    <p:animEffect transition="in" filter="dissolve">
                                      <p:cBhvr>
                                        <p:cTn id="11" dur="1000"/>
                                        <p:tgtEl>
                                          <p:spTgt spid="1116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Содержимое 1"/>
          <p:cNvSpPr>
            <a:spLocks noGrp="1"/>
          </p:cNvSpPr>
          <p:nvPr>
            <p:ph/>
          </p:nvPr>
        </p:nvSpPr>
        <p:spPr>
          <a:xfrm>
            <a:off x="142875" y="3286125"/>
            <a:ext cx="8786813" cy="2840038"/>
          </a:xfrm>
        </p:spPr>
        <p:txBody>
          <a:bodyPr/>
          <a:lstStyle/>
          <a:p>
            <a:pPr algn="just">
              <a:buFontTx/>
              <a:buNone/>
              <a:defRPr/>
            </a:pPr>
            <a:r>
              <a:rPr lang="ru-RU" sz="2800" b="1" dirty="0" smtClean="0">
                <a:solidFill>
                  <a:schemeClr val="accent5">
                    <a:lumMod val="25000"/>
                  </a:schemeClr>
                </a:solidFill>
              </a:rPr>
              <a:t>   </a:t>
            </a:r>
            <a:r>
              <a:rPr lang="ru-RU" sz="2400" b="1" dirty="0" smtClean="0">
                <a:solidFill>
                  <a:schemeClr val="accent5">
                    <a:lumMod val="25000"/>
                  </a:schemeClr>
                </a:solidFill>
              </a:rPr>
              <a:t>Заложенная Пифагором вера в красоту и гармонию природы, в мудрую простоту и целесообразность её законов, построенных на единых математических принципах, окрыляла творчество титанов современного естествознания от Иоганна Кеплера (1571 —1630) до Альберта Эйнштейна (1879—1955). Это и есть путеводная звезда современного естествознания, тот вечный кладезь мудрости, который открыл человечеству Пифагор.</a:t>
            </a:r>
          </a:p>
          <a:p>
            <a:pPr>
              <a:defRPr/>
            </a:pPr>
            <a:endParaRPr lang="ru-RU" sz="2400" dirty="0" smtClean="0"/>
          </a:p>
        </p:txBody>
      </p:sp>
      <p:pic>
        <p:nvPicPr>
          <p:cNvPr id="113667" name="Рисунок 2" descr="Einstein_1.jpg"/>
          <p:cNvPicPr>
            <a:picLocks noChangeAspect="1" noChangeArrowheads="1"/>
          </p:cNvPicPr>
          <p:nvPr/>
        </p:nvPicPr>
        <p:blipFill>
          <a:blip r:embed="rId2"/>
          <a:srcRect/>
          <a:stretch>
            <a:fillRect/>
          </a:stretch>
        </p:blipFill>
        <p:spPr bwMode="auto">
          <a:xfrm>
            <a:off x="4716463" y="188913"/>
            <a:ext cx="4008437" cy="3000375"/>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90433AE0-6945-4B8B-A5EE-B6F19E75AD8F}" type="slidenum">
              <a:rPr lang="ru-RU" smtClean="0"/>
              <a:pPr>
                <a:defRPr/>
              </a:pPr>
              <a:t>82</a:t>
            </a:fld>
            <a:endParaRPr lang="ru-RU"/>
          </a:p>
        </p:txBody>
      </p:sp>
      <p:pic>
        <p:nvPicPr>
          <p:cNvPr id="7172" name="Picture 4" descr="уроки%20по%20математике/урок%20золотое%20сечение/Фестиваль%20педагогических%20идей%20Открытый%20урок%202005-2006%20учебного%20года.files/img3.gif"/>
          <p:cNvPicPr>
            <a:picLocks noChangeAspect="1" noChangeArrowheads="1"/>
          </p:cNvPicPr>
          <p:nvPr/>
        </p:nvPicPr>
        <p:blipFill>
          <a:blip r:embed="rId3" r:link="rId4">
            <a:lum contrast="24000"/>
          </a:blip>
          <a:srcRect/>
          <a:stretch>
            <a:fillRect/>
          </a:stretch>
        </p:blipFill>
        <p:spPr bwMode="auto">
          <a:xfrm>
            <a:off x="1116013" y="333375"/>
            <a:ext cx="2084387" cy="2736850"/>
          </a:xfrm>
          <a:prstGeom prst="rect">
            <a:avLst/>
          </a:prstGeom>
          <a:noFill/>
          <a:ln w="76200" cmpd="tri">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1264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112642">
                                            <p:txEl>
                                              <p:pRg st="0" end="0"/>
                                            </p:txEl>
                                          </p:spTgt>
                                        </p:tgtEl>
                                        <p:attrNameLst>
                                          <p:attrName>ppt_x</p:attrName>
                                        </p:attrNameLst>
                                      </p:cBhvr>
                                    </p:anim>
                                    <p:anim from="0" to="-1.0" calcmode="lin" valueType="num">
                                      <p:cBhvr>
                                        <p:cTn id="8" dur="200" decel="50000" autoRev="1" fill="hold">
                                          <p:stCondLst>
                                            <p:cond delay="600"/>
                                          </p:stCondLst>
                                        </p:cTn>
                                        <p:tgtEl>
                                          <p:spTgt spid="112642">
                                            <p:txEl>
                                              <p:pRg st="0" end="0"/>
                                            </p:txEl>
                                          </p:spTgt>
                                        </p:tgtEl>
                                        <p:attrNameLst>
                                          <p:attrName>xshear</p:attrName>
                                        </p:attrNameLst>
                                      </p:cBhvr>
                                    </p:anim>
                                    <p:animScale>
                                      <p:cBhvr>
                                        <p:cTn id="9" dur="200" decel="100000" autoRev="1" fill="hold">
                                          <p:stCondLst>
                                            <p:cond delay="600"/>
                                          </p:stCondLst>
                                        </p:cTn>
                                        <p:tgtEl>
                                          <p:spTgt spid="112642">
                                            <p:txEl>
                                              <p:pRg st="0" end="0"/>
                                            </p:txEl>
                                          </p:spTgt>
                                        </p:tgtEl>
                                      </p:cBhvr>
                                      <p:from x="100000" y="100000"/>
                                      <p:to x="80000" y="100000"/>
                                    </p:animScale>
                                    <p:anim by="(#ppt_h/3+#ppt_w*0.1)" calcmode="lin" valueType="num">
                                      <p:cBhvr additive="sum">
                                        <p:cTn id="10" dur="200" decel="100000" autoRev="1" fill="hold">
                                          <p:stCondLst>
                                            <p:cond delay="600"/>
                                          </p:stCondLst>
                                        </p:cTn>
                                        <p:tgtEl>
                                          <p:spTgt spid="112642">
                                            <p:txEl>
                                              <p:pRg st="0" end="0"/>
                                            </p:txEl>
                                          </p:spTgt>
                                        </p:tgtEl>
                                        <p:attrNameLst>
                                          <p:attrName>ppt_x</p:attrName>
                                        </p:attrNameLst>
                                      </p:cBhvr>
                                    </p:anim>
                                  </p:childTnLst>
                                </p:cTn>
                              </p:par>
                            </p:childTnLst>
                          </p:cTn>
                        </p:par>
                        <p:par>
                          <p:cTn id="11" fill="hold">
                            <p:stCondLst>
                              <p:cond delay="1000"/>
                            </p:stCondLst>
                            <p:childTnLst>
                              <p:par>
                                <p:cTn id="12" presetID="50" presetClass="entr" presetSubtype="0" decel="100000" fill="hold" nodeType="afterEffect">
                                  <p:stCondLst>
                                    <p:cond delay="0"/>
                                  </p:stCondLst>
                                  <p:childTnLst>
                                    <p:set>
                                      <p:cBhvr>
                                        <p:cTn id="13" dur="1" fill="hold">
                                          <p:stCondLst>
                                            <p:cond delay="0"/>
                                          </p:stCondLst>
                                        </p:cTn>
                                        <p:tgtEl>
                                          <p:spTgt spid="113667"/>
                                        </p:tgtEl>
                                        <p:attrNameLst>
                                          <p:attrName>style.visibility</p:attrName>
                                        </p:attrNameLst>
                                      </p:cBhvr>
                                      <p:to>
                                        <p:strVal val="visible"/>
                                      </p:to>
                                    </p:set>
                                    <p:anim calcmode="lin" valueType="num">
                                      <p:cBhvr>
                                        <p:cTn id="14" dur="1000" fill="hold"/>
                                        <p:tgtEl>
                                          <p:spTgt spid="113667"/>
                                        </p:tgtEl>
                                        <p:attrNameLst>
                                          <p:attrName>ppt_w</p:attrName>
                                        </p:attrNameLst>
                                      </p:cBhvr>
                                      <p:tavLst>
                                        <p:tav tm="0">
                                          <p:val>
                                            <p:strVal val="#ppt_w+.3"/>
                                          </p:val>
                                        </p:tav>
                                        <p:tav tm="100000">
                                          <p:val>
                                            <p:strVal val="#ppt_w"/>
                                          </p:val>
                                        </p:tav>
                                      </p:tavLst>
                                    </p:anim>
                                    <p:anim calcmode="lin" valueType="num">
                                      <p:cBhvr>
                                        <p:cTn id="15" dur="1000" fill="hold"/>
                                        <p:tgtEl>
                                          <p:spTgt spid="113667"/>
                                        </p:tgtEl>
                                        <p:attrNameLst>
                                          <p:attrName>ppt_h</p:attrName>
                                        </p:attrNameLst>
                                      </p:cBhvr>
                                      <p:tavLst>
                                        <p:tav tm="0">
                                          <p:val>
                                            <p:strVal val="#ppt_h"/>
                                          </p:val>
                                        </p:tav>
                                        <p:tav tm="100000">
                                          <p:val>
                                            <p:strVal val="#ppt_h"/>
                                          </p:val>
                                        </p:tav>
                                      </p:tavLst>
                                    </p:anim>
                                    <p:animEffect transition="in" filter="fade">
                                      <p:cBhvr>
                                        <p:cTn id="16" dur="1000"/>
                                        <p:tgtEl>
                                          <p:spTgt spid="113667"/>
                                        </p:tgtEl>
                                      </p:cBhvr>
                                    </p:animEffect>
                                  </p:childTnLst>
                                </p:cTn>
                              </p:par>
                            </p:childTnLst>
                          </p:cTn>
                        </p:par>
                        <p:par>
                          <p:cTn id="17" fill="hold">
                            <p:stCondLst>
                              <p:cond delay="2000"/>
                            </p:stCondLst>
                            <p:childTnLst>
                              <p:par>
                                <p:cTn id="18" presetID="5" presetClass="entr" presetSubtype="10" fill="hold" nodeType="afterEffect">
                                  <p:stCondLst>
                                    <p:cond delay="0"/>
                                  </p:stCondLst>
                                  <p:childTnLst>
                                    <p:set>
                                      <p:cBhvr>
                                        <p:cTn id="19" dur="1" fill="hold">
                                          <p:stCondLst>
                                            <p:cond delay="0"/>
                                          </p:stCondLst>
                                        </p:cTn>
                                        <p:tgtEl>
                                          <p:spTgt spid="7172"/>
                                        </p:tgtEl>
                                        <p:attrNameLst>
                                          <p:attrName>style.visibility</p:attrName>
                                        </p:attrNameLst>
                                      </p:cBhvr>
                                      <p:to>
                                        <p:strVal val="visible"/>
                                      </p:to>
                                    </p:set>
                                    <p:animEffect transition="in" filter="checkerboard(across)">
                                      <p:cBhvr>
                                        <p:cTn id="20"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уроки%20по%20математике/урок%20золотое%20сечение/Фестиваль%20педагогических%20идей%20Открытый%20урок%202005-2006%20учебного%20года.files/img3.gif"/>
          <p:cNvPicPr>
            <a:picLocks noChangeAspect="1" noChangeArrowheads="1"/>
          </p:cNvPicPr>
          <p:nvPr/>
        </p:nvPicPr>
        <p:blipFill>
          <a:blip r:embed="rId2" r:link="rId3">
            <a:lum contrast="24000"/>
          </a:blip>
          <a:srcRect/>
          <a:stretch>
            <a:fillRect/>
          </a:stretch>
        </p:blipFill>
        <p:spPr bwMode="auto">
          <a:xfrm>
            <a:off x="323850" y="1700213"/>
            <a:ext cx="2905125" cy="3816350"/>
          </a:xfrm>
          <a:prstGeom prst="rect">
            <a:avLst/>
          </a:prstGeom>
          <a:noFill/>
          <a:ln w="76200" cmpd="tri">
            <a:solidFill>
              <a:srgbClr val="000000"/>
            </a:solidFill>
            <a:miter lim="800000"/>
            <a:headEnd/>
            <a:tailEnd/>
          </a:ln>
        </p:spPr>
      </p:pic>
      <p:sp>
        <p:nvSpPr>
          <p:cNvPr id="90115" name="Rectangle 8"/>
          <p:cNvSpPr>
            <a:spLocks noChangeArrowheads="1"/>
          </p:cNvSpPr>
          <p:nvPr/>
        </p:nvSpPr>
        <p:spPr bwMode="auto">
          <a:xfrm>
            <a:off x="-4210050" y="2735263"/>
            <a:ext cx="9144000" cy="0"/>
          </a:xfrm>
          <a:prstGeom prst="rect">
            <a:avLst/>
          </a:prstGeom>
          <a:noFill/>
          <a:ln w="9525">
            <a:noFill/>
            <a:miter lim="800000"/>
            <a:headEnd/>
            <a:tailEnd/>
          </a:ln>
        </p:spPr>
        <p:txBody>
          <a:bodyPr wrap="none" anchor="ctr">
            <a:spAutoFit/>
          </a:bodyPr>
          <a:lstStyle/>
          <a:p>
            <a:endParaRPr lang="ru-RU"/>
          </a:p>
        </p:txBody>
      </p:sp>
      <p:sp>
        <p:nvSpPr>
          <p:cNvPr id="7177" name="Rectangle 9"/>
          <p:cNvSpPr>
            <a:spLocks noChangeArrowheads="1"/>
          </p:cNvSpPr>
          <p:nvPr/>
        </p:nvSpPr>
        <p:spPr bwMode="auto">
          <a:xfrm>
            <a:off x="3276600" y="1533525"/>
            <a:ext cx="5616575" cy="4832350"/>
          </a:xfrm>
          <a:prstGeom prst="rect">
            <a:avLst/>
          </a:prstGeom>
          <a:noFill/>
          <a:ln w="9525">
            <a:noFill/>
            <a:miter lim="800000"/>
            <a:headEnd/>
            <a:tailEnd/>
          </a:ln>
        </p:spPr>
        <p:txBody>
          <a:bodyPr anchor="ctr">
            <a:spAutoFit/>
          </a:bodyPr>
          <a:lstStyle/>
          <a:p>
            <a:pPr algn="r"/>
            <a:r>
              <a:rPr lang="ru-RU" sz="1400">
                <a:solidFill>
                  <a:srgbClr val="FFFF00"/>
                </a:solidFill>
                <a:ea typeface="Times New Roman" pitchFamily="18" charset="0"/>
                <a:cs typeface="Arial" charset="0"/>
              </a:rPr>
              <a:t> </a:t>
            </a:r>
            <a:r>
              <a:rPr lang="ru-RU" sz="2800" b="1" i="1">
                <a:solidFill>
                  <a:srgbClr val="0070C0"/>
                </a:solidFill>
                <a:ea typeface="Times New Roman" pitchFamily="18" charset="0"/>
                <a:cs typeface="Arial" charset="0"/>
              </a:rPr>
              <a:t>“Геометрия владеет двумя сокровищами: одно из них - это теорема Пифагора, а другое - деление отрезка в среднем и крайнем отношении… Первое можно сравнить с мерой золота; второе же больше напоминает драгоценный камень”.</a:t>
            </a:r>
            <a:endParaRPr lang="ru-RU" sz="2800" b="1">
              <a:solidFill>
                <a:srgbClr val="0070C0"/>
              </a:solidFill>
              <a:ea typeface="Times New Roman" pitchFamily="18" charset="0"/>
              <a:cs typeface="Arial" charset="0"/>
            </a:endParaRPr>
          </a:p>
          <a:p>
            <a:pPr algn="r" eaLnBrk="0" hangingPunct="0"/>
            <a:r>
              <a:rPr lang="ru-RU" sz="2800" b="1">
                <a:solidFill>
                  <a:srgbClr val="0070C0"/>
                </a:solidFill>
                <a:ea typeface="Times New Roman" pitchFamily="18" charset="0"/>
                <a:cs typeface="Arial" charset="0"/>
              </a:rPr>
              <a:t>Иоганн Кеплер</a:t>
            </a:r>
          </a:p>
        </p:txBody>
      </p:sp>
      <p:sp>
        <p:nvSpPr>
          <p:cNvPr id="6" name="Номер слайда 5"/>
          <p:cNvSpPr>
            <a:spLocks noGrp="1"/>
          </p:cNvSpPr>
          <p:nvPr>
            <p:ph type="sldNum" sz="quarter" idx="12"/>
          </p:nvPr>
        </p:nvSpPr>
        <p:spPr/>
        <p:txBody>
          <a:bodyPr/>
          <a:lstStyle/>
          <a:p>
            <a:pPr>
              <a:defRPr/>
            </a:pPr>
            <a:fld id="{AE37EA8F-90B9-4541-854A-2F2356DB017E}" type="slidenum">
              <a:rPr lang="ru-RU" smtClean="0"/>
              <a:pPr>
                <a:defRPr/>
              </a:pPr>
              <a:t>83</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checkerboard(across)">
                                      <p:cBhvr>
                                        <p:cTn id="7" dur="500"/>
                                        <p:tgtEl>
                                          <p:spTgt spid="717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177"/>
                                        </p:tgtEl>
                                        <p:attrNameLst>
                                          <p:attrName>style.visibility</p:attrName>
                                        </p:attrNameLst>
                                      </p:cBhvr>
                                      <p:to>
                                        <p:strVal val="visible"/>
                                      </p:to>
                                    </p:set>
                                    <p:animEffect transition="in" filter="fade">
                                      <p:cBhvr>
                                        <p:cTn id="11"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5000" b="-25000"/>
          </a:stretch>
        </a:blipFill>
        <a:effectLst/>
      </p:bgPr>
    </p:bg>
    <p:spTree>
      <p:nvGrpSpPr>
        <p:cNvPr id="1" name=""/>
        <p:cNvGrpSpPr/>
        <p:nvPr/>
      </p:nvGrpSpPr>
      <p:grpSpPr>
        <a:xfrm>
          <a:off x="0" y="0"/>
          <a:ext cx="0" cy="0"/>
          <a:chOff x="0" y="0"/>
          <a:chExt cx="0" cy="0"/>
        </a:xfrm>
      </p:grpSpPr>
      <p:sp>
        <p:nvSpPr>
          <p:cNvPr id="40962" name="Содержимое 3"/>
          <p:cNvSpPr>
            <a:spLocks noGrp="1"/>
          </p:cNvSpPr>
          <p:nvPr>
            <p:ph/>
          </p:nvPr>
        </p:nvSpPr>
        <p:spPr>
          <a:xfrm>
            <a:off x="357188" y="214313"/>
            <a:ext cx="8501062" cy="5851525"/>
          </a:xfrm>
        </p:spPr>
        <p:txBody>
          <a:bodyPr/>
          <a:lstStyle/>
          <a:p>
            <a:pPr algn="ctr">
              <a:buFontTx/>
              <a:buNone/>
              <a:defRPr/>
            </a:pPr>
            <a:r>
              <a:rPr lang="ru-RU" sz="3600" b="1" dirty="0" smtClean="0">
                <a:solidFill>
                  <a:schemeClr val="accent5">
                    <a:lumMod val="25000"/>
                  </a:schemeClr>
                </a:solidFill>
              </a:rPr>
              <a:t>   </a:t>
            </a:r>
            <a:r>
              <a:rPr lang="ru-RU" sz="3600" b="1" dirty="0" smtClean="0">
                <a:solidFill>
                  <a:schemeClr val="bg1"/>
                </a:solidFill>
              </a:rPr>
              <a:t>В настоящее время известно, что эта теорема не была открыта Пифагором. Однако одни полагают, что Пифагор первым дал её полноценное доказательство, а другие отказывают ему и в этой заслуге. Некоторые приписывают Пифагору доказательство, которое Евклид приводит в первой книге своих "Начал".</a:t>
            </a:r>
          </a:p>
        </p:txBody>
      </p:sp>
      <p:sp>
        <p:nvSpPr>
          <p:cNvPr id="3" name="Номер слайда 2"/>
          <p:cNvSpPr>
            <a:spLocks noGrp="1"/>
          </p:cNvSpPr>
          <p:nvPr>
            <p:ph type="sldNum" sz="quarter" idx="12"/>
          </p:nvPr>
        </p:nvSpPr>
        <p:spPr/>
        <p:txBody>
          <a:bodyPr/>
          <a:lstStyle/>
          <a:p>
            <a:pPr>
              <a:defRPr/>
            </a:pPr>
            <a:fld id="{7FC4CF74-7374-4AF5-80B6-48FE97F869E8}" type="slidenum">
              <a:rPr lang="ru-RU" smtClean="0"/>
              <a:pPr>
                <a:defRPr/>
              </a:pPr>
              <a:t>9</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fade">
                                      <p:cBhvr>
                                        <p:cTn id="7" dur="800" decel="100000"/>
                                        <p:tgtEl>
                                          <p:spTgt spid="40962">
                                            <p:txEl>
                                              <p:pRg st="0" end="0"/>
                                            </p:txEl>
                                          </p:spTgt>
                                        </p:tgtEl>
                                      </p:cBhvr>
                                    </p:animEffect>
                                    <p:anim calcmode="lin" valueType="num">
                                      <p:cBhvr>
                                        <p:cTn id="8" dur="800" decel="100000" fill="hold"/>
                                        <p:tgtEl>
                                          <p:spTgt spid="4096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096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096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096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0962">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Официальная">
  <a:themeElements>
    <a:clrScheme name="1_Официальная 1">
      <a:dk1>
        <a:srgbClr val="000000"/>
      </a:dk1>
      <a:lt1>
        <a:srgbClr val="FFFFFF"/>
      </a:lt1>
      <a:dk2>
        <a:srgbClr val="646B86"/>
      </a:dk2>
      <a:lt2>
        <a:srgbClr val="C5D1D7"/>
      </a:lt2>
      <a:accent1>
        <a:srgbClr val="D16349"/>
      </a:accent1>
      <a:accent2>
        <a:srgbClr val="CCB400"/>
      </a:accent2>
      <a:accent3>
        <a:srgbClr val="FFFFFF"/>
      </a:accent3>
      <a:accent4>
        <a:srgbClr val="000000"/>
      </a:accent4>
      <a:accent5>
        <a:srgbClr val="E5B7B1"/>
      </a:accent5>
      <a:accent6>
        <a:srgbClr val="B9A300"/>
      </a:accent6>
      <a:hlink>
        <a:srgbClr val="00A3D6"/>
      </a:hlink>
      <a:folHlink>
        <a:srgbClr val="694F07"/>
      </a:folHlink>
    </a:clrScheme>
    <a:fontScheme name="1_Официальная">
      <a:majorFont>
        <a:latin typeface="Georgia"/>
        <a:ea typeface=""/>
        <a:cs typeface=""/>
      </a:majorFont>
      <a:minorFont>
        <a:latin typeface="Georgi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ициальная 1">
        <a:dk1>
          <a:srgbClr val="000000"/>
        </a:dk1>
        <a:lt1>
          <a:srgbClr val="FFFFFF"/>
        </a:lt1>
        <a:dk2>
          <a:srgbClr val="646B86"/>
        </a:dk2>
        <a:lt2>
          <a:srgbClr val="C5D1D7"/>
        </a:lt2>
        <a:accent1>
          <a:srgbClr val="D16349"/>
        </a:accent1>
        <a:accent2>
          <a:srgbClr val="CCB400"/>
        </a:accent2>
        <a:accent3>
          <a:srgbClr val="FFFFFF"/>
        </a:accent3>
        <a:accent4>
          <a:srgbClr val="000000"/>
        </a:accent4>
        <a:accent5>
          <a:srgbClr val="E5B7B1"/>
        </a:accent5>
        <a:accent6>
          <a:srgbClr val="B9A300"/>
        </a:accent6>
        <a:hlink>
          <a:srgbClr val="00A3D6"/>
        </a:hlink>
        <a:folHlink>
          <a:srgbClr val="694F0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Официальная">
  <a:themeElements>
    <a:clrScheme name="2_Официальная 1">
      <a:dk1>
        <a:srgbClr val="000000"/>
      </a:dk1>
      <a:lt1>
        <a:srgbClr val="FFFFFF"/>
      </a:lt1>
      <a:dk2>
        <a:srgbClr val="646B86"/>
      </a:dk2>
      <a:lt2>
        <a:srgbClr val="C5D1D7"/>
      </a:lt2>
      <a:accent1>
        <a:srgbClr val="D16349"/>
      </a:accent1>
      <a:accent2>
        <a:srgbClr val="CCB400"/>
      </a:accent2>
      <a:accent3>
        <a:srgbClr val="FFFFFF"/>
      </a:accent3>
      <a:accent4>
        <a:srgbClr val="000000"/>
      </a:accent4>
      <a:accent5>
        <a:srgbClr val="E5B7B1"/>
      </a:accent5>
      <a:accent6>
        <a:srgbClr val="B9A300"/>
      </a:accent6>
      <a:hlink>
        <a:srgbClr val="00A3D6"/>
      </a:hlink>
      <a:folHlink>
        <a:srgbClr val="694F07"/>
      </a:folHlink>
    </a:clrScheme>
    <a:fontScheme name="2_Официальная">
      <a:majorFont>
        <a:latin typeface="Georgia"/>
        <a:ea typeface=""/>
        <a:cs typeface=""/>
      </a:majorFont>
      <a:minorFont>
        <a:latin typeface="Georgi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Официальная 1">
        <a:dk1>
          <a:srgbClr val="000000"/>
        </a:dk1>
        <a:lt1>
          <a:srgbClr val="FFFFFF"/>
        </a:lt1>
        <a:dk2>
          <a:srgbClr val="646B86"/>
        </a:dk2>
        <a:lt2>
          <a:srgbClr val="C5D1D7"/>
        </a:lt2>
        <a:accent1>
          <a:srgbClr val="D16349"/>
        </a:accent1>
        <a:accent2>
          <a:srgbClr val="CCB400"/>
        </a:accent2>
        <a:accent3>
          <a:srgbClr val="FFFFFF"/>
        </a:accent3>
        <a:accent4>
          <a:srgbClr val="000000"/>
        </a:accent4>
        <a:accent5>
          <a:srgbClr val="E5B7B1"/>
        </a:accent5>
        <a:accent6>
          <a:srgbClr val="B9A300"/>
        </a:accent6>
        <a:hlink>
          <a:srgbClr val="00A3D6"/>
        </a:hlink>
        <a:folHlink>
          <a:srgbClr val="694F0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Официальная">
  <a:themeElements>
    <a:clrScheme name="7_Официальная 1">
      <a:dk1>
        <a:srgbClr val="000000"/>
      </a:dk1>
      <a:lt1>
        <a:srgbClr val="FFFFFF"/>
      </a:lt1>
      <a:dk2>
        <a:srgbClr val="646B86"/>
      </a:dk2>
      <a:lt2>
        <a:srgbClr val="C5D1D7"/>
      </a:lt2>
      <a:accent1>
        <a:srgbClr val="D16349"/>
      </a:accent1>
      <a:accent2>
        <a:srgbClr val="CCB400"/>
      </a:accent2>
      <a:accent3>
        <a:srgbClr val="FFFFFF"/>
      </a:accent3>
      <a:accent4>
        <a:srgbClr val="000000"/>
      </a:accent4>
      <a:accent5>
        <a:srgbClr val="E5B7B1"/>
      </a:accent5>
      <a:accent6>
        <a:srgbClr val="B9A300"/>
      </a:accent6>
      <a:hlink>
        <a:srgbClr val="00A3D6"/>
      </a:hlink>
      <a:folHlink>
        <a:srgbClr val="694F07"/>
      </a:folHlink>
    </a:clrScheme>
    <a:fontScheme name="7_Официальная">
      <a:majorFont>
        <a:latin typeface="Georgia"/>
        <a:ea typeface=""/>
        <a:cs typeface=""/>
      </a:majorFont>
      <a:minorFont>
        <a:latin typeface="Georgi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Официальная 1">
        <a:dk1>
          <a:srgbClr val="000000"/>
        </a:dk1>
        <a:lt1>
          <a:srgbClr val="FFFFFF"/>
        </a:lt1>
        <a:dk2>
          <a:srgbClr val="646B86"/>
        </a:dk2>
        <a:lt2>
          <a:srgbClr val="C5D1D7"/>
        </a:lt2>
        <a:accent1>
          <a:srgbClr val="D16349"/>
        </a:accent1>
        <a:accent2>
          <a:srgbClr val="CCB400"/>
        </a:accent2>
        <a:accent3>
          <a:srgbClr val="FFFFFF"/>
        </a:accent3>
        <a:accent4>
          <a:srgbClr val="000000"/>
        </a:accent4>
        <a:accent5>
          <a:srgbClr val="E5B7B1"/>
        </a:accent5>
        <a:accent6>
          <a:srgbClr val="B9A300"/>
        </a:accent6>
        <a:hlink>
          <a:srgbClr val="00A3D6"/>
        </a:hlink>
        <a:folHlink>
          <a:srgbClr val="694F0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Официальная">
  <a:themeElements>
    <a:clrScheme name="6_Официальная 1">
      <a:dk1>
        <a:srgbClr val="000000"/>
      </a:dk1>
      <a:lt1>
        <a:srgbClr val="FFFFFF"/>
      </a:lt1>
      <a:dk2>
        <a:srgbClr val="646B86"/>
      </a:dk2>
      <a:lt2>
        <a:srgbClr val="C5D1D7"/>
      </a:lt2>
      <a:accent1>
        <a:srgbClr val="D16349"/>
      </a:accent1>
      <a:accent2>
        <a:srgbClr val="CCB400"/>
      </a:accent2>
      <a:accent3>
        <a:srgbClr val="FFFFFF"/>
      </a:accent3>
      <a:accent4>
        <a:srgbClr val="000000"/>
      </a:accent4>
      <a:accent5>
        <a:srgbClr val="E5B7B1"/>
      </a:accent5>
      <a:accent6>
        <a:srgbClr val="B9A300"/>
      </a:accent6>
      <a:hlink>
        <a:srgbClr val="00A3D6"/>
      </a:hlink>
      <a:folHlink>
        <a:srgbClr val="694F07"/>
      </a:folHlink>
    </a:clrScheme>
    <a:fontScheme name="6_Официальная">
      <a:majorFont>
        <a:latin typeface="Georgia"/>
        <a:ea typeface=""/>
        <a:cs typeface=""/>
      </a:majorFont>
      <a:minorFont>
        <a:latin typeface="Georgi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Официальная 1">
        <a:dk1>
          <a:srgbClr val="000000"/>
        </a:dk1>
        <a:lt1>
          <a:srgbClr val="FFFFFF"/>
        </a:lt1>
        <a:dk2>
          <a:srgbClr val="646B86"/>
        </a:dk2>
        <a:lt2>
          <a:srgbClr val="C5D1D7"/>
        </a:lt2>
        <a:accent1>
          <a:srgbClr val="D16349"/>
        </a:accent1>
        <a:accent2>
          <a:srgbClr val="CCB400"/>
        </a:accent2>
        <a:accent3>
          <a:srgbClr val="FFFFFF"/>
        </a:accent3>
        <a:accent4>
          <a:srgbClr val="000000"/>
        </a:accent4>
        <a:accent5>
          <a:srgbClr val="E5B7B1"/>
        </a:accent5>
        <a:accent6>
          <a:srgbClr val="B9A300"/>
        </a:accent6>
        <a:hlink>
          <a:srgbClr val="00A3D6"/>
        </a:hlink>
        <a:folHlink>
          <a:srgbClr val="694F0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1876</TotalTime>
  <Words>4407</Words>
  <Application>Microsoft Office PowerPoint</Application>
  <PresentationFormat>Экран (4:3)</PresentationFormat>
  <Paragraphs>484</Paragraphs>
  <Slides>83</Slides>
  <Notes>2</Notes>
  <HiddenSlides>0</HiddenSlides>
  <MMClips>0</MMClips>
  <ScaleCrop>false</ScaleCrop>
  <HeadingPairs>
    <vt:vector size="6" baseType="variant">
      <vt:variant>
        <vt:lpstr>Тема</vt:lpstr>
      </vt:variant>
      <vt:variant>
        <vt:i4>5</vt:i4>
      </vt:variant>
      <vt:variant>
        <vt:lpstr>Внедренные серверы OLE</vt:lpstr>
      </vt:variant>
      <vt:variant>
        <vt:i4>1</vt:i4>
      </vt:variant>
      <vt:variant>
        <vt:lpstr>Заголовки слайдов</vt:lpstr>
      </vt:variant>
      <vt:variant>
        <vt:i4>83</vt:i4>
      </vt:variant>
    </vt:vector>
  </HeadingPairs>
  <TitlesOfParts>
    <vt:vector size="89" baseType="lpstr">
      <vt:lpstr>Оформление по умолчанию</vt:lpstr>
      <vt:lpstr>1_Официальная</vt:lpstr>
      <vt:lpstr>2_Официальная</vt:lpstr>
      <vt:lpstr>7_Официальная</vt:lpstr>
      <vt:lpstr>6_Официальная</vt:lpstr>
      <vt:lpstr>Формула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На этом свойстве прямоугольного треугольника и основана теорема Пифагора. Она показывает зависимость между гипотенузой и катетами прямоугольного треугольника.</vt:lpstr>
      <vt:lpstr>1. Доказательства, основанные на использовании понятия  равновеликости фигур.</vt:lpstr>
      <vt:lpstr>Доказательство Пифагора</vt:lpstr>
      <vt:lpstr>   Квадрат, построенный на гипотенузе прямоугольного треугольника, равновелик сумме квадратов, построенных на его катетах.  </vt:lpstr>
      <vt:lpstr>2. Аддитивные доказательства.</vt:lpstr>
      <vt:lpstr>Доказательство Эпштейна</vt:lpstr>
      <vt:lpstr>3. Доказательства методом  построения</vt:lpstr>
      <vt:lpstr>Доказательство Гофмана</vt:lpstr>
      <vt:lpstr>Что и требовалось доказать!</vt:lpstr>
      <vt:lpstr>4. Алгебраический метод доказательства</vt:lpstr>
      <vt:lpstr>Доказательство Мёльманна</vt:lpstr>
      <vt:lpstr>Что и требовалось доказать!</vt:lpstr>
      <vt:lpstr>5. Доказательства методом разложения</vt:lpstr>
      <vt:lpstr>Доказательство Перигаля</vt:lpstr>
      <vt:lpstr>    6. Доказательство методом вычитания</vt:lpstr>
      <vt:lpstr>На рисунке к обычной пифагоровой фигуре приставлены сверху и снизу треугольники 2 и 3, равные исходному треугольнику 1.</vt:lpstr>
      <vt:lpstr>7. Другие доказательства. Доказательство с помощью косинуса угла. </vt:lpstr>
      <vt:lpstr>Занимательные задачи по теме: "Теорема Пифагора".</vt:lpstr>
      <vt:lpstr>Слайд 38</vt:lpstr>
      <vt:lpstr>Какова глубина в современных единицах  длины (1 фут приближённо  равен 0,3 м) ? </vt:lpstr>
      <vt:lpstr> На берегу реки рос тополь одинокий. Вдруг ветра порыв его ствол надломал. Бедный тополь упал. И угол прямой с теченьем реки его ствол составлял. Запомни теперь, что в том месте река в четыре лишь фута была широка. Верхушка склонилась у края реки, осталось три фута всего от ствола. Прошу тебя, скоро теперь мне скажи: у тополя как велика высота?  </vt:lpstr>
      <vt:lpstr>Задача Бхаскары</vt:lpstr>
      <vt:lpstr>Слайд 42</vt:lpstr>
      <vt:lpstr>Решение</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Эти тройки можно найти по формулам: b=(a2-1)/2,  c=(a2+1)/2. </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О теореме  Пифагора</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135</cp:revision>
  <dcterms:created xsi:type="dcterms:W3CDTF">2008-01-09T09:30:01Z</dcterms:created>
  <dcterms:modified xsi:type="dcterms:W3CDTF">2014-05-27T11:01:07Z</dcterms:modified>
</cp:coreProperties>
</file>