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1B371-97C2-4993-A0C0-46E903B463C0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8D78A-C761-4F7C-94A0-01EC06BB51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899592" y="6597352"/>
            <a:ext cx="8244408" cy="260648"/>
          </a:xfrm>
        </p:spPr>
        <p:txBody>
          <a:bodyPr>
            <a:normAutofit/>
          </a:bodyPr>
          <a:lstStyle/>
          <a:p>
            <a:r>
              <a:rPr lang="ru-RU" sz="10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2014г. Кирсанов Илья Андреевич ©</a:t>
            </a:r>
            <a:endParaRPr lang="ru-RU" sz="1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3717032"/>
            <a:ext cx="5544616" cy="1547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ru-RU" sz="3600" dirty="0" smtClean="0"/>
              <a:t>Файловая </a:t>
            </a:r>
            <a:r>
              <a:rPr lang="ru-RU" sz="3600" dirty="0"/>
              <a:t>система</a:t>
            </a:r>
            <a:r>
              <a:rPr lang="ru-RU" sz="4000" dirty="0" smtClean="0"/>
              <a:t>.</a:t>
            </a: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7236296" y="3717032"/>
            <a:ext cx="1274440" cy="1296144"/>
          </a:xfrm>
          <a:prstGeom prst="cloudCallout">
            <a:avLst>
              <a:gd name="adj1" fmla="val -153773"/>
              <a:gd name="adj2" fmla="val 15656"/>
            </a:avLst>
          </a:prstGeom>
          <a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А</a:t>
            </a:r>
            <a:r>
              <a:rPr lang="en-US" sz="4400" b="1" dirty="0" smtClean="0">
                <a:solidFill>
                  <a:srgbClr val="FFC000"/>
                </a:solidFill>
              </a:rPr>
              <a:t>4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043608" y="620688"/>
            <a:ext cx="7920880" cy="1656184"/>
          </a:xfrm>
          <a:prstGeom prst="ellipseRibbon2">
            <a:avLst>
              <a:gd name="adj1" fmla="val 46515"/>
              <a:gd name="adj2" fmla="val 100000"/>
              <a:gd name="adj3" fmla="val 34111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5" y="1224136"/>
            <a:ext cx="5544615" cy="7647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87113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Разбор задач ЕГЭ</a:t>
            </a:r>
            <a:endParaRPr lang="ru-RU" sz="5400" b="1" cap="none" spc="0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Теория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Ø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  <a:tab pos="10780713" algn="l"/>
              </a:tabLst>
            </a:pPr>
            <a:r>
              <a:rPr lang="ru-RU" sz="2300" b="1" dirty="0" smtClean="0">
                <a:solidFill>
                  <a:srgbClr val="000000"/>
                </a:solidFill>
              </a:rPr>
              <a:t>файл</a:t>
            </a:r>
            <a:r>
              <a:rPr lang="ru-RU" sz="2300" dirty="0" smtClean="0">
                <a:solidFill>
                  <a:srgbClr val="000000"/>
                </a:solidFill>
              </a:rPr>
              <a:t> </a:t>
            </a:r>
            <a:r>
              <a:rPr lang="ru-RU" sz="2300" dirty="0" smtClean="0">
                <a:solidFill>
                  <a:srgbClr val="000000"/>
                </a:solidFill>
              </a:rPr>
              <a:t>— область памяти, имеющая имя. Информация на дисках хранится в виде файлов.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Ø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  <a:tab pos="10780713" algn="l"/>
              </a:tabLst>
            </a:pPr>
            <a:r>
              <a:rPr lang="ru-RU" sz="2300" dirty="0" smtClean="0">
                <a:solidFill>
                  <a:srgbClr val="000000"/>
                </a:solidFill>
              </a:rPr>
              <a:t>файлы </a:t>
            </a:r>
            <a:r>
              <a:rPr lang="ru-RU" sz="2300" dirty="0" smtClean="0">
                <a:solidFill>
                  <a:srgbClr val="000000"/>
                </a:solidFill>
              </a:rPr>
              <a:t>имеют </a:t>
            </a:r>
            <a:r>
              <a:rPr lang="ru-RU" sz="2300" b="1" dirty="0" smtClean="0">
                <a:solidFill>
                  <a:srgbClr val="000000"/>
                </a:solidFill>
              </a:rPr>
              <a:t>расширения</a:t>
            </a:r>
            <a:r>
              <a:rPr lang="ru-RU" sz="2300" dirty="0" smtClean="0">
                <a:solidFill>
                  <a:srgbClr val="000000"/>
                </a:solidFill>
              </a:rPr>
              <a:t>, </a:t>
            </a:r>
            <a:r>
              <a:rPr lang="ru-RU" sz="2300" dirty="0" smtClean="0">
                <a:solidFill>
                  <a:srgbClr val="000000"/>
                </a:solidFill>
              </a:rPr>
              <a:t>которые отделяются </a:t>
            </a:r>
            <a:r>
              <a:rPr lang="ru-RU" sz="2300" dirty="0" smtClean="0">
                <a:solidFill>
                  <a:srgbClr val="000000"/>
                </a:solidFill>
              </a:rPr>
              <a:t>от имени точкой (например, файл </a:t>
            </a:r>
            <a:r>
              <a:rPr lang="ru-RU" sz="2300" b="1" dirty="0" smtClean="0">
                <a:solidFill>
                  <a:srgbClr val="000000"/>
                </a:solidFill>
              </a:rPr>
              <a:t>music.mp3</a:t>
            </a:r>
            <a:r>
              <a:rPr lang="ru-RU" sz="2300" dirty="0" smtClean="0">
                <a:solidFill>
                  <a:srgbClr val="000000"/>
                </a:solidFill>
              </a:rPr>
              <a:t> — имеет расширение </a:t>
            </a:r>
            <a:r>
              <a:rPr lang="ru-RU" sz="2300" b="1" dirty="0" smtClean="0">
                <a:solidFill>
                  <a:srgbClr val="000000"/>
                </a:solidFill>
              </a:rPr>
              <a:t>mp3</a:t>
            </a:r>
            <a:r>
              <a:rPr lang="ru-RU" sz="2300" dirty="0" smtClean="0">
                <a:solidFill>
                  <a:srgbClr val="000000"/>
                </a:solidFill>
              </a:rPr>
              <a:t>).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Ø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  <a:tab pos="10780713" algn="l"/>
              </a:tabLst>
            </a:pPr>
            <a:r>
              <a:rPr lang="ru-RU" sz="2300" b="1" dirty="0" smtClean="0">
                <a:solidFill>
                  <a:srgbClr val="000000"/>
                </a:solidFill>
              </a:rPr>
              <a:t>полное </a:t>
            </a:r>
            <a:r>
              <a:rPr lang="ru-RU" sz="2300" b="1" dirty="0" smtClean="0">
                <a:solidFill>
                  <a:srgbClr val="000000"/>
                </a:solidFill>
              </a:rPr>
              <a:t>имя файла</a:t>
            </a:r>
            <a:r>
              <a:rPr lang="ru-RU" sz="2300" dirty="0" smtClean="0">
                <a:solidFill>
                  <a:srgbClr val="000000"/>
                </a:solidFill>
              </a:rPr>
              <a:t> содержит полный путь к нему. (например, C:\music\metallica\One.mp3 — это полное имя файла One.mp3).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Ø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  <a:tab pos="10780713" algn="l"/>
              </a:tabLst>
            </a:pPr>
            <a:r>
              <a:rPr lang="ru-RU" sz="2300" dirty="0" smtClean="0">
                <a:solidFill>
                  <a:srgbClr val="000000"/>
                </a:solidFill>
              </a:rPr>
              <a:t>файлы </a:t>
            </a:r>
            <a:r>
              <a:rPr lang="ru-RU" sz="2300" dirty="0" smtClean="0">
                <a:solidFill>
                  <a:srgbClr val="000000"/>
                </a:solidFill>
              </a:rPr>
              <a:t>могут хранится в </a:t>
            </a:r>
            <a:r>
              <a:rPr lang="ru-RU" sz="2300" b="1" dirty="0" smtClean="0">
                <a:solidFill>
                  <a:srgbClr val="000000"/>
                </a:solidFill>
              </a:rPr>
              <a:t>папках</a:t>
            </a:r>
            <a:r>
              <a:rPr lang="ru-RU" sz="2300" dirty="0" smtClean="0">
                <a:solidFill>
                  <a:srgbClr val="000000"/>
                </a:solidFill>
              </a:rPr>
              <a:t>. У папок тоже есть имя. </a:t>
            </a:r>
            <a:r>
              <a:rPr lang="ru-RU" sz="2300" b="1" dirty="0" smtClean="0">
                <a:solidFill>
                  <a:srgbClr val="000000"/>
                </a:solidFill>
              </a:rPr>
              <a:t>Папки</a:t>
            </a:r>
            <a:r>
              <a:rPr lang="ru-RU" sz="2300" dirty="0" smtClean="0">
                <a:solidFill>
                  <a:srgbClr val="000000"/>
                </a:solidFill>
              </a:rPr>
              <a:t> иногда называют </a:t>
            </a:r>
            <a:r>
              <a:rPr lang="ru-RU" sz="2300" b="1" dirty="0" smtClean="0">
                <a:solidFill>
                  <a:srgbClr val="000000"/>
                </a:solidFill>
              </a:rPr>
              <a:t>каталогами</a:t>
            </a:r>
            <a:r>
              <a:rPr lang="ru-RU" sz="2300" dirty="0" smtClean="0">
                <a:solidFill>
                  <a:srgbClr val="000000"/>
                </a:solidFill>
              </a:rPr>
              <a:t> и </a:t>
            </a:r>
            <a:r>
              <a:rPr lang="ru-RU" sz="2300" b="1" dirty="0" smtClean="0">
                <a:solidFill>
                  <a:srgbClr val="000000"/>
                </a:solidFill>
              </a:rPr>
              <a:t>директориями</a:t>
            </a:r>
            <a:r>
              <a:rPr lang="ru-RU" sz="2300" dirty="0" smtClean="0">
                <a:solidFill>
                  <a:srgbClr val="000000"/>
                </a:solidFill>
              </a:rPr>
              <a:t>.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Ø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  <a:tab pos="10780713" algn="l"/>
              </a:tabLst>
            </a:pPr>
            <a:r>
              <a:rPr lang="ru-RU" sz="2300" dirty="0" smtClean="0">
                <a:solidFill>
                  <a:srgbClr val="000000"/>
                </a:solidFill>
              </a:rPr>
              <a:t>папка</a:t>
            </a:r>
            <a:r>
              <a:rPr lang="ru-RU" sz="2300" dirty="0" smtClean="0">
                <a:solidFill>
                  <a:srgbClr val="000000"/>
                </a:solidFill>
              </a:rPr>
              <a:t>, которая находится в другой папке, называется </a:t>
            </a:r>
            <a:r>
              <a:rPr lang="ru-RU" sz="2300" b="1" dirty="0" smtClean="0">
                <a:solidFill>
                  <a:srgbClr val="000000"/>
                </a:solidFill>
              </a:rPr>
              <a:t>вложенной</a:t>
            </a:r>
            <a:r>
              <a:rPr lang="ru-RU" sz="2300" dirty="0" smtClean="0">
                <a:solidFill>
                  <a:srgbClr val="000000"/>
                </a:solidFill>
              </a:rPr>
              <a:t>. Папка самого верхнего уровня, которая не лежит в другой папке, называется </a:t>
            </a:r>
            <a:r>
              <a:rPr lang="ru-RU" sz="2300" b="1" dirty="0" smtClean="0">
                <a:solidFill>
                  <a:srgbClr val="000000"/>
                </a:solidFill>
              </a:rPr>
              <a:t>корневой</a:t>
            </a:r>
            <a:r>
              <a:rPr lang="ru-RU" sz="2300" dirty="0" smtClean="0">
                <a:solidFill>
                  <a:srgbClr val="000000"/>
                </a:solidFill>
              </a:rPr>
              <a:t> или просто — </a:t>
            </a:r>
            <a:r>
              <a:rPr lang="ru-RU" sz="2300" b="1" dirty="0" smtClean="0">
                <a:solidFill>
                  <a:srgbClr val="000000"/>
                </a:solidFill>
              </a:rPr>
              <a:t>корень диска</a:t>
            </a:r>
            <a:r>
              <a:rPr lang="ru-RU" sz="2300" dirty="0" smtClean="0">
                <a:solidFill>
                  <a:srgbClr val="000000"/>
                </a:solidFill>
              </a:rPr>
              <a:t>. В </a:t>
            </a:r>
            <a:r>
              <a:rPr lang="ru-RU" sz="2300" dirty="0" err="1" smtClean="0">
                <a:solidFill>
                  <a:srgbClr val="000000"/>
                </a:solidFill>
              </a:rPr>
              <a:t>Windows</a:t>
            </a:r>
            <a:r>
              <a:rPr lang="ru-RU" sz="2300" dirty="0" smtClean="0">
                <a:solidFill>
                  <a:srgbClr val="000000"/>
                </a:solidFill>
              </a:rPr>
              <a:t> корневые каталоги обозначаются так — </a:t>
            </a:r>
            <a:r>
              <a:rPr lang="ru-RU" sz="2300" b="1" dirty="0" smtClean="0">
                <a:solidFill>
                  <a:srgbClr val="000000"/>
                </a:solidFill>
              </a:rPr>
              <a:t>буква </a:t>
            </a:r>
            <a:r>
              <a:rPr lang="ru-RU" sz="2300" b="1" dirty="0" err="1" smtClean="0">
                <a:solidFill>
                  <a:srgbClr val="000000"/>
                </a:solidFill>
              </a:rPr>
              <a:t>диска:\</a:t>
            </a:r>
            <a:r>
              <a:rPr lang="ru-RU" sz="2300" b="1" dirty="0" smtClean="0">
                <a:solidFill>
                  <a:srgbClr val="000000"/>
                </a:solidFill>
              </a:rPr>
              <a:t> </a:t>
            </a:r>
            <a:r>
              <a:rPr lang="ru-RU" sz="2300" dirty="0" smtClean="0">
                <a:solidFill>
                  <a:srgbClr val="000000"/>
                </a:solidFill>
              </a:rPr>
              <a:t> (например, </a:t>
            </a:r>
            <a:r>
              <a:rPr lang="ru-RU" sz="2300" b="1" dirty="0" smtClean="0">
                <a:solidFill>
                  <a:srgbClr val="000000"/>
                </a:solidFill>
              </a:rPr>
              <a:t>C:\</a:t>
            </a:r>
            <a:r>
              <a:rPr lang="ru-RU" sz="2300" dirty="0" smtClean="0">
                <a:solidFill>
                  <a:srgbClr val="000000"/>
                </a:solidFill>
              </a:rPr>
              <a:t> — корневой каталог диска C, </a:t>
            </a:r>
            <a:r>
              <a:rPr lang="ru-RU" sz="2300" b="1" dirty="0" smtClean="0">
                <a:solidFill>
                  <a:srgbClr val="000000"/>
                </a:solidFill>
              </a:rPr>
              <a:t>E:\</a:t>
            </a:r>
            <a:r>
              <a:rPr lang="ru-RU" sz="2300" dirty="0" smtClean="0">
                <a:solidFill>
                  <a:srgbClr val="000000"/>
                </a:solidFill>
              </a:rPr>
              <a:t> — корневой каталог диска E). </a:t>
            </a:r>
            <a:endParaRPr lang="ru-RU" sz="23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Ø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  <a:tab pos="10780713" algn="l"/>
              </a:tabLst>
            </a:pPr>
            <a:r>
              <a:rPr lang="ru-RU" sz="2300" dirty="0" smtClean="0">
                <a:solidFill>
                  <a:srgbClr val="000000"/>
                </a:solidFill>
              </a:rPr>
              <a:t>для </a:t>
            </a:r>
            <a:r>
              <a:rPr lang="ru-RU" sz="2300" dirty="0" smtClean="0">
                <a:solidFill>
                  <a:srgbClr val="000000"/>
                </a:solidFill>
              </a:rPr>
              <a:t>выделения группы файлов удобно использовать </a:t>
            </a:r>
            <a:r>
              <a:rPr lang="ru-RU" sz="2300" b="1" dirty="0" smtClean="0">
                <a:solidFill>
                  <a:srgbClr val="000000"/>
                </a:solidFill>
              </a:rPr>
              <a:t>маски</a:t>
            </a:r>
            <a:r>
              <a:rPr lang="ru-RU" sz="2300" dirty="0" smtClean="0">
                <a:solidFill>
                  <a:srgbClr val="000000"/>
                </a:solidFill>
              </a:rPr>
              <a:t>. В маске можно использовать символы, которые должны быть в выделяемых именах файлов, а также специальные символы — </a:t>
            </a:r>
            <a:r>
              <a:rPr lang="ru-RU" sz="2300" b="1" dirty="0" smtClean="0">
                <a:solidFill>
                  <a:srgbClr val="000000"/>
                </a:solidFill>
              </a:rPr>
              <a:t>*</a:t>
            </a:r>
            <a:r>
              <a:rPr lang="ru-RU" sz="2300" dirty="0" smtClean="0">
                <a:solidFill>
                  <a:srgbClr val="000000"/>
                </a:solidFill>
              </a:rPr>
              <a:t>(звездочка) и </a:t>
            </a:r>
            <a:r>
              <a:rPr lang="ru-RU" sz="2300" b="1" dirty="0" smtClean="0">
                <a:solidFill>
                  <a:srgbClr val="000000"/>
                </a:solidFill>
              </a:rPr>
              <a:t>?</a:t>
            </a:r>
            <a:r>
              <a:rPr lang="ru-RU" sz="2300" dirty="0" smtClean="0">
                <a:solidFill>
                  <a:srgbClr val="000000"/>
                </a:solidFill>
              </a:rPr>
              <a:t>(знак вопроса). На месте звездочки может стоять </a:t>
            </a:r>
            <a:r>
              <a:rPr lang="ru-RU" sz="2300" b="1" dirty="0" smtClean="0">
                <a:solidFill>
                  <a:srgbClr val="000000"/>
                </a:solidFill>
              </a:rPr>
              <a:t>любое количество</a:t>
            </a:r>
            <a:r>
              <a:rPr lang="ru-RU" sz="2300" dirty="0" smtClean="0">
                <a:solidFill>
                  <a:srgbClr val="000000"/>
                </a:solidFill>
              </a:rPr>
              <a:t> (а может и не быть вообще) любых символов, а знак вопроса указывает, что на его месте </a:t>
            </a:r>
            <a:r>
              <a:rPr lang="ru-RU" sz="2300" dirty="0" smtClean="0">
                <a:solidFill>
                  <a:srgbClr val="000000"/>
                </a:solidFill>
              </a:rPr>
              <a:t>должен </a:t>
            </a:r>
            <a:r>
              <a:rPr lang="ru-RU" sz="2300" dirty="0" smtClean="0">
                <a:solidFill>
                  <a:srgbClr val="000000"/>
                </a:solidFill>
              </a:rPr>
              <a:t>стоять </a:t>
            </a:r>
            <a:r>
              <a:rPr lang="ru-RU" sz="2300" b="1" dirty="0" smtClean="0">
                <a:solidFill>
                  <a:srgbClr val="000000"/>
                </a:solidFill>
              </a:rPr>
              <a:t>только </a:t>
            </a:r>
            <a:r>
              <a:rPr lang="ru-RU" sz="2300" b="1" dirty="0" smtClean="0">
                <a:solidFill>
                  <a:srgbClr val="000000"/>
                </a:solidFill>
              </a:rPr>
              <a:t>один любой</a:t>
            </a:r>
            <a:r>
              <a:rPr lang="ru-RU" sz="2300" dirty="0" smtClean="0">
                <a:solidFill>
                  <a:srgbClr val="000000"/>
                </a:solidFill>
              </a:rPr>
              <a:t> </a:t>
            </a:r>
            <a:r>
              <a:rPr lang="ru-RU" sz="2300" dirty="0" smtClean="0">
                <a:solidFill>
                  <a:srgbClr val="000000"/>
                </a:solidFill>
              </a:rPr>
              <a:t>символ</a:t>
            </a:r>
            <a:r>
              <a:rPr lang="ru-RU" sz="2300" dirty="0" smtClean="0">
                <a:solidFill>
                  <a:srgbClr val="000000"/>
                </a:solidFill>
              </a:rPr>
              <a:t>.</a:t>
            </a:r>
            <a:endParaRPr lang="ru-RU" sz="2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Задачи на составление масок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/>
              <a:t>1) Как будет выглядеть маска для выделения файлов с расширением </a:t>
            </a:r>
            <a:r>
              <a:rPr lang="ru-RU" sz="2800" dirty="0" err="1" smtClean="0"/>
              <a:t>jpg</a:t>
            </a:r>
            <a:r>
              <a:rPr lang="ru-RU" sz="2800" dirty="0" smtClean="0"/>
              <a:t>?</a:t>
            </a:r>
          </a:p>
          <a:p>
            <a:pPr marL="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u="sng" dirty="0" smtClean="0"/>
              <a:t>Решение</a:t>
            </a:r>
            <a:r>
              <a:rPr lang="ru-RU" sz="2800" dirty="0" smtClean="0"/>
              <a:t>: В данном примере нас не интересует, сколько и какие символы будут содержаться в имени файла, поэтому маска будет выглядеть так — </a:t>
            </a:r>
            <a:r>
              <a:rPr lang="ru-RU" sz="2800" b="1" dirty="0" smtClean="0"/>
              <a:t>*.</a:t>
            </a:r>
            <a:r>
              <a:rPr lang="ru-RU" sz="2800" b="1" dirty="0" err="1" smtClean="0"/>
              <a:t>jpg</a:t>
            </a:r>
            <a:endParaRPr lang="ru-RU" sz="2800" b="1" dirty="0" smtClean="0"/>
          </a:p>
          <a:p>
            <a:pPr marL="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 b="1" dirty="0" smtClean="0"/>
          </a:p>
          <a:p>
            <a:pPr marL="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/>
              <a:t>2</a:t>
            </a:r>
            <a:r>
              <a:rPr lang="ru-RU" sz="2800" dirty="0" smtClean="0"/>
              <a:t>) Как будет выглядеть маска для выделения файлов, в имени которых содержится </a:t>
            </a:r>
            <a:r>
              <a:rPr lang="ru-RU" sz="2800" b="1" dirty="0" err="1" smtClean="0"/>
              <a:t>doc</a:t>
            </a:r>
            <a:r>
              <a:rPr lang="ru-RU" sz="2800" dirty="0" smtClean="0"/>
              <a:t>?</a:t>
            </a:r>
          </a:p>
          <a:p>
            <a:pPr marL="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u="sng" dirty="0" smtClean="0"/>
              <a:t>Решение</a:t>
            </a:r>
            <a:r>
              <a:rPr lang="ru-RU" sz="2800" dirty="0" smtClean="0"/>
              <a:t>: В данном случае нас не интересует расширение файлов, главное, чтобы в имени содержалось </a:t>
            </a:r>
            <a:r>
              <a:rPr lang="ru-RU" sz="2800" b="1" dirty="0" err="1" smtClean="0"/>
              <a:t>doc</a:t>
            </a:r>
            <a:r>
              <a:rPr lang="ru-RU" sz="2800" dirty="0" smtClean="0"/>
              <a:t>. Т. е. не важно, стоит ли что-то до и после </a:t>
            </a:r>
            <a:r>
              <a:rPr lang="ru-RU" sz="2800" b="1" dirty="0" err="1" smtClean="0"/>
              <a:t>doc</a:t>
            </a:r>
            <a:r>
              <a:rPr lang="ru-RU" sz="2800" dirty="0" smtClean="0"/>
              <a:t>. Маска будет выглядеть так — </a:t>
            </a:r>
            <a:r>
              <a:rPr lang="ru-RU" sz="2800" b="1" dirty="0" smtClean="0"/>
              <a:t>*</a:t>
            </a:r>
            <a:r>
              <a:rPr lang="ru-RU" sz="2800" b="1" dirty="0" err="1" smtClean="0"/>
              <a:t>doc</a:t>
            </a:r>
            <a:r>
              <a:rPr lang="ru-RU" sz="2800" b="1" dirty="0" smtClean="0"/>
              <a:t>*.* 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Задачи на составление масок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/>
              <a:t>3) </a:t>
            </a:r>
            <a:r>
              <a:rPr lang="ru-RU" sz="2800" dirty="0" smtClean="0">
                <a:solidFill>
                  <a:srgbClr val="000000"/>
                </a:solidFill>
              </a:rPr>
              <a:t>Как выглядит маска для файлов, в имени которых второй символ </a:t>
            </a:r>
            <a:r>
              <a:rPr lang="ru-RU" sz="2800" b="1" dirty="0" err="1" smtClean="0">
                <a:solidFill>
                  <a:srgbClr val="000000"/>
                </a:solidFill>
              </a:rPr>
              <a:t>l</a:t>
            </a:r>
            <a:r>
              <a:rPr lang="ru-RU" sz="2800" dirty="0" smtClean="0">
                <a:solidFill>
                  <a:srgbClr val="000000"/>
                </a:solidFill>
              </a:rPr>
              <a:t>, пятый символ </a:t>
            </a:r>
            <a:r>
              <a:rPr lang="ru-RU" sz="2800" b="1" dirty="0" err="1" smtClean="0">
                <a:solidFill>
                  <a:srgbClr val="000000"/>
                </a:solidFill>
              </a:rPr>
              <a:t>e</a:t>
            </a:r>
            <a:r>
              <a:rPr lang="ru-RU" sz="2800" dirty="0" smtClean="0">
                <a:solidFill>
                  <a:srgbClr val="000000"/>
                </a:solidFill>
              </a:rPr>
              <a:t>, а третья буква в расширении </a:t>
            </a:r>
            <a:r>
              <a:rPr lang="ru-RU" sz="2800" b="1" dirty="0" err="1" smtClean="0">
                <a:solidFill>
                  <a:srgbClr val="000000"/>
                </a:solidFill>
              </a:rPr>
              <a:t>c</a:t>
            </a:r>
            <a:r>
              <a:rPr lang="ru-RU" sz="2800" dirty="0" smtClean="0">
                <a:solidFill>
                  <a:srgbClr val="000000"/>
                </a:solidFill>
              </a:rPr>
              <a:t>?</a:t>
            </a:r>
          </a:p>
          <a:p>
            <a:pPr marL="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u="sng" dirty="0" smtClean="0"/>
              <a:t>Решение</a:t>
            </a:r>
            <a:r>
              <a:rPr lang="ru-RU" sz="2800" dirty="0" smtClean="0"/>
              <a:t>: </a:t>
            </a:r>
            <a:r>
              <a:rPr lang="ru-RU" sz="2800" dirty="0" smtClean="0">
                <a:solidFill>
                  <a:srgbClr val="000000"/>
                </a:solidFill>
              </a:rPr>
              <a:t>Так </a:t>
            </a:r>
            <a:r>
              <a:rPr lang="ru-RU" sz="2800" dirty="0" smtClean="0">
                <a:solidFill>
                  <a:srgbClr val="000000"/>
                </a:solidFill>
              </a:rPr>
              <a:t>как нам известны конкретные позиции букв в имени файла, использовать звездочку нельзя. Начало маски будет выглядеть следующим образом — ?</a:t>
            </a:r>
            <a:r>
              <a:rPr lang="ru-RU" sz="2800" b="1" dirty="0" err="1" smtClean="0">
                <a:solidFill>
                  <a:srgbClr val="000000"/>
                </a:solidFill>
              </a:rPr>
              <a:t>l</a:t>
            </a:r>
            <a:r>
              <a:rPr lang="ru-RU" sz="2800" dirty="0" smtClean="0">
                <a:solidFill>
                  <a:srgbClr val="000000"/>
                </a:solidFill>
              </a:rPr>
              <a:t>??</a:t>
            </a:r>
            <a:r>
              <a:rPr lang="ru-RU" sz="2800" b="1" dirty="0" err="1" smtClean="0">
                <a:solidFill>
                  <a:srgbClr val="000000"/>
                </a:solidFill>
              </a:rPr>
              <a:t>e</a:t>
            </a:r>
            <a:r>
              <a:rPr lang="ru-RU" sz="2800" dirty="0" smtClean="0">
                <a:solidFill>
                  <a:srgbClr val="000000"/>
                </a:solidFill>
              </a:rPr>
              <a:t>. После 5-го символа могут </a:t>
            </a:r>
            <a:r>
              <a:rPr lang="ru-RU" sz="2800" b="1" dirty="0" smtClean="0">
                <a:solidFill>
                  <a:srgbClr val="000000"/>
                </a:solidFill>
              </a:rPr>
              <a:t>быть или не быть </a:t>
            </a:r>
            <a:r>
              <a:rPr lang="ru-RU" sz="2800" dirty="0" smtClean="0">
                <a:solidFill>
                  <a:srgbClr val="000000"/>
                </a:solidFill>
              </a:rPr>
              <a:t>другие символы, поэтому после него поставим звездочку — ?</a:t>
            </a:r>
            <a:r>
              <a:rPr lang="ru-RU" sz="2800" b="1" dirty="0" err="1" smtClean="0">
                <a:solidFill>
                  <a:srgbClr val="000000"/>
                </a:solidFill>
              </a:rPr>
              <a:t>l</a:t>
            </a:r>
            <a:r>
              <a:rPr lang="ru-RU" sz="2800" dirty="0" smtClean="0">
                <a:solidFill>
                  <a:srgbClr val="000000"/>
                </a:solidFill>
              </a:rPr>
              <a:t>??</a:t>
            </a:r>
            <a:r>
              <a:rPr lang="ru-RU" sz="2800" b="1" dirty="0" err="1" smtClean="0">
                <a:solidFill>
                  <a:srgbClr val="000000"/>
                </a:solidFill>
              </a:rPr>
              <a:t>e</a:t>
            </a:r>
            <a:r>
              <a:rPr lang="ru-RU" sz="2800" dirty="0" smtClean="0">
                <a:solidFill>
                  <a:srgbClr val="000000"/>
                </a:solidFill>
              </a:rPr>
              <a:t>*. Аналогично и с расширением — </a:t>
            </a:r>
            <a:r>
              <a:rPr lang="ru-RU" sz="2800" dirty="0" smtClean="0">
                <a:solidFill>
                  <a:srgbClr val="000000"/>
                </a:solidFill>
              </a:rPr>
              <a:t>??</a:t>
            </a:r>
            <a:r>
              <a:rPr lang="ru-RU" sz="2800" b="1" dirty="0" smtClean="0">
                <a:solidFill>
                  <a:srgbClr val="000000"/>
                </a:solidFill>
              </a:rPr>
              <a:t>с</a:t>
            </a:r>
            <a:r>
              <a:rPr lang="ru-RU" sz="2800" dirty="0" smtClean="0">
                <a:solidFill>
                  <a:srgbClr val="000000"/>
                </a:solidFill>
              </a:rPr>
              <a:t>*. </a:t>
            </a:r>
            <a:r>
              <a:rPr lang="ru-RU" sz="2800" dirty="0" smtClean="0">
                <a:solidFill>
                  <a:srgbClr val="000000"/>
                </a:solidFill>
              </a:rPr>
              <a:t>В итоге получается следующая маска ?</a:t>
            </a:r>
            <a:r>
              <a:rPr lang="ru-RU" sz="2800" b="1" dirty="0" err="1" smtClean="0">
                <a:solidFill>
                  <a:srgbClr val="000000"/>
                </a:solidFill>
              </a:rPr>
              <a:t>l</a:t>
            </a:r>
            <a:r>
              <a:rPr lang="ru-RU" sz="2800" dirty="0" smtClean="0">
                <a:solidFill>
                  <a:srgbClr val="000000"/>
                </a:solidFill>
              </a:rPr>
              <a:t>??</a:t>
            </a:r>
            <a:r>
              <a:rPr lang="ru-RU" sz="2800" b="1" dirty="0" err="1" smtClean="0">
                <a:solidFill>
                  <a:srgbClr val="000000"/>
                </a:solidFill>
              </a:rPr>
              <a:t>e</a:t>
            </a:r>
            <a:r>
              <a:rPr lang="ru-RU" sz="2800" dirty="0" smtClean="0">
                <a:solidFill>
                  <a:srgbClr val="000000"/>
                </a:solidFill>
              </a:rPr>
              <a:t>*.??</a:t>
            </a:r>
            <a:r>
              <a:rPr lang="ru-RU" sz="2800" b="1" dirty="0" smtClean="0">
                <a:solidFill>
                  <a:srgbClr val="000000"/>
                </a:solidFill>
              </a:rPr>
              <a:t>с</a:t>
            </a:r>
            <a:r>
              <a:rPr lang="ru-RU" sz="2800" dirty="0" smtClean="0">
                <a:solidFill>
                  <a:srgbClr val="000000"/>
                </a:solidFill>
              </a:rPr>
              <a:t>*.</a:t>
            </a:r>
            <a:endParaRPr lang="ru-RU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Отбор группы файлов по маске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</a:rPr>
              <a:t>В каталоге находится 7 файлов: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smtClean="0">
                <a:solidFill>
                  <a:srgbClr val="000000"/>
                </a:solidFill>
              </a:rPr>
              <a:t>track217.txt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err="1" smtClean="0">
                <a:solidFill>
                  <a:srgbClr val="000000"/>
                </a:solidFill>
              </a:rPr>
              <a:t>traffic-tue.text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err="1" smtClean="0">
                <a:solidFill>
                  <a:srgbClr val="000000"/>
                </a:solidFill>
              </a:rPr>
              <a:t>traffic-tue.tab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err="1" smtClean="0">
                <a:solidFill>
                  <a:srgbClr val="000000"/>
                </a:solidFill>
              </a:rPr>
              <a:t>tram-a.txt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err="1" smtClean="0">
                <a:solidFill>
                  <a:srgbClr val="000000"/>
                </a:solidFill>
              </a:rPr>
              <a:t>tree-elm.text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smtClean="0">
                <a:solidFill>
                  <a:srgbClr val="000000"/>
                </a:solidFill>
              </a:rPr>
              <a:t>story-217.text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smtClean="0">
                <a:solidFill>
                  <a:srgbClr val="000000"/>
                </a:solidFill>
              </a:rPr>
              <a:t>street-5.txt</a:t>
            </a:r>
          </a:p>
          <a:p>
            <a:pPr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</a:rPr>
              <a:t>Определите, по какой из масок из них будет отобрана указанная группа файлов: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err="1" smtClean="0">
                <a:solidFill>
                  <a:srgbClr val="000000"/>
                </a:solidFill>
              </a:rPr>
              <a:t>traffic-tue.text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err="1" smtClean="0">
                <a:solidFill>
                  <a:srgbClr val="000000"/>
                </a:solidFill>
              </a:rPr>
              <a:t>tram-a.txt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err="1" smtClean="0">
                <a:solidFill>
                  <a:srgbClr val="000000"/>
                </a:solidFill>
              </a:rPr>
              <a:t>tree-elm.text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</a:p>
          <a:p>
            <a:pPr marL="457200"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Symbol" charset="2"/>
              </a:rPr>
              <a:t>·	</a:t>
            </a:r>
            <a:r>
              <a:rPr lang="ru-RU" sz="2400" dirty="0" smtClean="0">
                <a:solidFill>
                  <a:srgbClr val="000000"/>
                </a:solidFill>
              </a:rPr>
              <a:t>street-5.txt</a:t>
            </a:r>
          </a:p>
          <a:p>
            <a:pPr indent="0">
              <a:spcBef>
                <a:spcPts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/>
              <a:t>1)*</a:t>
            </a:r>
            <a:r>
              <a:rPr lang="ru-RU" sz="2400" dirty="0" err="1" smtClean="0"/>
              <a:t>tr</a:t>
            </a:r>
            <a:r>
              <a:rPr lang="ru-RU" sz="2400" dirty="0" smtClean="0"/>
              <a:t>*-*.</a:t>
            </a:r>
            <a:r>
              <a:rPr lang="ru-RU" sz="2400" dirty="0" err="1" smtClean="0"/>
              <a:t>t</a:t>
            </a:r>
            <a:r>
              <a:rPr lang="ru-RU" sz="2400" dirty="0" smtClean="0"/>
              <a:t>*       2)</a:t>
            </a:r>
            <a:r>
              <a:rPr lang="ru-RU" sz="2400" dirty="0" err="1" smtClean="0"/>
              <a:t>tr</a:t>
            </a:r>
            <a:r>
              <a:rPr lang="ru-RU" sz="2400" dirty="0" smtClean="0"/>
              <a:t>*-*.</a:t>
            </a:r>
            <a:r>
              <a:rPr lang="ru-RU" sz="2400" dirty="0" err="1" smtClean="0"/>
              <a:t>t</a:t>
            </a:r>
            <a:r>
              <a:rPr lang="ru-RU" sz="2400" dirty="0" smtClean="0"/>
              <a:t>*</a:t>
            </a:r>
            <a:r>
              <a:rPr lang="ru-RU" sz="2400" dirty="0" err="1" smtClean="0"/>
              <a:t>xt</a:t>
            </a:r>
            <a:r>
              <a:rPr lang="ru-RU" sz="2400" dirty="0" smtClean="0"/>
              <a:t>        3)*</a:t>
            </a:r>
            <a:r>
              <a:rPr lang="ru-RU" sz="2400" dirty="0" err="1" smtClean="0"/>
              <a:t>tr</a:t>
            </a:r>
            <a:r>
              <a:rPr lang="ru-RU" sz="2400" dirty="0" smtClean="0"/>
              <a:t>*-*.</a:t>
            </a:r>
            <a:r>
              <a:rPr lang="ru-RU" sz="2400" dirty="0" err="1" smtClean="0"/>
              <a:t>t</a:t>
            </a:r>
            <a:r>
              <a:rPr lang="ru-RU" sz="2400" dirty="0" smtClean="0"/>
              <a:t>*</a:t>
            </a:r>
            <a:r>
              <a:rPr lang="ru-RU" sz="2400" dirty="0" err="1" smtClean="0"/>
              <a:t>xt</a:t>
            </a:r>
            <a:r>
              <a:rPr lang="ru-RU" sz="2400" dirty="0" smtClean="0"/>
              <a:t>      4)</a:t>
            </a:r>
            <a:r>
              <a:rPr lang="ru-RU" sz="2400" dirty="0" err="1" smtClean="0"/>
              <a:t>tr</a:t>
            </a:r>
            <a:r>
              <a:rPr lang="ru-RU" sz="2400" dirty="0" smtClean="0"/>
              <a:t>*-*. </a:t>
            </a:r>
            <a:r>
              <a:rPr lang="ru-RU" sz="2400" dirty="0" err="1" smtClean="0"/>
              <a:t>t?xt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Отбор группы файлов по маске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</a:rPr>
              <a:t>Обратим </a:t>
            </a:r>
            <a:r>
              <a:rPr lang="ru-RU" sz="2400" dirty="0" smtClean="0">
                <a:solidFill>
                  <a:srgbClr val="000000"/>
                </a:solidFill>
              </a:rPr>
              <a:t>внимание на то, что три файла имеют в </a:t>
            </a:r>
            <a:r>
              <a:rPr lang="ru-RU" sz="2400" dirty="0" smtClean="0">
                <a:solidFill>
                  <a:srgbClr val="000000"/>
                </a:solidFill>
              </a:rPr>
              <a:t>имени букву </a:t>
            </a:r>
            <a:r>
              <a:rPr lang="ru-RU" sz="2400" dirty="0" smtClean="0">
                <a:solidFill>
                  <a:srgbClr val="000000"/>
                </a:solidFill>
              </a:rPr>
              <a:t>«</a:t>
            </a:r>
            <a:r>
              <a:rPr lang="ru-RU" sz="2400" dirty="0" err="1" smtClean="0">
                <a:solidFill>
                  <a:srgbClr val="000000"/>
                </a:solidFill>
              </a:rPr>
              <a:t>t</a:t>
            </a:r>
            <a:r>
              <a:rPr lang="ru-RU" sz="2400" dirty="0" smtClean="0">
                <a:solidFill>
                  <a:srgbClr val="000000"/>
                </a:solidFill>
              </a:rPr>
              <a:t>» на первом месте, а последний — на втором. Значит маску нужно начать с произвольного символа «*», а уже на второе место поставим «</a:t>
            </a:r>
            <a:r>
              <a:rPr lang="ru-RU" sz="2400" dirty="0" err="1" smtClean="0">
                <a:solidFill>
                  <a:srgbClr val="000000"/>
                </a:solidFill>
              </a:rPr>
              <a:t>t</a:t>
            </a:r>
            <a:r>
              <a:rPr lang="ru-RU" sz="2400" dirty="0" smtClean="0">
                <a:solidFill>
                  <a:srgbClr val="000000"/>
                </a:solidFill>
              </a:rPr>
              <a:t>». Варианты 2) и 4)  нам уже не подходят. Третий символ «</a:t>
            </a:r>
            <a:r>
              <a:rPr lang="ru-RU" sz="2400" dirty="0" err="1" smtClean="0">
                <a:solidFill>
                  <a:srgbClr val="000000"/>
                </a:solidFill>
              </a:rPr>
              <a:t>r</a:t>
            </a:r>
            <a:r>
              <a:rPr lang="ru-RU" sz="2400" dirty="0" smtClean="0">
                <a:solidFill>
                  <a:srgbClr val="000000"/>
                </a:solidFill>
              </a:rPr>
              <a:t>» стоит во всех файлах на одном и том же месте. Несовпадающие последовательности букв, стоящих до и после дефиса обозначим звёздочками «*». Последовательности </a:t>
            </a:r>
            <a:r>
              <a:rPr lang="ru-RU" sz="2400" dirty="0" err="1" smtClean="0">
                <a:solidFill>
                  <a:srgbClr val="000000"/>
                </a:solidFill>
              </a:rPr>
              <a:t>text</a:t>
            </a:r>
            <a:r>
              <a:rPr lang="ru-RU" sz="2400" dirty="0" smtClean="0">
                <a:solidFill>
                  <a:srgbClr val="000000"/>
                </a:solidFill>
              </a:rPr>
              <a:t> и </a:t>
            </a:r>
            <a:r>
              <a:rPr lang="ru-RU" sz="2400" dirty="0" err="1" smtClean="0">
                <a:solidFill>
                  <a:srgbClr val="000000"/>
                </a:solidFill>
              </a:rPr>
              <a:t>txt</a:t>
            </a:r>
            <a:r>
              <a:rPr lang="ru-RU" sz="2400" dirty="0" smtClean="0">
                <a:solidFill>
                  <a:srgbClr val="000000"/>
                </a:solidFill>
              </a:rPr>
              <a:t> отличаются только тем, что в последней отсутствует «е». Обозначим её как «*». Использовать «?» нельзя, т. к. он не заменяет пустую последовательность, значит вариант 1) не подходит. Искомая маска *</a:t>
            </a:r>
            <a:r>
              <a:rPr lang="ru-RU" sz="2400" b="1" dirty="0" err="1" smtClean="0">
                <a:solidFill>
                  <a:srgbClr val="000000"/>
                </a:solidFill>
              </a:rPr>
              <a:t>tr</a:t>
            </a:r>
            <a:r>
              <a:rPr lang="ru-RU" sz="2400" dirty="0" smtClean="0">
                <a:solidFill>
                  <a:srgbClr val="000000"/>
                </a:solidFill>
              </a:rPr>
              <a:t>*-*.</a:t>
            </a:r>
            <a:r>
              <a:rPr lang="ru-RU" sz="2400" dirty="0" err="1" smtClean="0">
                <a:solidFill>
                  <a:srgbClr val="000000"/>
                </a:solidFill>
              </a:rPr>
              <a:t>t</a:t>
            </a:r>
            <a:r>
              <a:rPr lang="ru-RU" sz="2400" dirty="0" smtClean="0">
                <a:solidFill>
                  <a:srgbClr val="000000"/>
                </a:solidFill>
              </a:rPr>
              <a:t>*</a:t>
            </a:r>
            <a:r>
              <a:rPr lang="ru-RU" sz="2400" dirty="0" err="1" smtClean="0">
                <a:solidFill>
                  <a:srgbClr val="000000"/>
                </a:solidFill>
              </a:rPr>
              <a:t>xt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cоответствует</a:t>
            </a:r>
            <a:r>
              <a:rPr lang="ru-RU" sz="2400" dirty="0" smtClean="0">
                <a:solidFill>
                  <a:srgbClr val="000000"/>
                </a:solidFill>
              </a:rPr>
              <a:t> варианту 3</a:t>
            </a:r>
            <a:r>
              <a:rPr lang="ru-RU" sz="2400" dirty="0" smtClean="0">
                <a:solidFill>
                  <a:srgbClr val="000000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</a:rPr>
              <a:t>Ответ 3.</a:t>
            </a:r>
            <a:endParaRPr lang="ru-RU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Вопросы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8"/>
          <p:cNvSpPr txBox="1">
            <a:spLocks/>
          </p:cNvSpPr>
          <p:nvPr/>
        </p:nvSpPr>
        <p:spPr>
          <a:xfrm>
            <a:off x="914400" y="620688"/>
            <a:ext cx="8229600" cy="590465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z="2400" dirty="0" smtClean="0"/>
              <a:t>Каким запросом вывести в поиске все файлы</a:t>
            </a:r>
            <a:r>
              <a:rPr lang="ru-RU" sz="2400" b="1" dirty="0" smtClean="0"/>
              <a:t>?</a:t>
            </a:r>
            <a:endParaRPr lang="ru-RU" sz="2400" b="1" dirty="0" smtClean="0"/>
          </a:p>
          <a:p>
            <a:pPr lvl="0"/>
            <a:r>
              <a:rPr lang="ru-RU" sz="2400" b="1" dirty="0" smtClean="0"/>
              <a:t>*</a:t>
            </a:r>
            <a:r>
              <a:rPr lang="ru-RU" sz="2400" b="1" dirty="0" smtClean="0"/>
              <a:t>.*</a:t>
            </a:r>
            <a:endParaRPr lang="ru-RU" sz="2400" dirty="0"/>
          </a:p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Вы забыли под каким именем сохранили файл </a:t>
            </a:r>
            <a:r>
              <a:rPr lang="en-US" sz="2400" dirty="0" smtClean="0"/>
              <a:t>MS Word, </a:t>
            </a:r>
            <a:r>
              <a:rPr lang="ru-RU" sz="2400" dirty="0" smtClean="0"/>
              <a:t>но помните, когда создали его. Как вы намерены его искать</a:t>
            </a:r>
            <a:r>
              <a:rPr lang="ru-RU" sz="2400" dirty="0" smtClean="0"/>
              <a:t>?</a:t>
            </a:r>
            <a:endParaRPr lang="ru-RU" sz="2400" dirty="0" smtClean="0"/>
          </a:p>
          <a:p>
            <a:pPr lvl="0"/>
            <a:r>
              <a:rPr lang="ru-RU" sz="2400" b="1" dirty="0" smtClean="0"/>
              <a:t>*.</a:t>
            </a:r>
            <a:r>
              <a:rPr lang="en-US" sz="2400" b="1" dirty="0" err="1" smtClean="0"/>
              <a:t>doc</a:t>
            </a:r>
            <a:r>
              <a:rPr lang="en-US" sz="2400" b="1" dirty="0" err="1" smtClean="0"/>
              <a:t>x</a:t>
            </a:r>
            <a:r>
              <a:rPr lang="en-US" sz="2400" b="1" dirty="0" smtClean="0"/>
              <a:t>,*.doc</a:t>
            </a:r>
            <a:r>
              <a:rPr lang="en-US" sz="2400" b="1" dirty="0" smtClean="0"/>
              <a:t> </a:t>
            </a:r>
            <a:r>
              <a:rPr lang="ru-RU" sz="2400" b="1" dirty="0" smtClean="0"/>
              <a:t>и укажу дату создания.</a:t>
            </a:r>
            <a:endParaRPr lang="ru-RU" sz="2400" b="1" dirty="0" smtClean="0"/>
          </a:p>
          <a:p>
            <a:pPr lvl="0"/>
            <a:endParaRPr lang="ru-RU" sz="2800" baseline="30000" dirty="0"/>
          </a:p>
          <a:p>
            <a:pPr lvl="0"/>
            <a:r>
              <a:rPr lang="ru-RU" sz="2400" dirty="0" smtClean="0"/>
              <a:t>Почему знаки </a:t>
            </a:r>
            <a:r>
              <a:rPr lang="ru-RU" sz="2400" dirty="0"/>
              <a:t>\ / ? : * " &gt; &lt; </a:t>
            </a:r>
            <a:r>
              <a:rPr lang="ru-RU" sz="2400" dirty="0" smtClean="0"/>
              <a:t>| нельзя использовать в имени файла</a:t>
            </a:r>
            <a:r>
              <a:rPr lang="ru-RU" sz="2400" dirty="0" smtClean="0"/>
              <a:t>?</a:t>
            </a:r>
            <a:endParaRPr lang="ru-RU" sz="2400" dirty="0" smtClean="0"/>
          </a:p>
          <a:p>
            <a:pPr lvl="0"/>
            <a:r>
              <a:rPr lang="ru-RU" sz="2400" b="1" dirty="0" smtClean="0"/>
              <a:t>Потому что </a:t>
            </a:r>
            <a:r>
              <a:rPr lang="ru-RU" sz="2400" b="1" dirty="0" smtClean="0"/>
              <a:t>это зарезервированные символы.</a:t>
            </a:r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400" b="1" dirty="0" smtClean="0"/>
          </a:p>
          <a:p>
            <a:pPr lvl="0"/>
            <a:endParaRPr lang="ru-RU" sz="2800" baseline="30000" dirty="0" smtClean="0"/>
          </a:p>
          <a:p>
            <a:pPr lvl="0"/>
            <a:endParaRPr lang="ru-RU" sz="2800" dirty="0" smtClean="0"/>
          </a:p>
          <a:p>
            <a:pPr lvl="0"/>
            <a:endParaRPr lang="ru-RU" sz="28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687</Words>
  <Application>Microsoft Office PowerPoint</Application>
  <PresentationFormat>Экран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2014-06-30T14:38:03Z</dcterms:created>
  <dcterms:modified xsi:type="dcterms:W3CDTF">2014-06-30T15:19:03Z</dcterms:modified>
</cp:coreProperties>
</file>