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8" r:id="rId1"/>
  </p:sldMasterIdLst>
  <p:notesMasterIdLst>
    <p:notesMasterId r:id="rId11"/>
  </p:notesMasterIdLst>
  <p:sldIdLst>
    <p:sldId id="274" r:id="rId2"/>
    <p:sldId id="285" r:id="rId3"/>
    <p:sldId id="273" r:id="rId4"/>
    <p:sldId id="259" r:id="rId5"/>
    <p:sldId id="269" r:id="rId6"/>
    <p:sldId id="261" r:id="rId7"/>
    <p:sldId id="267" r:id="rId8"/>
    <p:sldId id="286" r:id="rId9"/>
    <p:sldId id="287" r:id="rId10"/>
  </p:sldIdLst>
  <p:sldSz cx="10080625" cy="7559675"/>
  <p:notesSz cx="6811963" cy="9939338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800080"/>
    <a:srgbClr val="9933FF"/>
    <a:srgbClr val="CC3300"/>
    <a:srgbClr val="99FFCC"/>
    <a:srgbClr val="666633"/>
    <a:srgbClr val="CC99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6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7"/>
        <p:guide pos="19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55650"/>
            <a:ext cx="4967288" cy="372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1038" y="4721225"/>
            <a:ext cx="5448300" cy="4471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54338" cy="496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664355" algn="l"/>
                <a:tab pos="1328710" algn="l"/>
                <a:tab pos="1993065" algn="l"/>
                <a:tab pos="2657421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56038" y="0"/>
            <a:ext cx="2954337" cy="496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664355" algn="l"/>
                <a:tab pos="1328710" algn="l"/>
                <a:tab pos="1993065" algn="l"/>
                <a:tab pos="2657421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440863"/>
            <a:ext cx="2954338" cy="496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664355" algn="l"/>
                <a:tab pos="1328710" algn="l"/>
                <a:tab pos="1993065" algn="l"/>
                <a:tab pos="2657421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56038" y="9440863"/>
            <a:ext cx="2954337" cy="496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664355" algn="l"/>
                <a:tab pos="1328710" algn="l"/>
                <a:tab pos="1993065" algn="l"/>
                <a:tab pos="2657421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7199FFE5-65CD-491E-952E-CE0D93A087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918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6047" y="2348401"/>
            <a:ext cx="8568531" cy="162043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094" y="4283817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8C062-4911-41DE-BC30-DBFF5E1966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729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2E99D-09DC-49E4-A293-1C23216E45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60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057499" y="334236"/>
            <a:ext cx="2500906" cy="71099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54785" y="334236"/>
            <a:ext cx="7334704" cy="71099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E3D62-10E8-4B3C-9131-55330E982A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08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DDEDD-0E27-4E6A-8CBF-4CDD501ADF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08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300" y="4857793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300" y="3204115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3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6EF63-F9C9-4F00-A565-98349256EB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25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54787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640602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80D0E9-9845-402A-9770-70D61A7EB8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85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C61901-28CF-48B8-94A0-54C97EF7A5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367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FCD3F-B89C-4070-9A33-B3E495C04C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5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F1970-1B77-41ED-A518-4CEF711ED8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345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3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246" y="300989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033" y="1581934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04320-74FA-4E9A-B1B2-822A68F604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63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9B487-5A8B-4643-8B0C-AE80CFC5AD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64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83" tIns="50392" rIns="100783" bIns="5039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763926"/>
            <a:ext cx="9072563" cy="4989036"/>
          </a:xfrm>
          <a:prstGeom prst="rect">
            <a:avLst/>
          </a:prstGeom>
        </p:spPr>
        <p:txBody>
          <a:bodyPr vert="horz" lIns="100783" tIns="50392" rIns="100783" bIns="5039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04031" y="7006700"/>
            <a:ext cx="2352146" cy="402483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44214" y="7006700"/>
            <a:ext cx="3192198" cy="402483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224448" y="7006700"/>
            <a:ext cx="2352146" cy="402483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5FE927C-6439-4CF1-B9BF-62684F352C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45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ctr" defTabSz="1007838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40" indent="-377940" algn="l" defTabSz="1007838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869" indent="-314949" algn="l" defTabSz="1007838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799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7" indent="-251960" algn="l" defTabSz="1007838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637" indent="-251960" algn="l" defTabSz="1007838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557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476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395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314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2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83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5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67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59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51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43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354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1"/>
          <p:cNvSpPr>
            <a:spLocks noChangeArrowheads="1"/>
          </p:cNvSpPr>
          <p:nvPr/>
        </p:nvSpPr>
        <p:spPr bwMode="auto">
          <a:xfrm>
            <a:off x="431800" y="1042988"/>
            <a:ext cx="9898063" cy="284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hangingPunct="1">
              <a:buFont typeface="Arial" charset="0"/>
              <a:buNone/>
              <a:defRPr/>
            </a:pPr>
            <a:r>
              <a:rPr lang="ru-RU" sz="4800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У круга есть одна подруга,</a:t>
            </a:r>
          </a:p>
          <a:p>
            <a:pPr hangingPunct="1">
              <a:buFont typeface="Arial" charset="0"/>
              <a:buNone/>
              <a:defRPr/>
            </a:pPr>
            <a:r>
              <a:rPr lang="ru-RU" sz="4800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Знакома всем </a:t>
            </a:r>
            <a:r>
              <a:rPr lang="ru-RU" sz="48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её </a:t>
            </a:r>
            <a:r>
              <a:rPr lang="ru-RU" sz="4800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наружность,</a:t>
            </a:r>
          </a:p>
          <a:p>
            <a:pPr hangingPunct="1">
              <a:buFont typeface="Arial" charset="0"/>
              <a:buNone/>
              <a:defRPr/>
            </a:pPr>
            <a:r>
              <a:rPr lang="ru-RU" sz="4800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Она </a:t>
            </a:r>
            <a:r>
              <a:rPr lang="ru-RU" sz="48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идёт </a:t>
            </a:r>
            <a:r>
              <a:rPr lang="ru-RU" sz="4800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по краю </a:t>
            </a:r>
            <a:r>
              <a:rPr lang="ru-RU" sz="48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круга</a:t>
            </a:r>
            <a:endParaRPr lang="ru-RU" sz="4800" dirty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hangingPunct="1">
              <a:buFont typeface="Arial" charset="0"/>
              <a:buNone/>
              <a:defRPr/>
            </a:pPr>
            <a:r>
              <a:rPr lang="ru-RU" sz="480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480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называется… </a:t>
            </a:r>
            <a:r>
              <a:rPr lang="ru-RU" sz="4800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окружность.</a:t>
            </a:r>
          </a:p>
        </p:txBody>
      </p:sp>
      <p:sp>
        <p:nvSpPr>
          <p:cNvPr id="3" name="Овал 2"/>
          <p:cNvSpPr/>
          <p:nvPr/>
        </p:nvSpPr>
        <p:spPr>
          <a:xfrm>
            <a:off x="3927475" y="4303713"/>
            <a:ext cx="2520950" cy="25209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960813" y="4284663"/>
            <a:ext cx="2519362" cy="2519362"/>
          </a:xfrm>
          <a:prstGeom prst="ellipse">
            <a:avLst/>
          </a:prstGeom>
          <a:noFill/>
          <a:ln w="762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38163" y="1835150"/>
            <a:ext cx="5257800" cy="52578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6" name="Овал 5"/>
          <p:cNvGrpSpPr>
            <a:grpSpLocks/>
          </p:cNvGrpSpPr>
          <p:nvPr/>
        </p:nvGrpSpPr>
        <p:grpSpPr bwMode="auto">
          <a:xfrm>
            <a:off x="6480175" y="3459163"/>
            <a:ext cx="2760663" cy="2682875"/>
            <a:chOff x="3721" y="2492"/>
            <a:chExt cx="1739" cy="1690"/>
          </a:xfrm>
        </p:grpSpPr>
        <p:pic>
          <p:nvPicPr>
            <p:cNvPr id="6152" name="Овал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1" y="2492"/>
              <a:ext cx="1739" cy="1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3" name="Text Box 6"/>
            <p:cNvSpPr txBox="1">
              <a:spLocks noChangeArrowheads="1"/>
            </p:cNvSpPr>
            <p:nvPr/>
          </p:nvSpPr>
          <p:spPr bwMode="auto">
            <a:xfrm>
              <a:off x="4004" y="2753"/>
              <a:ext cx="1177" cy="1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3075" name="Oval 2"/>
          <p:cNvSpPr>
            <a:spLocks noChangeArrowheads="1"/>
          </p:cNvSpPr>
          <p:nvPr/>
        </p:nvSpPr>
        <p:spPr bwMode="auto">
          <a:xfrm>
            <a:off x="3095625" y="4392613"/>
            <a:ext cx="142875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rgbClr val="C00000"/>
              </a:solidFill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167063" y="3911600"/>
            <a:ext cx="714375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i="1">
                <a:solidFill>
                  <a:srgbClr val="C00000"/>
                </a:solidFill>
                <a:cs typeface="Arial" charset="0"/>
              </a:rPr>
              <a:t>О</a:t>
            </a:r>
          </a:p>
        </p:txBody>
      </p:sp>
      <p:sp>
        <p:nvSpPr>
          <p:cNvPr id="6150" name="Text Box 10"/>
          <p:cNvSpPr txBox="1">
            <a:spLocks noChangeArrowheads="1"/>
          </p:cNvSpPr>
          <p:nvPr/>
        </p:nvSpPr>
        <p:spPr bwMode="auto">
          <a:xfrm>
            <a:off x="898525" y="900113"/>
            <a:ext cx="4537075" cy="6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>
                <a:solidFill>
                  <a:srgbClr val="002060"/>
                </a:solidFill>
              </a:rPr>
              <a:t>Окружность</a:t>
            </a:r>
          </a:p>
        </p:txBody>
      </p:sp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6240463" y="2516188"/>
            <a:ext cx="3240087" cy="6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>
                <a:solidFill>
                  <a:srgbClr val="002060"/>
                </a:solidFill>
              </a:rPr>
              <a:t>Круг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Прямоугольник 7"/>
          <p:cNvSpPr>
            <a:spLocks noChangeArrowheads="1"/>
          </p:cNvSpPr>
          <p:nvPr/>
        </p:nvSpPr>
        <p:spPr bwMode="auto">
          <a:xfrm>
            <a:off x="287338" y="250825"/>
            <a:ext cx="9721850" cy="3297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23813" hangingPunct="1"/>
            <a:r>
              <a:rPr lang="ru-RU" sz="3200" dirty="0"/>
              <a:t>Окружность можно построить с помощью циркуля. Циркуль – это </a:t>
            </a:r>
            <a:r>
              <a:rPr lang="ru-RU" sz="3200" dirty="0" smtClean="0"/>
              <a:t>чертёжный </a:t>
            </a:r>
            <a:r>
              <a:rPr lang="ru-RU" sz="3200" dirty="0"/>
              <a:t>инструмент. На одном конце у него </a:t>
            </a:r>
            <a:r>
              <a:rPr lang="ru-RU" sz="3200" dirty="0" smtClean="0"/>
              <a:t>игла</a:t>
            </a:r>
            <a:r>
              <a:rPr lang="ru-RU" sz="3200" dirty="0"/>
              <a:t>, на другом – карандаш. Пользоваться им надо осторожно, чтобы не уколоться и не поломать грифель карандаша. Нельзя подносить циркуль иглой</a:t>
            </a:r>
          </a:p>
          <a:p>
            <a:pPr indent="23813" hangingPunct="1"/>
            <a:r>
              <a:rPr lang="ru-RU" sz="3200" dirty="0"/>
              <a:t>к лицу </a:t>
            </a:r>
            <a:r>
              <a:rPr lang="ru-RU" sz="3200" dirty="0" smtClean="0"/>
              <a:t>и передавать </a:t>
            </a:r>
            <a:r>
              <a:rPr lang="ru-RU" sz="3200" dirty="0"/>
              <a:t>соседу </a:t>
            </a:r>
            <a:r>
              <a:rPr lang="ru-RU" sz="3200" dirty="0" smtClean="0"/>
              <a:t>иглой вперед. </a:t>
            </a:r>
            <a:endParaRPr lang="en-US" sz="3200" dirty="0"/>
          </a:p>
        </p:txBody>
      </p:sp>
      <p:pic>
        <p:nvPicPr>
          <p:cNvPr id="7171" name="Picture 5" descr="C:\Users\Vilkova\AppData\Local\Microsoft\Windows\Temporary Internet Files\Content.IE5\IL48PAWM\MC90043709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39568">
            <a:off x="2722563" y="42545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"/>
          <p:cNvSpPr txBox="1">
            <a:spLocks noChangeArrowheads="1"/>
          </p:cNvSpPr>
          <p:nvPr/>
        </p:nvSpPr>
        <p:spPr bwMode="auto">
          <a:xfrm>
            <a:off x="7820025" y="3462338"/>
            <a:ext cx="11096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cs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464050" y="304800"/>
            <a:ext cx="5329238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b="1">
                <a:cs typeface="Arial" charset="0"/>
              </a:rPr>
              <a:t>1. </a:t>
            </a:r>
            <a:r>
              <a:rPr lang="ru-RU" sz="3200">
                <a:cs typeface="Arial" charset="0"/>
              </a:rPr>
              <a:t>Отметьте в тетради точку и назовите её </a:t>
            </a:r>
          </a:p>
          <a:p>
            <a:r>
              <a:rPr lang="ru-RU" sz="3200">
                <a:cs typeface="Arial" charset="0"/>
              </a:rPr>
              <a:t>буквой </a:t>
            </a:r>
            <a:r>
              <a:rPr lang="ru-RU" sz="3200" i="1">
                <a:cs typeface="Arial" charset="0"/>
              </a:rPr>
              <a:t>О</a:t>
            </a:r>
            <a:r>
              <a:rPr lang="ru-RU" sz="3200">
                <a:cs typeface="Arial" charset="0"/>
              </a:rPr>
              <a:t>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464050" y="2051050"/>
            <a:ext cx="5472113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b="1" dirty="0">
                <a:cs typeface="Arial" charset="0"/>
              </a:rPr>
              <a:t>2. </a:t>
            </a:r>
            <a:r>
              <a:rPr lang="ru-RU" sz="3200" dirty="0">
                <a:cs typeface="Arial" charset="0"/>
              </a:rPr>
              <a:t>Возьмите циркуль. Иголку поставьте </a:t>
            </a:r>
            <a:endParaRPr lang="ru-RU" sz="3200" dirty="0" smtClean="0">
              <a:cs typeface="Arial" charset="0"/>
            </a:endParaRPr>
          </a:p>
          <a:p>
            <a:r>
              <a:rPr lang="ru-RU" sz="3200" dirty="0" smtClean="0">
                <a:cs typeface="Arial" charset="0"/>
              </a:rPr>
              <a:t>на </a:t>
            </a:r>
            <a:r>
              <a:rPr lang="ru-RU" sz="3200" dirty="0">
                <a:cs typeface="Arial" charset="0"/>
              </a:rPr>
              <a:t>линейке на ноль</a:t>
            </a:r>
            <a:r>
              <a:rPr lang="ru-RU" sz="3200" dirty="0" smtClean="0">
                <a:cs typeface="Arial" charset="0"/>
              </a:rPr>
              <a:t>,</a:t>
            </a:r>
          </a:p>
          <a:p>
            <a:r>
              <a:rPr lang="ru-RU" sz="3200" dirty="0" smtClean="0">
                <a:cs typeface="Arial" charset="0"/>
              </a:rPr>
              <a:t>а </a:t>
            </a:r>
            <a:r>
              <a:rPr lang="ru-RU" sz="3200" dirty="0">
                <a:cs typeface="Arial" charset="0"/>
              </a:rPr>
              <a:t>грифель </a:t>
            </a:r>
            <a:r>
              <a:rPr lang="ru-RU" sz="3200" dirty="0" smtClean="0">
                <a:cs typeface="Arial" charset="0"/>
              </a:rPr>
              <a:t>передвиньте</a:t>
            </a:r>
          </a:p>
          <a:p>
            <a:r>
              <a:rPr lang="ru-RU" sz="3200" dirty="0" smtClean="0">
                <a:cs typeface="Arial" charset="0"/>
              </a:rPr>
              <a:t>на </a:t>
            </a:r>
            <a:r>
              <a:rPr lang="ru-RU" sz="3200" dirty="0">
                <a:cs typeface="Arial" charset="0"/>
              </a:rPr>
              <a:t>расстояние 3 см.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464050" y="4572000"/>
            <a:ext cx="5329238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b="1">
                <a:cs typeface="Arial" charset="0"/>
              </a:rPr>
              <a:t>3.</a:t>
            </a:r>
            <a:r>
              <a:rPr lang="ru-RU" sz="3200">
                <a:cs typeface="Arial" charset="0"/>
              </a:rPr>
              <a:t> Поставьте иголку циркуля в точку О, </a:t>
            </a:r>
          </a:p>
          <a:p>
            <a:r>
              <a:rPr lang="ru-RU" sz="3200">
                <a:cs typeface="Arial" charset="0"/>
              </a:rPr>
              <a:t>а другой «ножкой» циркуля проведите замкнутую линию.</a:t>
            </a:r>
          </a:p>
        </p:txBody>
      </p:sp>
      <p:sp>
        <p:nvSpPr>
          <p:cNvPr id="10" name="Овал 9"/>
          <p:cNvSpPr/>
          <p:nvPr/>
        </p:nvSpPr>
        <p:spPr>
          <a:xfrm>
            <a:off x="215900" y="1719263"/>
            <a:ext cx="3987800" cy="3989387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Oval 2"/>
          <p:cNvSpPr>
            <a:spLocks noChangeArrowheads="1"/>
          </p:cNvSpPr>
          <p:nvPr/>
        </p:nvSpPr>
        <p:spPr bwMode="auto">
          <a:xfrm>
            <a:off x="2138363" y="3570288"/>
            <a:ext cx="142875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rgbClr val="C00000"/>
              </a:solidFill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214563" y="3059113"/>
            <a:ext cx="714375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i="1">
                <a:solidFill>
                  <a:srgbClr val="C00000"/>
                </a:solidFill>
                <a:cs typeface="Arial" charset="0"/>
              </a:rPr>
              <a:t>О</a:t>
            </a:r>
          </a:p>
        </p:txBody>
      </p:sp>
    </p:spTree>
  </p:cSld>
  <p:clrMapOvr>
    <a:masterClrMapping/>
  </p:clrMapOvr>
  <p:transition advTm="3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 animBg="1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"/>
          <p:cNvSpPr txBox="1">
            <a:spLocks noChangeArrowheads="1"/>
          </p:cNvSpPr>
          <p:nvPr/>
        </p:nvSpPr>
        <p:spPr bwMode="auto">
          <a:xfrm>
            <a:off x="7820025" y="3768725"/>
            <a:ext cx="11096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9222" name="TextBox 8"/>
          <p:cNvSpPr txBox="1">
            <a:spLocks noChangeArrowheads="1"/>
          </p:cNvSpPr>
          <p:nvPr/>
        </p:nvSpPr>
        <p:spPr bwMode="auto">
          <a:xfrm>
            <a:off x="423863" y="323850"/>
            <a:ext cx="9288462" cy="238125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Окружность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 – это замкнутая линия, состоящая из всех точек плоскости, находящихся на  равном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расстоянии</a:t>
            </a:r>
          </a:p>
          <a:p>
            <a:pPr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данной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точки.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351213" y="3203575"/>
            <a:ext cx="3987800" cy="39878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Oval 2"/>
          <p:cNvSpPr>
            <a:spLocks noChangeArrowheads="1"/>
          </p:cNvSpPr>
          <p:nvPr/>
        </p:nvSpPr>
        <p:spPr bwMode="auto">
          <a:xfrm>
            <a:off x="5273675" y="5054600"/>
            <a:ext cx="142875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rgbClr val="C00000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5349875" y="4543425"/>
            <a:ext cx="714375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i="1">
                <a:solidFill>
                  <a:srgbClr val="C00000"/>
                </a:solidFill>
                <a:cs typeface="Arial" charset="0"/>
              </a:rPr>
              <a:t>О</a:t>
            </a:r>
          </a:p>
        </p:txBody>
      </p:sp>
    </p:spTree>
  </p:cSld>
  <p:clrMapOvr>
    <a:masterClrMapping/>
  </p:clrMapOvr>
  <p:transition advTm="3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  <p:bldP spid="8" grpId="0" animBg="1"/>
      <p:bldP spid="9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Прямая соединительная линия 28"/>
          <p:cNvCxnSpPr/>
          <p:nvPr/>
        </p:nvCxnSpPr>
        <p:spPr>
          <a:xfrm flipH="1">
            <a:off x="1728787" y="2901950"/>
            <a:ext cx="665163" cy="182721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3" name="Text Box 10"/>
          <p:cNvSpPr txBox="1">
            <a:spLocks noChangeArrowheads="1"/>
          </p:cNvSpPr>
          <p:nvPr/>
        </p:nvSpPr>
        <p:spPr bwMode="auto">
          <a:xfrm>
            <a:off x="7820025" y="3462338"/>
            <a:ext cx="1109663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endParaRPr lang="ru-RU" sz="3200">
              <a:cs typeface="Arial" charset="0"/>
            </a:endParaRPr>
          </a:p>
        </p:txBody>
      </p:sp>
      <p:sp>
        <p:nvSpPr>
          <p:cNvPr id="10244" name="Text Box 13"/>
          <p:cNvSpPr txBox="1">
            <a:spLocks noChangeArrowheads="1"/>
          </p:cNvSpPr>
          <p:nvPr/>
        </p:nvSpPr>
        <p:spPr bwMode="auto">
          <a:xfrm>
            <a:off x="4968875" y="250825"/>
            <a:ext cx="4751388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>
                <a:cs typeface="Arial" charset="0"/>
              </a:rPr>
              <a:t>Точка </a:t>
            </a:r>
            <a:r>
              <a:rPr lang="ru-RU" sz="3200" i="1" dirty="0">
                <a:cs typeface="Arial" charset="0"/>
              </a:rPr>
              <a:t>О </a:t>
            </a:r>
            <a:r>
              <a:rPr lang="ru-RU" sz="3200" dirty="0">
                <a:cs typeface="Arial" charset="0"/>
              </a:rPr>
              <a:t>называется </a:t>
            </a:r>
            <a:r>
              <a:rPr lang="ru-RU" sz="3200" dirty="0">
                <a:solidFill>
                  <a:srgbClr val="7030A0"/>
                </a:solidFill>
                <a:cs typeface="Arial" charset="0"/>
              </a:rPr>
              <a:t>центром </a:t>
            </a:r>
            <a:r>
              <a:rPr lang="ru-RU" sz="3200" dirty="0" smtClean="0">
                <a:solidFill>
                  <a:srgbClr val="7030A0"/>
                </a:solidFill>
                <a:cs typeface="Arial" charset="0"/>
              </a:rPr>
              <a:t>окружности</a:t>
            </a:r>
            <a:r>
              <a:rPr lang="ru-RU" sz="3200" dirty="0" smtClean="0">
                <a:cs typeface="Arial" charset="0"/>
              </a:rPr>
              <a:t>.</a:t>
            </a:r>
            <a:endParaRPr lang="ru-RU" sz="3200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ru-RU" sz="3200" dirty="0">
              <a:cs typeface="Arial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968875" y="1468438"/>
            <a:ext cx="482441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dirty="0">
                <a:cs typeface="Arial" charset="0"/>
              </a:rPr>
              <a:t>Отметим на окружности две </a:t>
            </a:r>
            <a:r>
              <a:rPr lang="ru-RU" sz="3200" dirty="0" smtClean="0">
                <a:cs typeface="Arial" charset="0"/>
              </a:rPr>
              <a:t>точки: </a:t>
            </a:r>
            <a:r>
              <a:rPr lang="ru-RU" sz="3200" i="1" dirty="0">
                <a:cs typeface="Arial" charset="0"/>
              </a:rPr>
              <a:t>А</a:t>
            </a:r>
            <a:r>
              <a:rPr lang="ru-RU" sz="3200" dirty="0">
                <a:cs typeface="Arial" charset="0"/>
              </a:rPr>
              <a:t> и </a:t>
            </a:r>
            <a:r>
              <a:rPr lang="en-US" sz="3200" i="1" dirty="0">
                <a:cs typeface="Arial" charset="0"/>
              </a:rPr>
              <a:t>D</a:t>
            </a:r>
            <a:r>
              <a:rPr lang="ru-RU" sz="3200" dirty="0">
                <a:cs typeface="Arial" charset="0"/>
              </a:rPr>
              <a:t>.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968875" y="3924300"/>
            <a:ext cx="471487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dirty="0">
                <a:cs typeface="Arial" charset="0"/>
              </a:rPr>
              <a:t>Отрезки </a:t>
            </a:r>
            <a:r>
              <a:rPr lang="ru-RU" sz="3200" i="1" dirty="0">
                <a:cs typeface="Arial" charset="0"/>
              </a:rPr>
              <a:t>ОА</a:t>
            </a:r>
            <a:r>
              <a:rPr lang="ru-RU" sz="3200" dirty="0">
                <a:cs typeface="Arial" charset="0"/>
              </a:rPr>
              <a:t> и </a:t>
            </a:r>
            <a:r>
              <a:rPr lang="ru-RU" sz="3200" i="1" dirty="0">
                <a:cs typeface="Arial" charset="0"/>
              </a:rPr>
              <a:t>О</a:t>
            </a:r>
            <a:r>
              <a:rPr lang="en-US" sz="3200" i="1" dirty="0">
                <a:cs typeface="Arial" charset="0"/>
              </a:rPr>
              <a:t>D</a:t>
            </a:r>
            <a:r>
              <a:rPr lang="ru-RU" sz="3200" dirty="0">
                <a:cs typeface="Arial" charset="0"/>
              </a:rPr>
              <a:t> называются </a:t>
            </a:r>
            <a:r>
              <a:rPr lang="ru-RU" sz="3200" dirty="0">
                <a:solidFill>
                  <a:srgbClr val="7030A0"/>
                </a:solidFill>
                <a:cs typeface="Arial" charset="0"/>
              </a:rPr>
              <a:t>радиусами </a:t>
            </a:r>
            <a:r>
              <a:rPr lang="ru-RU" sz="3200" dirty="0" smtClean="0">
                <a:solidFill>
                  <a:srgbClr val="7030A0"/>
                </a:solidFill>
                <a:cs typeface="Arial" charset="0"/>
              </a:rPr>
              <a:t>окружности</a:t>
            </a:r>
            <a:r>
              <a:rPr lang="ru-RU" sz="3200" dirty="0" smtClean="0">
                <a:cs typeface="Arial" charset="0"/>
              </a:rPr>
              <a:t>.</a:t>
            </a:r>
            <a:endParaRPr lang="ru-RU" sz="3200" dirty="0">
              <a:cs typeface="Arial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14338" y="5662613"/>
            <a:ext cx="9251950" cy="1620837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Отрезок, соединяющий  центр окружности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с точкой, лежащей на окружности, называется </a:t>
            </a:r>
            <a:r>
              <a:rPr lang="ru-RU" sz="3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радиусом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968875" y="2682875"/>
            <a:ext cx="511175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>
                <a:cs typeface="Arial" charset="0"/>
              </a:rPr>
              <a:t>Соединим точки </a:t>
            </a:r>
            <a:r>
              <a:rPr lang="ru-RU" sz="3200" i="1">
                <a:cs typeface="Arial" charset="0"/>
              </a:rPr>
              <a:t>О</a:t>
            </a:r>
            <a:r>
              <a:rPr lang="ru-RU" sz="3200">
                <a:cs typeface="Arial" charset="0"/>
              </a:rPr>
              <a:t> и </a:t>
            </a:r>
            <a:r>
              <a:rPr lang="en-US" sz="3200" i="1">
                <a:cs typeface="Arial" charset="0"/>
              </a:rPr>
              <a:t>A</a:t>
            </a:r>
            <a:r>
              <a:rPr lang="ru-RU" sz="3200">
                <a:cs typeface="Arial" charset="0"/>
              </a:rPr>
              <a:t>, </a:t>
            </a:r>
            <a:endParaRPr lang="en-US" sz="3200">
              <a:cs typeface="Arial" charset="0"/>
            </a:endParaRPr>
          </a:p>
          <a:p>
            <a:r>
              <a:rPr lang="ru-RU" sz="3200" i="1">
                <a:cs typeface="Arial" charset="0"/>
              </a:rPr>
              <a:t>О</a:t>
            </a:r>
            <a:r>
              <a:rPr lang="ru-RU" sz="3200">
                <a:cs typeface="Arial" charset="0"/>
              </a:rPr>
              <a:t> и </a:t>
            </a:r>
            <a:r>
              <a:rPr lang="en-US" sz="3200" i="1">
                <a:cs typeface="Arial" charset="0"/>
              </a:rPr>
              <a:t>D</a:t>
            </a:r>
            <a:r>
              <a:rPr lang="ru-RU" sz="3200">
                <a:cs typeface="Arial" charset="0"/>
              </a:rPr>
              <a:t>.</a:t>
            </a:r>
          </a:p>
        </p:txBody>
      </p:sp>
      <p:sp>
        <p:nvSpPr>
          <p:cNvPr id="21" name="Овал 20"/>
          <p:cNvSpPr/>
          <p:nvPr/>
        </p:nvSpPr>
        <p:spPr>
          <a:xfrm>
            <a:off x="431800" y="857250"/>
            <a:ext cx="3987800" cy="39878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50" name="Text Box 3"/>
          <p:cNvSpPr txBox="1">
            <a:spLocks noChangeArrowheads="1"/>
          </p:cNvSpPr>
          <p:nvPr/>
        </p:nvSpPr>
        <p:spPr bwMode="auto">
          <a:xfrm>
            <a:off x="2425700" y="2227263"/>
            <a:ext cx="71437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>
                <a:solidFill>
                  <a:srgbClr val="C00000"/>
                </a:solidFill>
                <a:cs typeface="Arial" charset="0"/>
              </a:rPr>
              <a:t>О</a:t>
            </a:r>
          </a:p>
        </p:txBody>
      </p:sp>
      <p:sp>
        <p:nvSpPr>
          <p:cNvPr id="25" name="Oval 2"/>
          <p:cNvSpPr>
            <a:spLocks noChangeArrowheads="1"/>
          </p:cNvSpPr>
          <p:nvPr/>
        </p:nvSpPr>
        <p:spPr bwMode="auto">
          <a:xfrm>
            <a:off x="1368425" y="1041400"/>
            <a:ext cx="142875" cy="1428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pPr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6" name="Oval 2"/>
          <p:cNvSpPr>
            <a:spLocks noChangeArrowheads="1"/>
          </p:cNvSpPr>
          <p:nvPr/>
        </p:nvSpPr>
        <p:spPr bwMode="auto">
          <a:xfrm>
            <a:off x="1657350" y="4657725"/>
            <a:ext cx="142875" cy="1428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pPr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973138" y="395288"/>
            <a:ext cx="71437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>
                <a:solidFill>
                  <a:srgbClr val="C00000"/>
                </a:solidFill>
                <a:cs typeface="Arial" charset="0"/>
              </a:rPr>
              <a:t>A</a:t>
            </a:r>
            <a:endParaRPr lang="ru-RU" sz="4400" b="1" i="1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1033463" y="4652963"/>
            <a:ext cx="71437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>
                <a:solidFill>
                  <a:srgbClr val="C00000"/>
                </a:solidFill>
                <a:cs typeface="Arial" charset="0"/>
              </a:rPr>
              <a:t>D</a:t>
            </a:r>
            <a:endParaRPr lang="ru-RU" sz="4400" b="1" i="1">
              <a:solidFill>
                <a:srgbClr val="C00000"/>
              </a:solidFill>
              <a:cs typeface="Arial" charset="0"/>
            </a:endParaRPr>
          </a:p>
        </p:txBody>
      </p:sp>
      <p:cxnSp>
        <p:nvCxnSpPr>
          <p:cNvPr id="3" name="Прямая соединительная линия 2"/>
          <p:cNvCxnSpPr>
            <a:stCxn id="25" idx="5"/>
            <a:endCxn id="10256" idx="1"/>
          </p:cNvCxnSpPr>
          <p:nvPr/>
        </p:nvCxnSpPr>
        <p:spPr>
          <a:xfrm>
            <a:off x="1490376" y="1163351"/>
            <a:ext cx="884811" cy="163728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6" name="Oval 2"/>
          <p:cNvSpPr>
            <a:spLocks noChangeArrowheads="1"/>
          </p:cNvSpPr>
          <p:nvPr/>
        </p:nvSpPr>
        <p:spPr bwMode="auto">
          <a:xfrm>
            <a:off x="2354263" y="2779713"/>
            <a:ext cx="142875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Tm="3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 animBg="1"/>
      <p:bldP spid="25" grpId="0" animBg="1"/>
      <p:bldP spid="26" grpId="0" animBg="1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"/>
          <p:cNvSpPr txBox="1">
            <a:spLocks noChangeArrowheads="1"/>
          </p:cNvSpPr>
          <p:nvPr/>
        </p:nvSpPr>
        <p:spPr bwMode="auto">
          <a:xfrm>
            <a:off x="7820025" y="3462338"/>
            <a:ext cx="1109663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endParaRPr lang="ru-RU" sz="3200">
              <a:cs typeface="Arial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573588" y="422275"/>
            <a:ext cx="566102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>
                <a:cs typeface="Arial" charset="0"/>
              </a:rPr>
              <a:t>Продлите отрезок </a:t>
            </a:r>
            <a:r>
              <a:rPr lang="ru-RU" sz="3200" i="1">
                <a:cs typeface="Arial" charset="0"/>
              </a:rPr>
              <a:t>АО</a:t>
            </a:r>
            <a:endParaRPr lang="en-US" sz="3200" i="1">
              <a:cs typeface="Arial" charset="0"/>
            </a:endParaRPr>
          </a:p>
          <a:p>
            <a:r>
              <a:rPr lang="ru-RU" sz="3200">
                <a:cs typeface="Arial" charset="0"/>
              </a:rPr>
              <a:t>до пересечения </a:t>
            </a:r>
            <a:endParaRPr lang="en-US" sz="3200">
              <a:cs typeface="Arial" charset="0"/>
            </a:endParaRPr>
          </a:p>
          <a:p>
            <a:r>
              <a:rPr lang="ru-RU" sz="3200">
                <a:cs typeface="Arial" charset="0"/>
              </a:rPr>
              <a:t>с окружностью.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622800" y="2089150"/>
            <a:ext cx="520065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>
                <a:cs typeface="Arial" charset="0"/>
              </a:rPr>
              <a:t>Обозначьте точку пересечения</a:t>
            </a:r>
            <a:r>
              <a:rPr lang="en-US" sz="3200">
                <a:cs typeface="Arial" charset="0"/>
              </a:rPr>
              <a:t> </a:t>
            </a:r>
            <a:r>
              <a:rPr lang="ru-RU" sz="3200">
                <a:cs typeface="Arial" charset="0"/>
              </a:rPr>
              <a:t>буквой </a:t>
            </a:r>
            <a:r>
              <a:rPr lang="en-US" sz="3200" i="1">
                <a:cs typeface="Arial" charset="0"/>
              </a:rPr>
              <a:t>B</a:t>
            </a:r>
            <a:r>
              <a:rPr lang="ru-RU" sz="3200">
                <a:cs typeface="Arial" charset="0"/>
              </a:rPr>
              <a:t>.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622800" y="3486150"/>
            <a:ext cx="545782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dirty="0">
                <a:cs typeface="Arial" charset="0"/>
              </a:rPr>
              <a:t>Отрезок</a:t>
            </a:r>
            <a:r>
              <a:rPr lang="en-US" sz="3200" dirty="0">
                <a:cs typeface="Arial" charset="0"/>
              </a:rPr>
              <a:t> </a:t>
            </a:r>
            <a:r>
              <a:rPr lang="ru-RU" sz="3200" i="1" dirty="0">
                <a:cs typeface="Arial" charset="0"/>
              </a:rPr>
              <a:t>А</a:t>
            </a:r>
            <a:r>
              <a:rPr lang="en-US" sz="3200" i="1" dirty="0" smtClean="0">
                <a:cs typeface="Arial" charset="0"/>
              </a:rPr>
              <a:t>B</a:t>
            </a:r>
            <a:r>
              <a:rPr lang="ru-RU" sz="3200" dirty="0" smtClean="0">
                <a:cs typeface="Arial" charset="0"/>
              </a:rPr>
              <a:t> </a:t>
            </a:r>
            <a:r>
              <a:rPr lang="ru-RU" sz="3200" dirty="0">
                <a:cs typeface="Arial" charset="0"/>
              </a:rPr>
              <a:t>называется диаметром окружности.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31800" y="5364163"/>
            <a:ext cx="9144000" cy="1622425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Диаметр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– это отрезок, соединяющий две точки на окружности и проходящий через 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её центр.</a:t>
            </a:r>
            <a:endParaRPr lang="ru-RU" sz="32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31800" y="857250"/>
            <a:ext cx="3987800" cy="39878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272" name="Text Box 3"/>
          <p:cNvSpPr txBox="1">
            <a:spLocks noChangeArrowheads="1"/>
          </p:cNvSpPr>
          <p:nvPr/>
        </p:nvSpPr>
        <p:spPr bwMode="auto">
          <a:xfrm>
            <a:off x="2425700" y="2227263"/>
            <a:ext cx="71437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>
                <a:solidFill>
                  <a:srgbClr val="C00000"/>
                </a:solidFill>
                <a:cs typeface="Arial" charset="0"/>
              </a:rPr>
              <a:t>О</a:t>
            </a:r>
          </a:p>
        </p:txBody>
      </p:sp>
      <p:sp>
        <p:nvSpPr>
          <p:cNvPr id="11273" name="Oval 2"/>
          <p:cNvSpPr>
            <a:spLocks noChangeArrowheads="1"/>
          </p:cNvSpPr>
          <p:nvPr/>
        </p:nvSpPr>
        <p:spPr bwMode="auto">
          <a:xfrm>
            <a:off x="2354263" y="2779713"/>
            <a:ext cx="142875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rgbClr val="C00000"/>
              </a:solidFill>
            </a:endParaRPr>
          </a:p>
        </p:txBody>
      </p:sp>
      <p:sp>
        <p:nvSpPr>
          <p:cNvPr id="23" name="Oval 2"/>
          <p:cNvSpPr>
            <a:spLocks noChangeArrowheads="1"/>
          </p:cNvSpPr>
          <p:nvPr/>
        </p:nvSpPr>
        <p:spPr bwMode="auto">
          <a:xfrm>
            <a:off x="1368425" y="1041400"/>
            <a:ext cx="142875" cy="1428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pPr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275" name="Text Box 3"/>
          <p:cNvSpPr txBox="1">
            <a:spLocks noChangeArrowheads="1"/>
          </p:cNvSpPr>
          <p:nvPr/>
        </p:nvSpPr>
        <p:spPr bwMode="auto">
          <a:xfrm>
            <a:off x="973138" y="395288"/>
            <a:ext cx="71437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>
                <a:solidFill>
                  <a:srgbClr val="C00000"/>
                </a:solidFill>
                <a:cs typeface="Arial" charset="0"/>
              </a:rPr>
              <a:t>A</a:t>
            </a:r>
            <a:endParaRPr lang="ru-RU" sz="4400" b="1" i="1">
              <a:solidFill>
                <a:srgbClr val="C00000"/>
              </a:solidFill>
              <a:cs typeface="Arial" charset="0"/>
            </a:endParaRPr>
          </a:p>
        </p:txBody>
      </p:sp>
      <p:cxnSp>
        <p:nvCxnSpPr>
          <p:cNvPr id="27" name="Прямая соединительная линия 26"/>
          <p:cNvCxnSpPr>
            <a:stCxn id="23" idx="5"/>
          </p:cNvCxnSpPr>
          <p:nvPr/>
        </p:nvCxnSpPr>
        <p:spPr>
          <a:xfrm>
            <a:off x="1489075" y="1163638"/>
            <a:ext cx="885825" cy="163671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425700" y="2865438"/>
            <a:ext cx="958850" cy="1778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"/>
          <p:cNvSpPr>
            <a:spLocks noChangeArrowheads="1"/>
          </p:cNvSpPr>
          <p:nvPr/>
        </p:nvSpPr>
        <p:spPr bwMode="auto">
          <a:xfrm>
            <a:off x="3313113" y="4572000"/>
            <a:ext cx="142875" cy="1428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pPr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324225" y="4522788"/>
            <a:ext cx="71437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>
                <a:solidFill>
                  <a:srgbClr val="C00000"/>
                </a:solidFill>
                <a:cs typeface="Arial" charset="0"/>
              </a:rPr>
              <a:t>B</a:t>
            </a:r>
            <a:endParaRPr lang="ru-RU" sz="4400" b="1" i="1">
              <a:solidFill>
                <a:srgbClr val="C00000"/>
              </a:solidFill>
              <a:cs typeface="Arial" charset="0"/>
            </a:endParaRPr>
          </a:p>
        </p:txBody>
      </p:sp>
    </p:spTree>
  </p:cSld>
  <p:clrMapOvr>
    <a:masterClrMapping/>
  </p:clrMapOvr>
  <p:transition advTm="3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29" grpId="0" animBg="1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auto">
          <a:xfrm>
            <a:off x="3711575" y="584200"/>
            <a:ext cx="6015038" cy="696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Сегодня я узнал…</a:t>
            </a:r>
          </a:p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Было интересно… </a:t>
            </a:r>
          </a:p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Было трудно… </a:t>
            </a:r>
          </a:p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Я выполнял задания… </a:t>
            </a:r>
          </a:p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Я понял, что… </a:t>
            </a:r>
          </a:p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Теперь я могу… </a:t>
            </a:r>
          </a:p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Я почувствовал, что… </a:t>
            </a:r>
          </a:p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Я приобрел… </a:t>
            </a:r>
          </a:p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Я научился… </a:t>
            </a:r>
          </a:p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У меня </a:t>
            </a:r>
            <a:r>
              <a:rPr lang="ru-RU" sz="3000" dirty="0" smtClean="0">
                <a:ea typeface="Times New Roman" pitchFamily="18" charset="0"/>
                <a:cs typeface="Arial" charset="0"/>
              </a:rPr>
              <a:t>получилось… </a:t>
            </a:r>
            <a:endParaRPr lang="ru-RU" sz="3000" dirty="0">
              <a:ea typeface="Times New Roman" pitchFamily="18" charset="0"/>
              <a:cs typeface="Arial" charset="0"/>
            </a:endParaRPr>
          </a:p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Я смог… </a:t>
            </a:r>
          </a:p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Я попробую… </a:t>
            </a:r>
          </a:p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Меня удивило… </a:t>
            </a:r>
          </a:p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Урок дал мне для жизни… </a:t>
            </a:r>
          </a:p>
          <a:p>
            <a:pPr eaLnBrk="0">
              <a:buFontTx/>
              <a:buAutoNum type="arabicPeriod"/>
            </a:pPr>
            <a:r>
              <a:rPr lang="ru-RU" sz="3000" dirty="0">
                <a:ea typeface="Times New Roman" pitchFamily="18" charset="0"/>
                <a:cs typeface="Arial" charset="0"/>
              </a:rPr>
              <a:t> Мне захотелось… </a:t>
            </a:r>
          </a:p>
          <a:p>
            <a:pPr eaLnBrk="0"/>
            <a:endParaRPr lang="ru-RU" sz="3000" dirty="0">
              <a:ea typeface="Times New Roman" pitchFamily="18" charset="0"/>
              <a:cs typeface="Arial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896938" y="623888"/>
            <a:ext cx="2238375" cy="569912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Рефлексия</a:t>
            </a:r>
          </a:p>
        </p:txBody>
      </p:sp>
      <p:pic>
        <p:nvPicPr>
          <p:cNvPr id="12292" name="Picture 2" descr="C:\Users\Vilkova\AppData\Local\Microsoft\Windows\Temporary Internet Files\Content.IE5\6YATT0V2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2628900"/>
            <a:ext cx="1744662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3"/>
          <p:cNvSpPr>
            <a:spLocks noChangeArrowheads="1"/>
          </p:cNvSpPr>
          <p:nvPr/>
        </p:nvSpPr>
        <p:spPr bwMode="auto">
          <a:xfrm>
            <a:off x="287338" y="466725"/>
            <a:ext cx="9577387" cy="1952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hangingPunct="1"/>
            <a:r>
              <a:rPr lang="ru-RU" sz="1600" b="1" dirty="0">
                <a:solidFill>
                  <a:srgbClr val="002060"/>
                </a:solidFill>
              </a:rPr>
              <a:t>Интернет-источники</a:t>
            </a:r>
          </a:p>
          <a:p>
            <a:pPr algn="ctr" hangingPunct="1"/>
            <a:endParaRPr lang="ru-RU" sz="1600" b="1" dirty="0"/>
          </a:p>
          <a:p>
            <a:pPr hangingPunct="1"/>
            <a:r>
              <a:rPr lang="en-US" sz="1600" dirty="0"/>
              <a:t>http://</a:t>
            </a:r>
            <a:r>
              <a:rPr lang="en-US" sz="1600" dirty="0" smtClean="0"/>
              <a:t>office.microsoft.com/ru/images/results.aspx?qu</a:t>
            </a:r>
            <a:r>
              <a:rPr lang="en-US" sz="1600" dirty="0"/>
              <a:t>=%D1%86%D0%B8%D1%80%D0%BA%D1%83%D0%BB%D1%8C&amp;ex=2#ai:MC900437094|</a:t>
            </a:r>
            <a:r>
              <a:rPr lang="ru-RU" sz="1600" dirty="0"/>
              <a:t> (</a:t>
            </a:r>
            <a:r>
              <a:rPr lang="ru-RU" sz="1600"/>
              <a:t>циркуль</a:t>
            </a:r>
            <a:r>
              <a:rPr lang="ru-RU" sz="1600" smtClean="0"/>
              <a:t>)</a:t>
            </a:r>
          </a:p>
          <a:p>
            <a:pPr hangingPunct="1"/>
            <a:endParaRPr lang="en-US" sz="1600" dirty="0"/>
          </a:p>
          <a:p>
            <a:pPr hangingPunct="1"/>
            <a:r>
              <a:rPr lang="ru-RU" sz="1600" dirty="0"/>
              <a:t>http://</a:t>
            </a:r>
            <a:r>
              <a:rPr lang="ru-RU" sz="1600" dirty="0" smtClean="0"/>
              <a:t>office.microsoft.com/ru/images/results.aspx?qu</a:t>
            </a:r>
            <a:r>
              <a:rPr lang="ru-RU" sz="1600" dirty="0"/>
              <a:t>=%D0%BA%D0%BD%D0%B8%D0%B3%D0%B8&amp;ex=1#ai:MC900440424|mt:1| (смайлик)</a:t>
            </a:r>
          </a:p>
          <a:p>
            <a:pPr hangingPunct="1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</TotalTime>
  <Words>332</Words>
  <Application>Microsoft Office PowerPoint</Application>
  <PresentationFormat>Произвольный</PresentationFormat>
  <Paragraphs>62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Чаплыгина И.Б.</dc:creator>
  <cp:lastModifiedBy>Светлана</cp:lastModifiedBy>
  <cp:revision>61</cp:revision>
  <cp:lastPrinted>1601-01-01T00:00:00Z</cp:lastPrinted>
  <dcterms:created xsi:type="dcterms:W3CDTF">2010-10-05T12:11:11Z</dcterms:created>
  <dcterms:modified xsi:type="dcterms:W3CDTF">2013-07-05T05:37:27Z</dcterms:modified>
</cp:coreProperties>
</file>