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65" r:id="rId2"/>
    <p:sldId id="266" r:id="rId3"/>
    <p:sldId id="267" r:id="rId4"/>
    <p:sldId id="272" r:id="rId5"/>
    <p:sldId id="273" r:id="rId6"/>
    <p:sldId id="270" r:id="rId7"/>
    <p:sldId id="271" r:id="rId8"/>
    <p:sldId id="27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96633"/>
    <a:srgbClr val="FF9565"/>
    <a:srgbClr val="CC3300"/>
    <a:srgbClr val="800080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92B71A-866B-4B9F-9DA8-99A03147E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9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4E12-6B53-497F-9183-D785450C4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7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41CE-381D-4EC4-9706-FA5C0A42F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42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3E42-B3E7-4F57-880C-E2EDE953F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10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F2AE6E-3FD3-4878-8CCF-930D0D4A4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15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6B97-B636-417B-A59C-CB9BEA2DC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70E4-E7D8-48D8-BCF7-B5A8F37F0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2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8DCF-F974-408E-8911-EF6ECDD14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6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C2B9B-246C-4C22-903B-E9DEEE2BB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ED5D5-BBB7-4331-8144-DFCE2CE73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8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B99C78-38EC-44DD-8E6A-D0384A675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49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F487AA9-E6AC-4EA7-80DB-56B692B06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5" r:id="rId2"/>
    <p:sldLayoutId id="2147483733" r:id="rId3"/>
    <p:sldLayoutId id="2147483726" r:id="rId4"/>
    <p:sldLayoutId id="2147483727" r:id="rId5"/>
    <p:sldLayoutId id="2147483728" r:id="rId6"/>
    <p:sldLayoutId id="2147483734" r:id="rId7"/>
    <p:sldLayoutId id="2147483729" r:id="rId8"/>
    <p:sldLayoutId id="2147483735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39750" y="692150"/>
            <a:ext cx="83534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Единичный куб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это куб, длина ребра которого равна одной единице длины: 1 мм, 1 см, 1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дм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1 м, 1 км.</a:t>
            </a:r>
          </a:p>
        </p:txBody>
      </p:sp>
      <p:sp>
        <p:nvSpPr>
          <p:cNvPr id="2" name="Куб 1"/>
          <p:cNvSpPr/>
          <p:nvPr/>
        </p:nvSpPr>
        <p:spPr>
          <a:xfrm flipH="1">
            <a:off x="3194050" y="3213100"/>
            <a:ext cx="2233613" cy="2232025"/>
          </a:xfrm>
          <a:prstGeom prst="cube">
            <a:avLst>
              <a:gd name="adj" fmla="val 24569"/>
            </a:avLst>
          </a:prstGeom>
          <a:gradFill>
            <a:gsLst>
              <a:gs pos="0">
                <a:srgbClr val="FFC000"/>
              </a:gs>
              <a:gs pos="50000">
                <a:srgbClr val="FF9565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5418138" y="4221163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95288" y="390525"/>
            <a:ext cx="8496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Единица измерения объёма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– куб</a:t>
            </a:r>
          </a:p>
          <a:p>
            <a:pPr eaLnBrk="0" hangingPunct="0"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с ребром, равным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1.</a:t>
            </a:r>
            <a:endParaRPr lang="ru-RU" sz="4400" b="1" dirty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6" name="AutoShape 15"/>
          <p:cNvSpPr>
            <a:spLocks noChangeArrowheads="1"/>
          </p:cNvSpPr>
          <p:nvPr/>
        </p:nvSpPr>
        <p:spPr bwMode="auto">
          <a:xfrm>
            <a:off x="5724525" y="1628775"/>
            <a:ext cx="2881313" cy="2808288"/>
          </a:xfrm>
          <a:prstGeom prst="cube">
            <a:avLst>
              <a:gd name="adj" fmla="val 2500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Rectangle 16"/>
          <p:cNvSpPr>
            <a:spLocks noChangeArrowheads="1"/>
          </p:cNvSpPr>
          <p:nvPr/>
        </p:nvSpPr>
        <p:spPr bwMode="auto">
          <a:xfrm>
            <a:off x="6227763" y="3009900"/>
            <a:ext cx="1196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>
                <a:cs typeface="Arial" charset="0"/>
              </a:rPr>
              <a:t>1 </a:t>
            </a:r>
            <a:r>
              <a:rPr lang="ru-RU" sz="4400" b="1">
                <a:cs typeface="Arial" charset="0"/>
              </a:rPr>
              <a:t>м</a:t>
            </a:r>
            <a:r>
              <a:rPr lang="ru-RU" sz="4400" b="1" baseline="30000">
                <a:cs typeface="Arial" charset="0"/>
              </a:rPr>
              <a:t>3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708025" y="1952625"/>
            <a:ext cx="40211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i="1">
                <a:cs typeface="Arial" charset="0"/>
              </a:rPr>
              <a:t>V</a:t>
            </a:r>
            <a:r>
              <a:rPr lang="ru-RU" sz="3600" i="1">
                <a:cs typeface="Arial" charset="0"/>
              </a:rPr>
              <a:t> = </a:t>
            </a:r>
            <a:r>
              <a:rPr lang="ru-RU" sz="3600">
                <a:cs typeface="Arial" charset="0"/>
              </a:rPr>
              <a:t>1</a:t>
            </a:r>
            <a:r>
              <a:rPr lang="en-US" sz="3600">
                <a:cs typeface="Arial" charset="0"/>
              </a:rPr>
              <a:t>·</a:t>
            </a:r>
            <a:r>
              <a:rPr lang="ru-RU" sz="3600">
                <a:cs typeface="Arial" charset="0"/>
              </a:rPr>
              <a:t> 1</a:t>
            </a:r>
            <a:r>
              <a:rPr lang="en-US" sz="3600">
                <a:cs typeface="Arial" charset="0"/>
              </a:rPr>
              <a:t>·</a:t>
            </a:r>
            <a:r>
              <a:rPr lang="ru-RU" sz="3600">
                <a:cs typeface="Arial" charset="0"/>
              </a:rPr>
              <a:t> 1 = 1 ед</a:t>
            </a:r>
            <a:r>
              <a:rPr lang="ru-RU" sz="4400" baseline="30000">
                <a:cs typeface="Arial" charset="0"/>
              </a:rPr>
              <a:t>3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68313" y="2674938"/>
            <a:ext cx="5614987" cy="1570037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cs typeface="Arial" charset="0"/>
              </a:rPr>
              <a:t>В каких единицах </a:t>
            </a:r>
            <a:r>
              <a:rPr lang="ru-RU" sz="3200" dirty="0" smtClean="0">
                <a:cs typeface="Arial" charset="0"/>
              </a:rPr>
              <a:t>ещё </a:t>
            </a:r>
            <a:r>
              <a:rPr lang="ru-RU" sz="3200" dirty="0">
                <a:cs typeface="Arial" charset="0"/>
              </a:rPr>
              <a:t>можно измерить </a:t>
            </a:r>
            <a:r>
              <a:rPr lang="ru-RU" sz="3200" dirty="0" smtClean="0">
                <a:cs typeface="Arial" charset="0"/>
              </a:rPr>
              <a:t>объём </a:t>
            </a:r>
            <a:r>
              <a:rPr lang="ru-RU" sz="3200" dirty="0">
                <a:cs typeface="Arial" charset="0"/>
              </a:rPr>
              <a:t>данной фигуры?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95288" y="4748213"/>
            <a:ext cx="7956550" cy="5842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1000 дм</a:t>
            </a:r>
            <a:r>
              <a:rPr lang="ru-RU" sz="3200" baseline="4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200" baseline="4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73063" y="5573713"/>
            <a:ext cx="8713787" cy="5842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 см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100 см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100 см = 1 000 000 см</a:t>
            </a:r>
            <a:r>
              <a:rPr lang="ru-RU" sz="3200" baseline="4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40" grpId="0"/>
      <p:bldP spid="9242" grpId="0"/>
      <p:bldP spid="9244" grpId="0"/>
      <p:bldP spid="92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27563" y="2438400"/>
            <a:ext cx="3263900" cy="2279650"/>
            <a:chOff x="484" y="2400"/>
            <a:chExt cx="2056" cy="1436"/>
          </a:xfrm>
        </p:grpSpPr>
        <p:sp>
          <p:nvSpPr>
            <p:cNvPr id="8264" name="Freeform 3"/>
            <p:cNvSpPr>
              <a:spLocks/>
            </p:cNvSpPr>
            <p:nvPr/>
          </p:nvSpPr>
          <p:spPr bwMode="auto">
            <a:xfrm>
              <a:off x="872" y="3428"/>
              <a:ext cx="1668" cy="8"/>
            </a:xfrm>
            <a:custGeom>
              <a:avLst/>
              <a:gdLst>
                <a:gd name="T0" fmla="*/ 1668 w 1668"/>
                <a:gd name="T1" fmla="*/ 0 h 8"/>
                <a:gd name="T2" fmla="*/ 0 w 1668"/>
                <a:gd name="T3" fmla="*/ 8 h 8"/>
                <a:gd name="T4" fmla="*/ 0 60000 65536"/>
                <a:gd name="T5" fmla="*/ 0 60000 65536"/>
                <a:gd name="T6" fmla="*/ 0 w 1668"/>
                <a:gd name="T7" fmla="*/ 0 h 8"/>
                <a:gd name="T8" fmla="*/ 1668 w 166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68" h="8">
                  <a:moveTo>
                    <a:pt x="1668" y="0"/>
                  </a:moveTo>
                  <a:lnTo>
                    <a:pt x="0" y="8"/>
                  </a:lnTo>
                </a:path>
              </a:pathLst>
            </a:custGeom>
            <a:noFill/>
            <a:ln w="28575" cap="rnd">
              <a:solidFill>
                <a:srgbClr val="00336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5" name="Freeform 4"/>
            <p:cNvSpPr>
              <a:spLocks/>
            </p:cNvSpPr>
            <p:nvPr/>
          </p:nvSpPr>
          <p:spPr bwMode="auto">
            <a:xfrm>
              <a:off x="868" y="2400"/>
              <a:ext cx="4" cy="1040"/>
            </a:xfrm>
            <a:custGeom>
              <a:avLst/>
              <a:gdLst>
                <a:gd name="T0" fmla="*/ 0 w 4"/>
                <a:gd name="T1" fmla="*/ 0 h 1040"/>
                <a:gd name="T2" fmla="*/ 4 w 4"/>
                <a:gd name="T3" fmla="*/ 1040 h 1040"/>
                <a:gd name="T4" fmla="*/ 0 60000 65536"/>
                <a:gd name="T5" fmla="*/ 0 60000 65536"/>
                <a:gd name="T6" fmla="*/ 0 w 4"/>
                <a:gd name="T7" fmla="*/ 0 h 1040"/>
                <a:gd name="T8" fmla="*/ 4 w 4"/>
                <a:gd name="T9" fmla="*/ 1040 h 10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1040">
                  <a:moveTo>
                    <a:pt x="0" y="0"/>
                  </a:moveTo>
                  <a:lnTo>
                    <a:pt x="4" y="1040"/>
                  </a:lnTo>
                </a:path>
              </a:pathLst>
            </a:custGeom>
            <a:noFill/>
            <a:ln w="28575" cap="rnd">
              <a:solidFill>
                <a:srgbClr val="00336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6" name="Freeform 5"/>
            <p:cNvSpPr>
              <a:spLocks/>
            </p:cNvSpPr>
            <p:nvPr/>
          </p:nvSpPr>
          <p:spPr bwMode="auto">
            <a:xfrm>
              <a:off x="484" y="3432"/>
              <a:ext cx="396" cy="404"/>
            </a:xfrm>
            <a:custGeom>
              <a:avLst/>
              <a:gdLst>
                <a:gd name="T0" fmla="*/ 0 w 396"/>
                <a:gd name="T1" fmla="*/ 404 h 404"/>
                <a:gd name="T2" fmla="*/ 396 w 396"/>
                <a:gd name="T3" fmla="*/ 0 h 404"/>
                <a:gd name="T4" fmla="*/ 0 60000 65536"/>
                <a:gd name="T5" fmla="*/ 0 60000 65536"/>
                <a:gd name="T6" fmla="*/ 0 w 396"/>
                <a:gd name="T7" fmla="*/ 0 h 404"/>
                <a:gd name="T8" fmla="*/ 396 w 396"/>
                <a:gd name="T9" fmla="*/ 404 h 4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404">
                  <a:moveTo>
                    <a:pt x="0" y="404"/>
                  </a:moveTo>
                  <a:lnTo>
                    <a:pt x="396" y="0"/>
                  </a:lnTo>
                </a:path>
              </a:pathLst>
            </a:custGeom>
            <a:noFill/>
            <a:ln w="28575" cap="rnd">
              <a:solidFill>
                <a:srgbClr val="00336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5078413" y="3505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4926013" y="3657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773613" y="3810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5611813" y="3505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5459413" y="3657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5307013" y="3810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6145213" y="3505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5992813" y="3657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5840413" y="3810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6678613" y="3505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6526213" y="3657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6373813" y="3810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9" name="AutoShape 43"/>
          <p:cNvSpPr>
            <a:spLocks noChangeArrowheads="1"/>
          </p:cNvSpPr>
          <p:nvPr/>
        </p:nvSpPr>
        <p:spPr bwMode="auto">
          <a:xfrm>
            <a:off x="7212013" y="3505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0" name="AutoShape 44"/>
          <p:cNvSpPr>
            <a:spLocks noChangeArrowheads="1"/>
          </p:cNvSpPr>
          <p:nvPr/>
        </p:nvSpPr>
        <p:spPr bwMode="auto">
          <a:xfrm>
            <a:off x="7059613" y="36576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6907213" y="38100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>
            <a:off x="4621213" y="3962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5154613" y="3962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5688013" y="3962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6221413" y="3962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6" name="AutoShape 50"/>
          <p:cNvSpPr>
            <a:spLocks noChangeArrowheads="1"/>
          </p:cNvSpPr>
          <p:nvPr/>
        </p:nvSpPr>
        <p:spPr bwMode="auto">
          <a:xfrm>
            <a:off x="6754813" y="39624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7" name="AutoShape 51"/>
          <p:cNvSpPr>
            <a:spLocks noChangeArrowheads="1"/>
          </p:cNvSpPr>
          <p:nvPr/>
        </p:nvSpPr>
        <p:spPr bwMode="auto">
          <a:xfrm>
            <a:off x="5078413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8" name="AutoShape 52"/>
          <p:cNvSpPr>
            <a:spLocks noChangeArrowheads="1"/>
          </p:cNvSpPr>
          <p:nvPr/>
        </p:nvSpPr>
        <p:spPr bwMode="auto">
          <a:xfrm>
            <a:off x="4926013" y="3124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9" name="AutoShape 53"/>
          <p:cNvSpPr>
            <a:spLocks noChangeArrowheads="1"/>
          </p:cNvSpPr>
          <p:nvPr/>
        </p:nvSpPr>
        <p:spPr bwMode="auto">
          <a:xfrm>
            <a:off x="5611813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0" name="AutoShape 54"/>
          <p:cNvSpPr>
            <a:spLocks noChangeArrowheads="1"/>
          </p:cNvSpPr>
          <p:nvPr/>
        </p:nvSpPr>
        <p:spPr bwMode="auto">
          <a:xfrm>
            <a:off x="5459413" y="3124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1" name="AutoShape 55"/>
          <p:cNvSpPr>
            <a:spLocks noChangeArrowheads="1"/>
          </p:cNvSpPr>
          <p:nvPr/>
        </p:nvSpPr>
        <p:spPr bwMode="auto">
          <a:xfrm>
            <a:off x="6145213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2" name="AutoShape 56"/>
          <p:cNvSpPr>
            <a:spLocks noChangeArrowheads="1"/>
          </p:cNvSpPr>
          <p:nvPr/>
        </p:nvSpPr>
        <p:spPr bwMode="auto">
          <a:xfrm>
            <a:off x="5992813" y="3124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3" name="AutoShape 57"/>
          <p:cNvSpPr>
            <a:spLocks noChangeArrowheads="1"/>
          </p:cNvSpPr>
          <p:nvPr/>
        </p:nvSpPr>
        <p:spPr bwMode="auto">
          <a:xfrm>
            <a:off x="6678613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4" name="AutoShape 58"/>
          <p:cNvSpPr>
            <a:spLocks noChangeArrowheads="1"/>
          </p:cNvSpPr>
          <p:nvPr/>
        </p:nvSpPr>
        <p:spPr bwMode="auto">
          <a:xfrm>
            <a:off x="6526213" y="3124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5" name="AutoShape 59"/>
          <p:cNvSpPr>
            <a:spLocks noChangeArrowheads="1"/>
          </p:cNvSpPr>
          <p:nvPr/>
        </p:nvSpPr>
        <p:spPr bwMode="auto">
          <a:xfrm>
            <a:off x="7212013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6" name="AutoShape 60"/>
          <p:cNvSpPr>
            <a:spLocks noChangeArrowheads="1"/>
          </p:cNvSpPr>
          <p:nvPr/>
        </p:nvSpPr>
        <p:spPr bwMode="auto">
          <a:xfrm>
            <a:off x="4773613" y="3276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7" name="AutoShape 61"/>
          <p:cNvSpPr>
            <a:spLocks noChangeArrowheads="1"/>
          </p:cNvSpPr>
          <p:nvPr/>
        </p:nvSpPr>
        <p:spPr bwMode="auto">
          <a:xfrm>
            <a:off x="5307013" y="3276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8" name="AutoShape 62"/>
          <p:cNvSpPr>
            <a:spLocks noChangeArrowheads="1"/>
          </p:cNvSpPr>
          <p:nvPr/>
        </p:nvSpPr>
        <p:spPr bwMode="auto">
          <a:xfrm>
            <a:off x="5840413" y="3276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9" name="AutoShape 63"/>
          <p:cNvSpPr>
            <a:spLocks noChangeArrowheads="1"/>
          </p:cNvSpPr>
          <p:nvPr/>
        </p:nvSpPr>
        <p:spPr bwMode="auto">
          <a:xfrm>
            <a:off x="6373813" y="3276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0" name="AutoShape 64"/>
          <p:cNvSpPr>
            <a:spLocks noChangeArrowheads="1"/>
          </p:cNvSpPr>
          <p:nvPr/>
        </p:nvSpPr>
        <p:spPr bwMode="auto">
          <a:xfrm>
            <a:off x="7059613" y="3124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1" name="AutoShape 65"/>
          <p:cNvSpPr>
            <a:spLocks noChangeArrowheads="1"/>
          </p:cNvSpPr>
          <p:nvPr/>
        </p:nvSpPr>
        <p:spPr bwMode="auto">
          <a:xfrm>
            <a:off x="6907213" y="32766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2" name="AutoShape 66"/>
          <p:cNvSpPr>
            <a:spLocks noChangeArrowheads="1"/>
          </p:cNvSpPr>
          <p:nvPr/>
        </p:nvSpPr>
        <p:spPr bwMode="auto">
          <a:xfrm>
            <a:off x="4621213" y="3429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3" name="AutoShape 67"/>
          <p:cNvSpPr>
            <a:spLocks noChangeArrowheads="1"/>
          </p:cNvSpPr>
          <p:nvPr/>
        </p:nvSpPr>
        <p:spPr bwMode="auto">
          <a:xfrm>
            <a:off x="5154613" y="3429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4" name="AutoShape 68"/>
          <p:cNvSpPr>
            <a:spLocks noChangeArrowheads="1"/>
          </p:cNvSpPr>
          <p:nvPr/>
        </p:nvSpPr>
        <p:spPr bwMode="auto">
          <a:xfrm>
            <a:off x="5688013" y="3429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5" name="AutoShape 69"/>
          <p:cNvSpPr>
            <a:spLocks noChangeArrowheads="1"/>
          </p:cNvSpPr>
          <p:nvPr/>
        </p:nvSpPr>
        <p:spPr bwMode="auto">
          <a:xfrm>
            <a:off x="6221413" y="3429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6" name="AutoShape 70"/>
          <p:cNvSpPr>
            <a:spLocks noChangeArrowheads="1"/>
          </p:cNvSpPr>
          <p:nvPr/>
        </p:nvSpPr>
        <p:spPr bwMode="auto">
          <a:xfrm>
            <a:off x="6754813" y="34290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7" name="AutoShape 71"/>
          <p:cNvSpPr>
            <a:spLocks noChangeArrowheads="1"/>
          </p:cNvSpPr>
          <p:nvPr/>
        </p:nvSpPr>
        <p:spPr bwMode="auto">
          <a:xfrm>
            <a:off x="5078413" y="2438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8" name="AutoShape 72"/>
          <p:cNvSpPr>
            <a:spLocks noChangeArrowheads="1"/>
          </p:cNvSpPr>
          <p:nvPr/>
        </p:nvSpPr>
        <p:spPr bwMode="auto">
          <a:xfrm>
            <a:off x="4926013" y="2590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9" name="AutoShape 73"/>
          <p:cNvSpPr>
            <a:spLocks noChangeArrowheads="1"/>
          </p:cNvSpPr>
          <p:nvPr/>
        </p:nvSpPr>
        <p:spPr bwMode="auto">
          <a:xfrm>
            <a:off x="5611813" y="2438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0" name="AutoShape 74"/>
          <p:cNvSpPr>
            <a:spLocks noChangeArrowheads="1"/>
          </p:cNvSpPr>
          <p:nvPr/>
        </p:nvSpPr>
        <p:spPr bwMode="auto">
          <a:xfrm>
            <a:off x="4773613" y="2743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1" name="AutoShape 75"/>
          <p:cNvSpPr>
            <a:spLocks noChangeArrowheads="1"/>
          </p:cNvSpPr>
          <p:nvPr/>
        </p:nvSpPr>
        <p:spPr bwMode="auto">
          <a:xfrm>
            <a:off x="5459413" y="2590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6145213" y="2438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5307013" y="2743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4" name="AutoShape 78"/>
          <p:cNvSpPr>
            <a:spLocks noChangeArrowheads="1"/>
          </p:cNvSpPr>
          <p:nvPr/>
        </p:nvSpPr>
        <p:spPr bwMode="auto">
          <a:xfrm>
            <a:off x="5992813" y="2590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5" name="AutoShape 79"/>
          <p:cNvSpPr>
            <a:spLocks noChangeArrowheads="1"/>
          </p:cNvSpPr>
          <p:nvPr/>
        </p:nvSpPr>
        <p:spPr bwMode="auto">
          <a:xfrm>
            <a:off x="6678613" y="2438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6" name="AutoShape 80"/>
          <p:cNvSpPr>
            <a:spLocks noChangeArrowheads="1"/>
          </p:cNvSpPr>
          <p:nvPr/>
        </p:nvSpPr>
        <p:spPr bwMode="auto">
          <a:xfrm>
            <a:off x="5840413" y="2743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7" name="AutoShape 81"/>
          <p:cNvSpPr>
            <a:spLocks noChangeArrowheads="1"/>
          </p:cNvSpPr>
          <p:nvPr/>
        </p:nvSpPr>
        <p:spPr bwMode="auto">
          <a:xfrm>
            <a:off x="6526213" y="2590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8" name="AutoShape 82"/>
          <p:cNvSpPr>
            <a:spLocks noChangeArrowheads="1"/>
          </p:cNvSpPr>
          <p:nvPr/>
        </p:nvSpPr>
        <p:spPr bwMode="auto">
          <a:xfrm>
            <a:off x="6373813" y="2743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9" name="AutoShape 83"/>
          <p:cNvSpPr>
            <a:spLocks noChangeArrowheads="1"/>
          </p:cNvSpPr>
          <p:nvPr/>
        </p:nvSpPr>
        <p:spPr bwMode="auto">
          <a:xfrm>
            <a:off x="7212013" y="24384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20" name="AutoShape 84"/>
          <p:cNvSpPr>
            <a:spLocks noChangeArrowheads="1"/>
          </p:cNvSpPr>
          <p:nvPr/>
        </p:nvSpPr>
        <p:spPr bwMode="auto">
          <a:xfrm>
            <a:off x="4621213" y="2895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21" name="AutoShape 85"/>
          <p:cNvSpPr>
            <a:spLocks noChangeArrowheads="1"/>
          </p:cNvSpPr>
          <p:nvPr/>
        </p:nvSpPr>
        <p:spPr bwMode="auto">
          <a:xfrm>
            <a:off x="5154613" y="2895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22" name="AutoShape 86"/>
          <p:cNvSpPr>
            <a:spLocks noChangeArrowheads="1"/>
          </p:cNvSpPr>
          <p:nvPr/>
        </p:nvSpPr>
        <p:spPr bwMode="auto">
          <a:xfrm>
            <a:off x="5688013" y="2895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23" name="AutoShape 87"/>
          <p:cNvSpPr>
            <a:spLocks noChangeArrowheads="1"/>
          </p:cNvSpPr>
          <p:nvPr/>
        </p:nvSpPr>
        <p:spPr bwMode="auto">
          <a:xfrm>
            <a:off x="6221413" y="2895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24" name="AutoShape 88"/>
          <p:cNvSpPr>
            <a:spLocks noChangeArrowheads="1"/>
          </p:cNvSpPr>
          <p:nvPr/>
        </p:nvSpPr>
        <p:spPr bwMode="auto">
          <a:xfrm>
            <a:off x="7059613" y="25908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25" name="AutoShape 89"/>
          <p:cNvSpPr>
            <a:spLocks noChangeArrowheads="1"/>
          </p:cNvSpPr>
          <p:nvPr/>
        </p:nvSpPr>
        <p:spPr bwMode="auto">
          <a:xfrm>
            <a:off x="6907213" y="2743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26" name="AutoShape 90"/>
          <p:cNvSpPr>
            <a:spLocks noChangeArrowheads="1"/>
          </p:cNvSpPr>
          <p:nvPr/>
        </p:nvSpPr>
        <p:spPr bwMode="auto">
          <a:xfrm>
            <a:off x="6754813" y="28956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0" name="AutoShape 94"/>
          <p:cNvSpPr>
            <a:spLocks noChangeArrowheads="1"/>
          </p:cNvSpPr>
          <p:nvPr/>
        </p:nvSpPr>
        <p:spPr bwMode="auto">
          <a:xfrm>
            <a:off x="4621213" y="2438400"/>
            <a:ext cx="3352800" cy="2286000"/>
          </a:xfrm>
          <a:prstGeom prst="cube">
            <a:avLst>
              <a:gd name="adj" fmla="val 27639"/>
            </a:avLst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9285" y="3011094"/>
            <a:ext cx="4296946" cy="101566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8257" name="TextBox 5"/>
          <p:cNvSpPr txBox="1">
            <a:spLocks noChangeArrowheads="1"/>
          </p:cNvSpPr>
          <p:nvPr/>
        </p:nvSpPr>
        <p:spPr bwMode="auto">
          <a:xfrm>
            <a:off x="755650" y="476250"/>
            <a:ext cx="77327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400"/>
              <a:t>Объём</a:t>
            </a:r>
            <a:r>
              <a:rPr lang="en-US" sz="4400"/>
              <a:t> </a:t>
            </a:r>
            <a:r>
              <a:rPr lang="ru-RU" sz="4400"/>
              <a:t>прямоугольного  параллелепипеда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5792788" y="3517900"/>
            <a:ext cx="381000" cy="2724150"/>
          </a:xfrm>
          <a:prstGeom prst="leftBrace">
            <a:avLst>
              <a:gd name="adj1" fmla="val 46228"/>
              <a:gd name="adj2" fmla="val 50707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48436" y="4961818"/>
            <a:ext cx="725500" cy="646331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86" name="Левая фигурная скобка 85"/>
          <p:cNvSpPr/>
          <p:nvPr/>
        </p:nvSpPr>
        <p:spPr>
          <a:xfrm rot="10800000">
            <a:off x="7974013" y="2443163"/>
            <a:ext cx="381000" cy="1666875"/>
          </a:xfrm>
          <a:prstGeom prst="leftBrace">
            <a:avLst>
              <a:gd name="adj1" fmla="val 46228"/>
              <a:gd name="adj2" fmla="val 50707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8" name="TextBox 8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64636" y="2901150"/>
            <a:ext cx="725500" cy="646331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89" name="Левая фигурная скобка 88"/>
          <p:cNvSpPr/>
          <p:nvPr/>
        </p:nvSpPr>
        <p:spPr>
          <a:xfrm rot="13542346">
            <a:off x="7601744" y="4106069"/>
            <a:ext cx="381000" cy="877888"/>
          </a:xfrm>
          <a:prstGeom prst="leftBrace">
            <a:avLst>
              <a:gd name="adj1" fmla="val 46228"/>
              <a:gd name="adj2" fmla="val 50707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1" name="TextBox 9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91941" y="4400924"/>
            <a:ext cx="725500" cy="646331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7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8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8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9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0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10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1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1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19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4050"/>
                            </p:stCondLst>
                            <p:childTnLst>
                              <p:par>
                                <p:cTn id="2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2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2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2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2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" fill="hold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" fill="hold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2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" fill="hold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" fill="hold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2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2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2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" fill="hold"/>
                                        <p:tgtEl>
                                          <p:spTgt spid="14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" fill="hold"/>
                                        <p:tgtEl>
                                          <p:spTgt spid="14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2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" fill="hold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" fill="hold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9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" fill="hold"/>
                                        <p:tgtEl>
                                          <p:spTgt spid="14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" fill="hold"/>
                                        <p:tgtEl>
                                          <p:spTgt spid="14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2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3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3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79" grpId="0" animBg="1"/>
      <p:bldP spid="14380" grpId="0" animBg="1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  <p:bldP spid="14388" grpId="0" animBg="1"/>
      <p:bldP spid="14389" grpId="0" animBg="1"/>
      <p:bldP spid="14390" grpId="0" animBg="1"/>
      <p:bldP spid="14391" grpId="0" animBg="1"/>
      <p:bldP spid="14392" grpId="0" animBg="1"/>
      <p:bldP spid="14393" grpId="0" animBg="1"/>
      <p:bldP spid="14394" grpId="0" animBg="1"/>
      <p:bldP spid="14395" grpId="0" animBg="1"/>
      <p:bldP spid="14396" grpId="0" animBg="1"/>
      <p:bldP spid="14397" grpId="0" animBg="1"/>
      <p:bldP spid="14398" grpId="0" animBg="1"/>
      <p:bldP spid="14399" grpId="0" animBg="1"/>
      <p:bldP spid="14400" grpId="0" animBg="1"/>
      <p:bldP spid="14401" grpId="0" animBg="1"/>
      <p:bldP spid="14402" grpId="0" animBg="1"/>
      <p:bldP spid="14403" grpId="0" animBg="1"/>
      <p:bldP spid="14404" grpId="0" animBg="1"/>
      <p:bldP spid="14405" grpId="0" animBg="1"/>
      <p:bldP spid="14406" grpId="0" animBg="1"/>
      <p:bldP spid="14407" grpId="0" animBg="1"/>
      <p:bldP spid="14408" grpId="0" animBg="1"/>
      <p:bldP spid="14409" grpId="0" animBg="1"/>
      <p:bldP spid="14410" grpId="0" animBg="1"/>
      <p:bldP spid="14411" grpId="0" animBg="1"/>
      <p:bldP spid="14412" grpId="0" animBg="1"/>
      <p:bldP spid="14413" grpId="0" animBg="1"/>
      <p:bldP spid="14414" grpId="0" animBg="1"/>
      <p:bldP spid="14415" grpId="0" animBg="1"/>
      <p:bldP spid="14416" grpId="0" animBg="1"/>
      <p:bldP spid="14417" grpId="0" animBg="1"/>
      <p:bldP spid="14418" grpId="0" animBg="1"/>
      <p:bldP spid="14419" grpId="0" animBg="1"/>
      <p:bldP spid="14420" grpId="0" animBg="1"/>
      <p:bldP spid="14421" grpId="0" animBg="1"/>
      <p:bldP spid="14422" grpId="0" animBg="1"/>
      <p:bldP spid="14423" grpId="0" animBg="1"/>
      <p:bldP spid="14424" grpId="0" animBg="1"/>
      <p:bldP spid="14425" grpId="0" animBg="1"/>
      <p:bldP spid="14426" grpId="0" animBg="1"/>
      <p:bldP spid="14430" grpId="0" animBg="1"/>
      <p:bldP spid="7" grpId="0" animBg="1"/>
      <p:bldP spid="86" grpId="0" animBg="1"/>
      <p:bldP spid="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7131050" y="2408238"/>
            <a:ext cx="1285875" cy="1263650"/>
            <a:chOff x="1403648" y="3101802"/>
            <a:chExt cx="1285077" cy="1263302"/>
          </a:xfrm>
        </p:grpSpPr>
        <p:sp>
          <p:nvSpPr>
            <p:cNvPr id="2" name="Куб 1"/>
            <p:cNvSpPr/>
            <p:nvPr/>
          </p:nvSpPr>
          <p:spPr>
            <a:xfrm>
              <a:off x="1403648" y="3644577"/>
              <a:ext cx="720278" cy="720527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" name="Куб 2"/>
            <p:cNvSpPr/>
            <p:nvPr/>
          </p:nvSpPr>
          <p:spPr>
            <a:xfrm>
              <a:off x="1968447" y="3644577"/>
              <a:ext cx="720278" cy="720527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1403648" y="3101802"/>
              <a:ext cx="720278" cy="720527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1968447" y="3101802"/>
              <a:ext cx="720278" cy="720527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657225" y="1700213"/>
            <a:ext cx="3217863" cy="720725"/>
            <a:chOff x="611560" y="1340715"/>
            <a:chExt cx="3218656" cy="720080"/>
          </a:xfrm>
        </p:grpSpPr>
        <p:sp>
          <p:nvSpPr>
            <p:cNvPr id="7" name="Куб 6"/>
            <p:cNvSpPr/>
            <p:nvPr/>
          </p:nvSpPr>
          <p:spPr>
            <a:xfrm>
              <a:off x="611560" y="1340715"/>
              <a:ext cx="719315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1114922" y="1340715"/>
              <a:ext cx="720903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1619871" y="1340715"/>
              <a:ext cx="719314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2123232" y="1340715"/>
              <a:ext cx="720903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2610716" y="1340715"/>
              <a:ext cx="719314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3110901" y="1340715"/>
              <a:ext cx="719315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2" name="Group 130"/>
          <p:cNvGrpSpPr>
            <a:grpSpLocks/>
          </p:cNvGrpSpPr>
          <p:nvPr/>
        </p:nvGrpSpPr>
        <p:grpSpPr bwMode="auto">
          <a:xfrm flipH="1">
            <a:off x="6935903" y="4194576"/>
            <a:ext cx="1676400" cy="2057400"/>
            <a:chOff x="1920" y="2880"/>
            <a:chExt cx="1056" cy="1296"/>
          </a:xfrm>
          <a:solidFill>
            <a:srgbClr val="00B050"/>
          </a:solidFill>
        </p:grpSpPr>
        <p:sp>
          <p:nvSpPr>
            <p:cNvPr id="33" name="AutoShape 131" descr="aqua"/>
            <p:cNvSpPr>
              <a:spLocks noChangeArrowheads="1"/>
            </p:cNvSpPr>
            <p:nvPr/>
          </p:nvSpPr>
          <p:spPr bwMode="auto">
            <a:xfrm>
              <a:off x="2208" y="2880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AutoShape 132" descr="aqua"/>
            <p:cNvSpPr>
              <a:spLocks noChangeArrowheads="1"/>
            </p:cNvSpPr>
            <p:nvPr/>
          </p:nvSpPr>
          <p:spPr bwMode="auto">
            <a:xfrm>
              <a:off x="2112" y="297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AutoShape 133" descr="aqua"/>
            <p:cNvSpPr>
              <a:spLocks noChangeArrowheads="1"/>
            </p:cNvSpPr>
            <p:nvPr/>
          </p:nvSpPr>
          <p:spPr bwMode="auto">
            <a:xfrm>
              <a:off x="2016" y="307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134" descr="aqua"/>
            <p:cNvSpPr>
              <a:spLocks noChangeArrowheads="1"/>
            </p:cNvSpPr>
            <p:nvPr/>
          </p:nvSpPr>
          <p:spPr bwMode="auto">
            <a:xfrm>
              <a:off x="2208" y="345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AutoShape 135" descr="aqua"/>
            <p:cNvSpPr>
              <a:spLocks noChangeArrowheads="1"/>
            </p:cNvSpPr>
            <p:nvPr/>
          </p:nvSpPr>
          <p:spPr bwMode="auto">
            <a:xfrm>
              <a:off x="2112" y="355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AutoShape 136" descr="aqua"/>
            <p:cNvSpPr>
              <a:spLocks noChangeArrowheads="1"/>
            </p:cNvSpPr>
            <p:nvPr/>
          </p:nvSpPr>
          <p:spPr bwMode="auto">
            <a:xfrm>
              <a:off x="2016" y="364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AutoShape 137" descr="aqua"/>
            <p:cNvSpPr>
              <a:spLocks noChangeArrowheads="1"/>
            </p:cNvSpPr>
            <p:nvPr/>
          </p:nvSpPr>
          <p:spPr bwMode="auto">
            <a:xfrm>
              <a:off x="1920" y="3744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</p:txBody>
        </p:sp>
        <p:sp>
          <p:nvSpPr>
            <p:cNvPr id="40" name="AutoShape 138" descr="aqua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AutoShape 139" descr="aqua"/>
            <p:cNvSpPr>
              <a:spLocks noChangeArrowheads="1"/>
            </p:cNvSpPr>
            <p:nvPr/>
          </p:nvSpPr>
          <p:spPr bwMode="auto">
            <a:xfrm>
              <a:off x="2448" y="355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AutoShape 140" descr="aqua"/>
            <p:cNvSpPr>
              <a:spLocks noChangeArrowheads="1"/>
            </p:cNvSpPr>
            <p:nvPr/>
          </p:nvSpPr>
          <p:spPr bwMode="auto">
            <a:xfrm>
              <a:off x="2352" y="364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AutoShape 141" descr="aqua"/>
            <p:cNvSpPr>
              <a:spLocks noChangeArrowheads="1"/>
            </p:cNvSpPr>
            <p:nvPr/>
          </p:nvSpPr>
          <p:spPr bwMode="auto">
            <a:xfrm>
              <a:off x="2256" y="3744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AutoShape 142" descr="aqua"/>
            <p:cNvSpPr>
              <a:spLocks noChangeArrowheads="1"/>
            </p:cNvSpPr>
            <p:nvPr/>
          </p:nvSpPr>
          <p:spPr bwMode="auto">
            <a:xfrm>
              <a:off x="2544" y="316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AutoShape 143" descr="aqua"/>
            <p:cNvSpPr>
              <a:spLocks noChangeArrowheads="1"/>
            </p:cNvSpPr>
            <p:nvPr/>
          </p:nvSpPr>
          <p:spPr bwMode="auto">
            <a:xfrm>
              <a:off x="2448" y="3264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AutoShape 144" descr="aqua"/>
            <p:cNvSpPr>
              <a:spLocks noChangeArrowheads="1"/>
            </p:cNvSpPr>
            <p:nvPr/>
          </p:nvSpPr>
          <p:spPr bwMode="auto">
            <a:xfrm>
              <a:off x="2352" y="3360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AutoShape 145" descr="aqua"/>
            <p:cNvSpPr>
              <a:spLocks noChangeArrowheads="1"/>
            </p:cNvSpPr>
            <p:nvPr/>
          </p:nvSpPr>
          <p:spPr bwMode="auto">
            <a:xfrm>
              <a:off x="2208" y="316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AutoShape 146" descr="aqua"/>
            <p:cNvSpPr>
              <a:spLocks noChangeArrowheads="1"/>
            </p:cNvSpPr>
            <p:nvPr/>
          </p:nvSpPr>
          <p:spPr bwMode="auto">
            <a:xfrm>
              <a:off x="2112" y="321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AutoShape 147" descr="aqua"/>
            <p:cNvSpPr>
              <a:spLocks noChangeArrowheads="1"/>
            </p:cNvSpPr>
            <p:nvPr/>
          </p:nvSpPr>
          <p:spPr bwMode="auto">
            <a:xfrm>
              <a:off x="2016" y="331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AutoShape 148" descr="aqua"/>
            <p:cNvSpPr>
              <a:spLocks noChangeArrowheads="1"/>
            </p:cNvSpPr>
            <p:nvPr/>
          </p:nvSpPr>
          <p:spPr bwMode="auto">
            <a:xfrm>
              <a:off x="1920" y="345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AutoShape 149" descr="aqua"/>
            <p:cNvSpPr>
              <a:spLocks noChangeArrowheads="1"/>
            </p:cNvSpPr>
            <p:nvPr/>
          </p:nvSpPr>
          <p:spPr bwMode="auto">
            <a:xfrm>
              <a:off x="2256" y="345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AutoShape 150" descr="aqua"/>
            <p:cNvSpPr>
              <a:spLocks noChangeArrowheads="1"/>
            </p:cNvSpPr>
            <p:nvPr/>
          </p:nvSpPr>
          <p:spPr bwMode="auto">
            <a:xfrm>
              <a:off x="2544" y="2880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AutoShape 151" descr="aqua"/>
            <p:cNvSpPr>
              <a:spLocks noChangeArrowheads="1"/>
            </p:cNvSpPr>
            <p:nvPr/>
          </p:nvSpPr>
          <p:spPr bwMode="auto">
            <a:xfrm>
              <a:off x="2448" y="297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AutoShape 152" descr="aqua"/>
            <p:cNvSpPr>
              <a:spLocks noChangeArrowheads="1"/>
            </p:cNvSpPr>
            <p:nvPr/>
          </p:nvSpPr>
          <p:spPr bwMode="auto">
            <a:xfrm>
              <a:off x="2352" y="307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AutoShape 153" descr="aqua"/>
            <p:cNvSpPr>
              <a:spLocks noChangeArrowheads="1"/>
            </p:cNvSpPr>
            <p:nvPr/>
          </p:nvSpPr>
          <p:spPr bwMode="auto">
            <a:xfrm>
              <a:off x="1920" y="316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AutoShape 154" descr="aqua"/>
            <p:cNvSpPr>
              <a:spLocks noChangeArrowheads="1"/>
            </p:cNvSpPr>
            <p:nvPr/>
          </p:nvSpPr>
          <p:spPr bwMode="auto">
            <a:xfrm>
              <a:off x="2256" y="316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</p:txBody>
        </p:sp>
      </p:grpSp>
      <p:grpSp>
        <p:nvGrpSpPr>
          <p:cNvPr id="57" name="Group 104"/>
          <p:cNvGrpSpPr>
            <a:grpSpLocks/>
          </p:cNvGrpSpPr>
          <p:nvPr/>
        </p:nvGrpSpPr>
        <p:grpSpPr bwMode="auto">
          <a:xfrm rot="16200000" flipH="1">
            <a:off x="4225159" y="3728543"/>
            <a:ext cx="3733800" cy="1066800"/>
            <a:chOff x="384" y="3456"/>
            <a:chExt cx="2352" cy="672"/>
          </a:xfrm>
          <a:solidFill>
            <a:srgbClr val="FFCC00"/>
          </a:solidFill>
        </p:grpSpPr>
        <p:grpSp>
          <p:nvGrpSpPr>
            <p:cNvPr id="58" name="Group 105" descr="chocolate"/>
            <p:cNvGrpSpPr>
              <a:grpSpLocks/>
            </p:cNvGrpSpPr>
            <p:nvPr/>
          </p:nvGrpSpPr>
          <p:grpSpPr bwMode="auto">
            <a:xfrm>
              <a:off x="384" y="3456"/>
              <a:ext cx="1680" cy="672"/>
              <a:chOff x="960" y="2448"/>
              <a:chExt cx="1680" cy="672"/>
            </a:xfrm>
            <a:grpFill/>
          </p:grpSpPr>
          <p:sp>
            <p:nvSpPr>
              <p:cNvPr id="65" name="AutoShape 106" descr="chocolate"/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AutoShape 107" descr="chocolate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AutoShape 108" descr="chocolate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AutoShape 109" descr="chocolate"/>
              <p:cNvSpPr>
                <a:spLocks noChangeArrowheads="1"/>
              </p:cNvSpPr>
              <p:nvPr/>
            </p:nvSpPr>
            <p:spPr bwMode="auto">
              <a:xfrm>
                <a:off x="1056" y="2544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AutoShape 110" descr="chocolate"/>
              <p:cNvSpPr>
                <a:spLocks noChangeArrowheads="1"/>
              </p:cNvSpPr>
              <p:nvPr/>
            </p:nvSpPr>
            <p:spPr bwMode="auto">
              <a:xfrm>
                <a:off x="1392" y="2544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AutoShape 111" descr="chocolate"/>
              <p:cNvSpPr>
                <a:spLocks noChangeArrowheads="1"/>
              </p:cNvSpPr>
              <p:nvPr/>
            </p:nvSpPr>
            <p:spPr bwMode="auto">
              <a:xfrm>
                <a:off x="1728" y="2544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AutoShape 112" descr="chocolate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AutoShape 113" descr="chocolate"/>
              <p:cNvSpPr>
                <a:spLocks noChangeArrowheads="1"/>
              </p:cNvSpPr>
              <p:nvPr/>
            </p:nvSpPr>
            <p:spPr bwMode="auto">
              <a:xfrm>
                <a:off x="2064" y="2544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AutoShape 114" descr="chocolate"/>
              <p:cNvSpPr>
                <a:spLocks noChangeArrowheads="1"/>
              </p:cNvSpPr>
              <p:nvPr/>
            </p:nvSpPr>
            <p:spPr bwMode="auto">
              <a:xfrm>
                <a:off x="960" y="2640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AutoShape 115" descr="chocolate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AutoShape 116" descr="chocolate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AutoShape 117" descr="chocolate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9" name="AutoShape 118" descr="chocolate"/>
            <p:cNvSpPr>
              <a:spLocks noChangeArrowheads="1"/>
            </p:cNvSpPr>
            <p:nvPr/>
          </p:nvSpPr>
          <p:spPr bwMode="auto">
            <a:xfrm>
              <a:off x="1920" y="3456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AutoShape 119" descr="chocolate"/>
            <p:cNvSpPr>
              <a:spLocks noChangeArrowheads="1"/>
            </p:cNvSpPr>
            <p:nvPr/>
          </p:nvSpPr>
          <p:spPr bwMode="auto">
            <a:xfrm>
              <a:off x="2256" y="3456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AutoShape 120" descr="chocolate"/>
            <p:cNvSpPr>
              <a:spLocks noChangeArrowheads="1"/>
            </p:cNvSpPr>
            <p:nvPr/>
          </p:nvSpPr>
          <p:spPr bwMode="auto">
            <a:xfrm>
              <a:off x="1824" y="3552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AutoShape 121" descr="chocolate"/>
            <p:cNvSpPr>
              <a:spLocks noChangeArrowheads="1"/>
            </p:cNvSpPr>
            <p:nvPr/>
          </p:nvSpPr>
          <p:spPr bwMode="auto">
            <a:xfrm>
              <a:off x="2160" y="3552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AutoShape 122" descr="chocolate"/>
            <p:cNvSpPr>
              <a:spLocks noChangeArrowheads="1"/>
            </p:cNvSpPr>
            <p:nvPr/>
          </p:nvSpPr>
          <p:spPr bwMode="auto">
            <a:xfrm>
              <a:off x="1728" y="3648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AutoShape 123" descr="chocolate"/>
            <p:cNvSpPr>
              <a:spLocks noChangeArrowheads="1"/>
            </p:cNvSpPr>
            <p:nvPr/>
          </p:nvSpPr>
          <p:spPr bwMode="auto">
            <a:xfrm>
              <a:off x="2064" y="3648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7" name="Group 11"/>
          <p:cNvGrpSpPr>
            <a:grpSpLocks/>
          </p:cNvGrpSpPr>
          <p:nvPr/>
        </p:nvGrpSpPr>
        <p:grpSpPr bwMode="auto">
          <a:xfrm rot="5400000">
            <a:off x="1413334" y="2337317"/>
            <a:ext cx="1295400" cy="2362200"/>
            <a:chOff x="3408" y="1680"/>
            <a:chExt cx="816" cy="1488"/>
          </a:xfrm>
          <a:solidFill>
            <a:srgbClr val="C00000"/>
          </a:solidFill>
        </p:grpSpPr>
        <p:grpSp>
          <p:nvGrpSpPr>
            <p:cNvPr id="78" name="Group 12"/>
            <p:cNvGrpSpPr>
              <a:grpSpLocks/>
            </p:cNvGrpSpPr>
            <p:nvPr/>
          </p:nvGrpSpPr>
          <p:grpSpPr bwMode="auto">
            <a:xfrm>
              <a:off x="3744" y="1680"/>
              <a:ext cx="480" cy="1488"/>
              <a:chOff x="4631" y="1319"/>
              <a:chExt cx="480" cy="1488"/>
            </a:xfrm>
            <a:grpFill/>
          </p:grpSpPr>
          <p:sp>
            <p:nvSpPr>
              <p:cNvPr id="84" name="AutoShape 13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AutoShape 14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AutoShape 15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AutoShape 16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3408" y="1680"/>
              <a:ext cx="480" cy="1488"/>
              <a:chOff x="4631" y="1319"/>
              <a:chExt cx="480" cy="1488"/>
            </a:xfrm>
            <a:grpFill/>
          </p:grpSpPr>
          <p:sp>
            <p:nvSpPr>
              <p:cNvPr id="80" name="AutoShape 18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AutoShape 19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AutoShape 20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AutoShape 21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88" name="Group 22"/>
          <p:cNvGrpSpPr>
            <a:grpSpLocks/>
          </p:cNvGrpSpPr>
          <p:nvPr/>
        </p:nvGrpSpPr>
        <p:grpSpPr bwMode="auto">
          <a:xfrm flipH="1">
            <a:off x="651020" y="4472640"/>
            <a:ext cx="4295794" cy="1823915"/>
            <a:chOff x="2400" y="2640"/>
            <a:chExt cx="3024" cy="1344"/>
          </a:xfrm>
          <a:solidFill>
            <a:srgbClr val="7030A0"/>
          </a:solidFill>
        </p:grpSpPr>
        <p:grpSp>
          <p:nvGrpSpPr>
            <p:cNvPr id="89" name="Group 23"/>
            <p:cNvGrpSpPr>
              <a:grpSpLocks/>
            </p:cNvGrpSpPr>
            <p:nvPr/>
          </p:nvGrpSpPr>
          <p:grpSpPr bwMode="auto">
            <a:xfrm>
              <a:off x="2400" y="3312"/>
              <a:ext cx="3024" cy="672"/>
              <a:chOff x="960" y="2688"/>
              <a:chExt cx="3024" cy="672"/>
            </a:xfrm>
            <a:grpFill/>
          </p:grpSpPr>
          <p:grpSp>
            <p:nvGrpSpPr>
              <p:cNvPr id="144" name="Group 24"/>
              <p:cNvGrpSpPr>
                <a:grpSpLocks/>
              </p:cNvGrpSpPr>
              <p:nvPr/>
            </p:nvGrpSpPr>
            <p:grpSpPr bwMode="auto">
              <a:xfrm>
                <a:off x="960" y="2688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158" name="AutoShape 25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9" name="AutoShape 26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0" name="AutoShape 27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1" name="AutoShape 28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2" name="AutoShape 29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3" name="AutoShape 30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" name="AutoShape 31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5" name="AutoShape 32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6" name="AutoShape 33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7" name="AutoShape 34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8" name="AutoShape 35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9" name="AutoShape 36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45" name="Group 37"/>
              <p:cNvGrpSpPr>
                <a:grpSpLocks/>
              </p:cNvGrpSpPr>
              <p:nvPr/>
            </p:nvGrpSpPr>
            <p:grpSpPr bwMode="auto">
              <a:xfrm>
                <a:off x="2304" y="2688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146" name="AutoShape 38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7" name="AutoShape 39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8" name="AutoShape 40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9" name="AutoShape 41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0" name="AutoShape 42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1" name="AutoShape 43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2" name="AutoShape 44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" name="AutoShape 45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4" name="AutoShape 46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5" name="AutoShape 47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6" name="AutoShape 48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7" name="AutoShape 49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90" name="Group 50"/>
            <p:cNvGrpSpPr>
              <a:grpSpLocks/>
            </p:cNvGrpSpPr>
            <p:nvPr/>
          </p:nvGrpSpPr>
          <p:grpSpPr bwMode="auto">
            <a:xfrm>
              <a:off x="2400" y="2976"/>
              <a:ext cx="3024" cy="672"/>
              <a:chOff x="960" y="2352"/>
              <a:chExt cx="3024" cy="672"/>
            </a:xfrm>
            <a:grpFill/>
          </p:grpSpPr>
          <p:grpSp>
            <p:nvGrpSpPr>
              <p:cNvPr id="118" name="Group 51"/>
              <p:cNvGrpSpPr>
                <a:grpSpLocks/>
              </p:cNvGrpSpPr>
              <p:nvPr/>
            </p:nvGrpSpPr>
            <p:grpSpPr bwMode="auto">
              <a:xfrm>
                <a:off x="960" y="2352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132" name="AutoShape 52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3" name="AutoShape 53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4" name="AutoShape 54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5" name="AutoShape 55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6" name="AutoShape 56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7" name="AutoShape 57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8" name="AutoShape 58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9" name="AutoShape 59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0" name="AutoShape 60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1" name="AutoShape 61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2" name="AutoShape 62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" name="AutoShape 63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19" name="Group 64"/>
              <p:cNvGrpSpPr>
                <a:grpSpLocks/>
              </p:cNvGrpSpPr>
              <p:nvPr/>
            </p:nvGrpSpPr>
            <p:grpSpPr bwMode="auto">
              <a:xfrm>
                <a:off x="2304" y="2352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120" name="AutoShape 65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1" name="AutoShape 66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" name="AutoShape 67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" name="AutoShape 68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4" name="AutoShape 69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5" name="AutoShape 70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6" name="AutoShape 71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7" name="AutoShape 72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8" name="AutoShape 73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" name="AutoShape 74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" name="AutoShape 75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1" name="AutoShape 76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91" name="Group 77"/>
            <p:cNvGrpSpPr>
              <a:grpSpLocks/>
            </p:cNvGrpSpPr>
            <p:nvPr/>
          </p:nvGrpSpPr>
          <p:grpSpPr bwMode="auto">
            <a:xfrm>
              <a:off x="2400" y="2640"/>
              <a:ext cx="3024" cy="672"/>
              <a:chOff x="960" y="2016"/>
              <a:chExt cx="3024" cy="672"/>
            </a:xfrm>
            <a:grpFill/>
          </p:grpSpPr>
          <p:grpSp>
            <p:nvGrpSpPr>
              <p:cNvPr id="92" name="Group 78"/>
              <p:cNvGrpSpPr>
                <a:grpSpLocks/>
              </p:cNvGrpSpPr>
              <p:nvPr/>
            </p:nvGrpSpPr>
            <p:grpSpPr bwMode="auto">
              <a:xfrm>
                <a:off x="960" y="2016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106" name="AutoShape 79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" name="AutoShape 80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" name="AutoShape 81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" name="AutoShape 82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0" name="AutoShape 83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1" name="AutoShape 84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2" name="AutoShape 85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3" name="AutoShape 86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4" name="AutoShape 87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5" name="AutoShape 88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6" name="AutoShape 89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7" name="AutoShape 90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93" name="Group 91"/>
              <p:cNvGrpSpPr>
                <a:grpSpLocks/>
              </p:cNvGrpSpPr>
              <p:nvPr/>
            </p:nvGrpSpPr>
            <p:grpSpPr bwMode="auto">
              <a:xfrm>
                <a:off x="2304" y="2016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94" name="AutoShape 92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" name="AutoShape 93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6" name="AutoShape 94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7" name="AutoShape 95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" name="AutoShape 96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" name="AutoShape 97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" name="AutoShape 98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" name="AutoShape 99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" name="AutoShape 100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" name="AutoShape 101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" name="AutoShape 102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" name="AutoShape 103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70" name="AutoShape 10"/>
          <p:cNvSpPr>
            <a:spLocks noChangeArrowheads="1"/>
          </p:cNvSpPr>
          <p:nvPr/>
        </p:nvSpPr>
        <p:spPr bwMode="auto">
          <a:xfrm>
            <a:off x="4129088" y="2930525"/>
            <a:ext cx="762000" cy="762000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TextBox 170"/>
          <p:cNvSpPr txBox="1">
            <a:spLocks noChangeArrowheads="1"/>
          </p:cNvSpPr>
          <p:nvPr/>
        </p:nvSpPr>
        <p:spPr bwMode="auto">
          <a:xfrm>
            <a:off x="571500" y="461963"/>
            <a:ext cx="7239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/>
              <a:t>Найдите объём фигур: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41338" y="404813"/>
            <a:ext cx="5113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/>
              <a:t>Ответы:</a:t>
            </a:r>
          </a:p>
        </p:txBody>
      </p:sp>
      <p:grpSp>
        <p:nvGrpSpPr>
          <p:cNvPr id="10243" name="Группа 2"/>
          <p:cNvGrpSpPr>
            <a:grpSpLocks/>
          </p:cNvGrpSpPr>
          <p:nvPr/>
        </p:nvGrpSpPr>
        <p:grpSpPr bwMode="auto">
          <a:xfrm>
            <a:off x="808038" y="1539875"/>
            <a:ext cx="1931987" cy="431800"/>
            <a:chOff x="611560" y="1340715"/>
            <a:chExt cx="3218656" cy="720080"/>
          </a:xfrm>
        </p:grpSpPr>
        <p:sp>
          <p:nvSpPr>
            <p:cNvPr id="4" name="Куб 3"/>
            <p:cNvSpPr/>
            <p:nvPr/>
          </p:nvSpPr>
          <p:spPr>
            <a:xfrm>
              <a:off x="611560" y="1340715"/>
              <a:ext cx="719371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1116706" y="1340715"/>
              <a:ext cx="719371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1619208" y="1340715"/>
              <a:ext cx="719371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Куб 6"/>
            <p:cNvSpPr/>
            <p:nvPr/>
          </p:nvSpPr>
          <p:spPr>
            <a:xfrm>
              <a:off x="2124355" y="1340715"/>
              <a:ext cx="719371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2610989" y="1340715"/>
              <a:ext cx="719371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3110845" y="1340715"/>
              <a:ext cx="719371" cy="72008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0244" name="TextBox 9"/>
          <p:cNvSpPr txBox="1">
            <a:spLocks noChangeArrowheads="1"/>
          </p:cNvSpPr>
          <p:nvPr/>
        </p:nvSpPr>
        <p:spPr bwMode="auto">
          <a:xfrm>
            <a:off x="2919413" y="1463675"/>
            <a:ext cx="165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V = 6</a:t>
            </a:r>
            <a:endParaRPr lang="ru-RU" sz="3200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 rot="5400000">
            <a:off x="1072242" y="2053880"/>
            <a:ext cx="762000" cy="1389529"/>
            <a:chOff x="3408" y="1680"/>
            <a:chExt cx="816" cy="1488"/>
          </a:xfrm>
          <a:solidFill>
            <a:srgbClr val="C00000"/>
          </a:solidFill>
        </p:grpSpPr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3744" y="1680"/>
              <a:ext cx="480" cy="1488"/>
              <a:chOff x="4631" y="1319"/>
              <a:chExt cx="480" cy="1488"/>
            </a:xfrm>
            <a:grpFill/>
          </p:grpSpPr>
          <p:sp>
            <p:nvSpPr>
              <p:cNvPr id="18" name="AutoShape 13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AutoShape 14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AutoShape 15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AutoShape 16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3408" y="1680"/>
              <a:ext cx="480" cy="1488"/>
              <a:chOff x="4631" y="1319"/>
              <a:chExt cx="480" cy="1488"/>
            </a:xfrm>
            <a:grpFill/>
          </p:grpSpPr>
          <p:sp>
            <p:nvSpPr>
              <p:cNvPr id="14" name="AutoShape 18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AutoShape 19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AutoShape 20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AutoShape 21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46" name="TextBox 21"/>
          <p:cNvSpPr txBox="1">
            <a:spLocks noChangeArrowheads="1"/>
          </p:cNvSpPr>
          <p:nvPr/>
        </p:nvSpPr>
        <p:spPr bwMode="auto">
          <a:xfrm>
            <a:off x="2405063" y="2389188"/>
            <a:ext cx="3097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V = 8</a:t>
            </a:r>
            <a:endParaRPr lang="ru-RU" sz="3200"/>
          </a:p>
        </p:txBody>
      </p:sp>
      <p:sp>
        <p:nvSpPr>
          <p:cNvPr id="10247" name="AutoShape 10"/>
          <p:cNvSpPr>
            <a:spLocks noChangeArrowheads="1"/>
          </p:cNvSpPr>
          <p:nvPr/>
        </p:nvSpPr>
        <p:spPr bwMode="auto">
          <a:xfrm>
            <a:off x="814388" y="3540125"/>
            <a:ext cx="546100" cy="546100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TextBox 23"/>
          <p:cNvSpPr txBox="1">
            <a:spLocks noChangeArrowheads="1"/>
          </p:cNvSpPr>
          <p:nvPr/>
        </p:nvSpPr>
        <p:spPr bwMode="auto">
          <a:xfrm>
            <a:off x="1631950" y="3519488"/>
            <a:ext cx="3095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V = 1</a:t>
            </a:r>
            <a:endParaRPr lang="ru-RU" sz="3200"/>
          </a:p>
        </p:txBody>
      </p:sp>
      <p:grpSp>
        <p:nvGrpSpPr>
          <p:cNvPr id="25" name="Group 22"/>
          <p:cNvGrpSpPr>
            <a:grpSpLocks/>
          </p:cNvGrpSpPr>
          <p:nvPr/>
        </p:nvGrpSpPr>
        <p:grpSpPr bwMode="auto">
          <a:xfrm flipH="1">
            <a:off x="771661" y="4563605"/>
            <a:ext cx="2147898" cy="911958"/>
            <a:chOff x="2400" y="2640"/>
            <a:chExt cx="3024" cy="1344"/>
          </a:xfrm>
          <a:solidFill>
            <a:srgbClr val="7030A0"/>
          </a:solidFill>
        </p:grpSpPr>
        <p:grpSp>
          <p:nvGrpSpPr>
            <p:cNvPr id="26" name="Group 23"/>
            <p:cNvGrpSpPr>
              <a:grpSpLocks/>
            </p:cNvGrpSpPr>
            <p:nvPr/>
          </p:nvGrpSpPr>
          <p:grpSpPr bwMode="auto">
            <a:xfrm>
              <a:off x="2400" y="3312"/>
              <a:ext cx="3024" cy="672"/>
              <a:chOff x="960" y="2688"/>
              <a:chExt cx="3024" cy="672"/>
            </a:xfrm>
            <a:grpFill/>
          </p:grpSpPr>
          <p:grpSp>
            <p:nvGrpSpPr>
              <p:cNvPr id="81" name="Group 24"/>
              <p:cNvGrpSpPr>
                <a:grpSpLocks/>
              </p:cNvGrpSpPr>
              <p:nvPr/>
            </p:nvGrpSpPr>
            <p:grpSpPr bwMode="auto">
              <a:xfrm>
                <a:off x="960" y="2688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95" name="AutoShape 25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6" name="AutoShape 26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7" name="AutoShape 27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" name="AutoShape 28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" name="AutoShape 29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" name="AutoShape 30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" name="AutoShape 31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" name="AutoShape 32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3" name="AutoShape 33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" name="AutoShape 34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5" name="AutoShape 35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" name="AutoShape 36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82" name="Group 37"/>
              <p:cNvGrpSpPr>
                <a:grpSpLocks/>
              </p:cNvGrpSpPr>
              <p:nvPr/>
            </p:nvGrpSpPr>
            <p:grpSpPr bwMode="auto">
              <a:xfrm>
                <a:off x="2304" y="2688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83" name="AutoShape 38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4" name="AutoShape 39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5" name="AutoShape 40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6" name="AutoShape 41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7" name="AutoShape 42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8" name="AutoShape 43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9" name="AutoShape 44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0" name="AutoShape 45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" name="AutoShape 46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" name="AutoShape 47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3" name="AutoShape 48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" name="AutoShape 49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7" name="Group 50"/>
            <p:cNvGrpSpPr>
              <a:grpSpLocks/>
            </p:cNvGrpSpPr>
            <p:nvPr/>
          </p:nvGrpSpPr>
          <p:grpSpPr bwMode="auto">
            <a:xfrm>
              <a:off x="2400" y="2976"/>
              <a:ext cx="3024" cy="672"/>
              <a:chOff x="960" y="2352"/>
              <a:chExt cx="3024" cy="672"/>
            </a:xfrm>
            <a:grpFill/>
          </p:grpSpPr>
          <p:grpSp>
            <p:nvGrpSpPr>
              <p:cNvPr id="55" name="Group 51"/>
              <p:cNvGrpSpPr>
                <a:grpSpLocks/>
              </p:cNvGrpSpPr>
              <p:nvPr/>
            </p:nvGrpSpPr>
            <p:grpSpPr bwMode="auto">
              <a:xfrm>
                <a:off x="960" y="2352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69" name="AutoShape 52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0" name="AutoShape 53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" name="AutoShape 54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" name="AutoShape 55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" name="AutoShape 56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4" name="AutoShape 57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" name="AutoShape 58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6" name="AutoShape 59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" name="AutoShape 60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8" name="AutoShape 61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9" name="AutoShape 62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0" name="AutoShape 63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56" name="Group 64"/>
              <p:cNvGrpSpPr>
                <a:grpSpLocks/>
              </p:cNvGrpSpPr>
              <p:nvPr/>
            </p:nvGrpSpPr>
            <p:grpSpPr bwMode="auto">
              <a:xfrm>
                <a:off x="2304" y="2352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57" name="AutoShape 65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AutoShape 66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AutoShape 67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AutoShape 68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AutoShape 69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AutoShape 70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AutoShape 71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AutoShape 72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AutoShape 73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AutoShape 74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AutoShape 75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AutoShape 76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8" name="Group 77"/>
            <p:cNvGrpSpPr>
              <a:grpSpLocks/>
            </p:cNvGrpSpPr>
            <p:nvPr/>
          </p:nvGrpSpPr>
          <p:grpSpPr bwMode="auto">
            <a:xfrm>
              <a:off x="2400" y="2640"/>
              <a:ext cx="3024" cy="672"/>
              <a:chOff x="960" y="2016"/>
              <a:chExt cx="3024" cy="672"/>
            </a:xfrm>
            <a:grpFill/>
          </p:grpSpPr>
          <p:grpSp>
            <p:nvGrpSpPr>
              <p:cNvPr id="29" name="Group 78"/>
              <p:cNvGrpSpPr>
                <a:grpSpLocks/>
              </p:cNvGrpSpPr>
              <p:nvPr/>
            </p:nvGrpSpPr>
            <p:grpSpPr bwMode="auto">
              <a:xfrm>
                <a:off x="960" y="2016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43" name="AutoShape 79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AutoShape 80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AutoShape 81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AutoShape 82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AutoShape 83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AutoShape 84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AutoShape 85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AutoShape 86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AutoShape 87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AutoShape 88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AutoShape 89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AutoShape 90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" name="Group 91"/>
              <p:cNvGrpSpPr>
                <a:grpSpLocks/>
              </p:cNvGrpSpPr>
              <p:nvPr/>
            </p:nvGrpSpPr>
            <p:grpSpPr bwMode="auto">
              <a:xfrm>
                <a:off x="2304" y="2016"/>
                <a:ext cx="1680" cy="672"/>
                <a:chOff x="960" y="2448"/>
                <a:chExt cx="1680" cy="672"/>
              </a:xfrm>
              <a:grpFill/>
            </p:grpSpPr>
            <p:sp>
              <p:nvSpPr>
                <p:cNvPr id="31" name="AutoShape 92"/>
                <p:cNvSpPr>
                  <a:spLocks noChangeArrowheads="1"/>
                </p:cNvSpPr>
                <p:nvPr/>
              </p:nvSpPr>
              <p:spPr bwMode="auto">
                <a:xfrm>
                  <a:off x="1152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AutoShape 93"/>
                <p:cNvSpPr>
                  <a:spLocks noChangeArrowheads="1"/>
                </p:cNvSpPr>
                <p:nvPr/>
              </p:nvSpPr>
              <p:spPr bwMode="auto">
                <a:xfrm>
                  <a:off x="1488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AutoShape 94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AutoShape 95"/>
                <p:cNvSpPr>
                  <a:spLocks noChangeArrowheads="1"/>
                </p:cNvSpPr>
                <p:nvPr/>
              </p:nvSpPr>
              <p:spPr bwMode="auto">
                <a:xfrm>
                  <a:off x="1056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AutoShape 96"/>
                <p:cNvSpPr>
                  <a:spLocks noChangeArrowheads="1"/>
                </p:cNvSpPr>
                <p:nvPr/>
              </p:nvSpPr>
              <p:spPr bwMode="auto">
                <a:xfrm>
                  <a:off x="1392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AutoShape 97"/>
                <p:cNvSpPr>
                  <a:spLocks noChangeArrowheads="1"/>
                </p:cNvSpPr>
                <p:nvPr/>
              </p:nvSpPr>
              <p:spPr bwMode="auto">
                <a:xfrm>
                  <a:off x="1728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AutoShape 98"/>
                <p:cNvSpPr>
                  <a:spLocks noChangeArrowheads="1"/>
                </p:cNvSpPr>
                <p:nvPr/>
              </p:nvSpPr>
              <p:spPr bwMode="auto">
                <a:xfrm>
                  <a:off x="2160" y="2448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AutoShape 99"/>
                <p:cNvSpPr>
                  <a:spLocks noChangeArrowheads="1"/>
                </p:cNvSpPr>
                <p:nvPr/>
              </p:nvSpPr>
              <p:spPr bwMode="auto">
                <a:xfrm>
                  <a:off x="2064" y="2544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AutoShape 100"/>
                <p:cNvSpPr>
                  <a:spLocks noChangeArrowheads="1"/>
                </p:cNvSpPr>
                <p:nvPr/>
              </p:nvSpPr>
              <p:spPr bwMode="auto">
                <a:xfrm>
                  <a:off x="960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AutoShape 101"/>
                <p:cNvSpPr>
                  <a:spLocks noChangeArrowheads="1"/>
                </p:cNvSpPr>
                <p:nvPr/>
              </p:nvSpPr>
              <p:spPr bwMode="auto">
                <a:xfrm>
                  <a:off x="1296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AutoShape 102"/>
                <p:cNvSpPr>
                  <a:spLocks noChangeArrowheads="1"/>
                </p:cNvSpPr>
                <p:nvPr/>
              </p:nvSpPr>
              <p:spPr bwMode="auto">
                <a:xfrm>
                  <a:off x="1632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AutoShape 103"/>
                <p:cNvSpPr>
                  <a:spLocks noChangeArrowheads="1"/>
                </p:cNvSpPr>
                <p:nvPr/>
              </p:nvSpPr>
              <p:spPr bwMode="auto">
                <a:xfrm>
                  <a:off x="1968" y="2640"/>
                  <a:ext cx="480" cy="480"/>
                </a:xfrm>
                <a:prstGeom prst="cube">
                  <a:avLst>
                    <a:gd name="adj" fmla="val 25000"/>
                  </a:avLst>
                </a:prstGeom>
                <a:grp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0250" name="TextBox 106"/>
          <p:cNvSpPr txBox="1">
            <a:spLocks noChangeArrowheads="1"/>
          </p:cNvSpPr>
          <p:nvPr/>
        </p:nvSpPr>
        <p:spPr bwMode="auto">
          <a:xfrm>
            <a:off x="3146425" y="4826000"/>
            <a:ext cx="1547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V = 72</a:t>
            </a:r>
            <a:endParaRPr lang="ru-RU" sz="3200"/>
          </a:p>
        </p:txBody>
      </p:sp>
      <p:grpSp>
        <p:nvGrpSpPr>
          <p:cNvPr id="108" name="Group 104"/>
          <p:cNvGrpSpPr>
            <a:grpSpLocks/>
          </p:cNvGrpSpPr>
          <p:nvPr/>
        </p:nvGrpSpPr>
        <p:grpSpPr bwMode="auto">
          <a:xfrm rot="16200000" flipH="1">
            <a:off x="4821450" y="1775739"/>
            <a:ext cx="1905000" cy="544286"/>
            <a:chOff x="384" y="3456"/>
            <a:chExt cx="2352" cy="672"/>
          </a:xfrm>
          <a:solidFill>
            <a:srgbClr val="FFCC00"/>
          </a:solidFill>
        </p:grpSpPr>
        <p:grpSp>
          <p:nvGrpSpPr>
            <p:cNvPr id="109" name="Group 105" descr="chocolate"/>
            <p:cNvGrpSpPr>
              <a:grpSpLocks/>
            </p:cNvGrpSpPr>
            <p:nvPr/>
          </p:nvGrpSpPr>
          <p:grpSpPr bwMode="auto">
            <a:xfrm>
              <a:off x="384" y="3456"/>
              <a:ext cx="1680" cy="672"/>
              <a:chOff x="960" y="2448"/>
              <a:chExt cx="1680" cy="672"/>
            </a:xfrm>
            <a:grpFill/>
          </p:grpSpPr>
          <p:sp>
            <p:nvSpPr>
              <p:cNvPr id="116" name="AutoShape 106" descr="chocolate"/>
              <p:cNvSpPr>
                <a:spLocks noChangeArrowheads="1"/>
              </p:cNvSpPr>
              <p:nvPr/>
            </p:nvSpPr>
            <p:spPr bwMode="auto">
              <a:xfrm>
                <a:off x="1152" y="2448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AutoShape 107" descr="chocolate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AutoShape 108" descr="chocolate"/>
              <p:cNvSpPr>
                <a:spLocks noChangeArrowheads="1"/>
              </p:cNvSpPr>
              <p:nvPr/>
            </p:nvSpPr>
            <p:spPr bwMode="auto">
              <a:xfrm>
                <a:off x="1824" y="2448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AutoShape 109" descr="chocolate"/>
              <p:cNvSpPr>
                <a:spLocks noChangeArrowheads="1"/>
              </p:cNvSpPr>
              <p:nvPr/>
            </p:nvSpPr>
            <p:spPr bwMode="auto">
              <a:xfrm>
                <a:off x="1056" y="2544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AutoShape 110" descr="chocolate"/>
              <p:cNvSpPr>
                <a:spLocks noChangeArrowheads="1"/>
              </p:cNvSpPr>
              <p:nvPr/>
            </p:nvSpPr>
            <p:spPr bwMode="auto">
              <a:xfrm>
                <a:off x="1392" y="2544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AutoShape 111" descr="chocolate"/>
              <p:cNvSpPr>
                <a:spLocks noChangeArrowheads="1"/>
              </p:cNvSpPr>
              <p:nvPr/>
            </p:nvSpPr>
            <p:spPr bwMode="auto">
              <a:xfrm>
                <a:off x="1728" y="2544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AutoShape 112" descr="chocolate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AutoShape 113" descr="chocolate"/>
              <p:cNvSpPr>
                <a:spLocks noChangeArrowheads="1"/>
              </p:cNvSpPr>
              <p:nvPr/>
            </p:nvSpPr>
            <p:spPr bwMode="auto">
              <a:xfrm>
                <a:off x="2064" y="2544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AutoShape 114" descr="chocolate"/>
              <p:cNvSpPr>
                <a:spLocks noChangeArrowheads="1"/>
              </p:cNvSpPr>
              <p:nvPr/>
            </p:nvSpPr>
            <p:spPr bwMode="auto">
              <a:xfrm>
                <a:off x="960" y="2640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AutoShape 115" descr="chocolate"/>
              <p:cNvSpPr>
                <a:spLocks noChangeArrowheads="1"/>
              </p:cNvSpPr>
              <p:nvPr/>
            </p:nvSpPr>
            <p:spPr bwMode="auto">
              <a:xfrm>
                <a:off x="1296" y="2640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AutoShape 116" descr="chocolate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AutoShape 117" descr="chocolate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480" cy="480"/>
              </a:xfrm>
              <a:prstGeom prst="cube">
                <a:avLst>
                  <a:gd name="adj" fmla="val 25000"/>
                </a:avLst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0" name="AutoShape 118" descr="chocolate"/>
            <p:cNvSpPr>
              <a:spLocks noChangeArrowheads="1"/>
            </p:cNvSpPr>
            <p:nvPr/>
          </p:nvSpPr>
          <p:spPr bwMode="auto">
            <a:xfrm>
              <a:off x="1920" y="3456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AutoShape 119" descr="chocolate"/>
            <p:cNvSpPr>
              <a:spLocks noChangeArrowheads="1"/>
            </p:cNvSpPr>
            <p:nvPr/>
          </p:nvSpPr>
          <p:spPr bwMode="auto">
            <a:xfrm>
              <a:off x="2256" y="3456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AutoShape 120" descr="chocolate"/>
            <p:cNvSpPr>
              <a:spLocks noChangeArrowheads="1"/>
            </p:cNvSpPr>
            <p:nvPr/>
          </p:nvSpPr>
          <p:spPr bwMode="auto">
            <a:xfrm>
              <a:off x="1824" y="3552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AutoShape 121" descr="chocolate"/>
            <p:cNvSpPr>
              <a:spLocks noChangeArrowheads="1"/>
            </p:cNvSpPr>
            <p:nvPr/>
          </p:nvSpPr>
          <p:spPr bwMode="auto">
            <a:xfrm>
              <a:off x="2160" y="3552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AutoShape 122" descr="chocolate"/>
            <p:cNvSpPr>
              <a:spLocks noChangeArrowheads="1"/>
            </p:cNvSpPr>
            <p:nvPr/>
          </p:nvSpPr>
          <p:spPr bwMode="auto">
            <a:xfrm>
              <a:off x="1728" y="3648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AutoShape 123" descr="chocolate"/>
            <p:cNvSpPr>
              <a:spLocks noChangeArrowheads="1"/>
            </p:cNvSpPr>
            <p:nvPr/>
          </p:nvSpPr>
          <p:spPr bwMode="auto">
            <a:xfrm>
              <a:off x="2064" y="3648"/>
              <a:ext cx="480" cy="48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52" name="TextBox 127"/>
          <p:cNvSpPr txBox="1">
            <a:spLocks noChangeArrowheads="1"/>
          </p:cNvSpPr>
          <p:nvPr/>
        </p:nvSpPr>
        <p:spPr bwMode="auto">
          <a:xfrm>
            <a:off x="6405563" y="1901825"/>
            <a:ext cx="1547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V = 18</a:t>
            </a:r>
            <a:endParaRPr lang="ru-RU" sz="3200"/>
          </a:p>
        </p:txBody>
      </p:sp>
      <p:grpSp>
        <p:nvGrpSpPr>
          <p:cNvPr id="129" name="Group 130"/>
          <p:cNvGrpSpPr>
            <a:grpSpLocks/>
          </p:cNvGrpSpPr>
          <p:nvPr/>
        </p:nvGrpSpPr>
        <p:grpSpPr bwMode="auto">
          <a:xfrm flipH="1">
            <a:off x="5393872" y="3296177"/>
            <a:ext cx="993422" cy="1219200"/>
            <a:chOff x="1920" y="2880"/>
            <a:chExt cx="1056" cy="1296"/>
          </a:xfrm>
          <a:solidFill>
            <a:srgbClr val="00B050"/>
          </a:solidFill>
        </p:grpSpPr>
        <p:sp>
          <p:nvSpPr>
            <p:cNvPr id="130" name="AutoShape 131" descr="aqua"/>
            <p:cNvSpPr>
              <a:spLocks noChangeArrowheads="1"/>
            </p:cNvSpPr>
            <p:nvPr/>
          </p:nvSpPr>
          <p:spPr bwMode="auto">
            <a:xfrm>
              <a:off x="2208" y="2880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AutoShape 132" descr="aqua"/>
            <p:cNvSpPr>
              <a:spLocks noChangeArrowheads="1"/>
            </p:cNvSpPr>
            <p:nvPr/>
          </p:nvSpPr>
          <p:spPr bwMode="auto">
            <a:xfrm>
              <a:off x="2112" y="297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AutoShape 133" descr="aqua"/>
            <p:cNvSpPr>
              <a:spLocks noChangeArrowheads="1"/>
            </p:cNvSpPr>
            <p:nvPr/>
          </p:nvSpPr>
          <p:spPr bwMode="auto">
            <a:xfrm>
              <a:off x="2016" y="307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AutoShape 134" descr="aqua"/>
            <p:cNvSpPr>
              <a:spLocks noChangeArrowheads="1"/>
            </p:cNvSpPr>
            <p:nvPr/>
          </p:nvSpPr>
          <p:spPr bwMode="auto">
            <a:xfrm>
              <a:off x="2208" y="345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AutoShape 135" descr="aqua"/>
            <p:cNvSpPr>
              <a:spLocks noChangeArrowheads="1"/>
            </p:cNvSpPr>
            <p:nvPr/>
          </p:nvSpPr>
          <p:spPr bwMode="auto">
            <a:xfrm>
              <a:off x="2112" y="355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AutoShape 136" descr="aqua"/>
            <p:cNvSpPr>
              <a:spLocks noChangeArrowheads="1"/>
            </p:cNvSpPr>
            <p:nvPr/>
          </p:nvSpPr>
          <p:spPr bwMode="auto">
            <a:xfrm>
              <a:off x="2016" y="364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AutoShape 137" descr="aqua"/>
            <p:cNvSpPr>
              <a:spLocks noChangeArrowheads="1"/>
            </p:cNvSpPr>
            <p:nvPr/>
          </p:nvSpPr>
          <p:spPr bwMode="auto">
            <a:xfrm>
              <a:off x="1920" y="3744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</p:txBody>
        </p:sp>
        <p:sp>
          <p:nvSpPr>
            <p:cNvPr id="137" name="AutoShape 138" descr="aqua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AutoShape 139" descr="aqua"/>
            <p:cNvSpPr>
              <a:spLocks noChangeArrowheads="1"/>
            </p:cNvSpPr>
            <p:nvPr/>
          </p:nvSpPr>
          <p:spPr bwMode="auto">
            <a:xfrm>
              <a:off x="2448" y="355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AutoShape 140" descr="aqua"/>
            <p:cNvSpPr>
              <a:spLocks noChangeArrowheads="1"/>
            </p:cNvSpPr>
            <p:nvPr/>
          </p:nvSpPr>
          <p:spPr bwMode="auto">
            <a:xfrm>
              <a:off x="2352" y="364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AutoShape 141" descr="aqua"/>
            <p:cNvSpPr>
              <a:spLocks noChangeArrowheads="1"/>
            </p:cNvSpPr>
            <p:nvPr/>
          </p:nvSpPr>
          <p:spPr bwMode="auto">
            <a:xfrm>
              <a:off x="2256" y="3744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AutoShape 142" descr="aqua"/>
            <p:cNvSpPr>
              <a:spLocks noChangeArrowheads="1"/>
            </p:cNvSpPr>
            <p:nvPr/>
          </p:nvSpPr>
          <p:spPr bwMode="auto">
            <a:xfrm>
              <a:off x="2544" y="316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AutoShape 143" descr="aqua"/>
            <p:cNvSpPr>
              <a:spLocks noChangeArrowheads="1"/>
            </p:cNvSpPr>
            <p:nvPr/>
          </p:nvSpPr>
          <p:spPr bwMode="auto">
            <a:xfrm>
              <a:off x="2448" y="3264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AutoShape 144" descr="aqua"/>
            <p:cNvSpPr>
              <a:spLocks noChangeArrowheads="1"/>
            </p:cNvSpPr>
            <p:nvPr/>
          </p:nvSpPr>
          <p:spPr bwMode="auto">
            <a:xfrm>
              <a:off x="2352" y="3360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AutoShape 145" descr="aqua"/>
            <p:cNvSpPr>
              <a:spLocks noChangeArrowheads="1"/>
            </p:cNvSpPr>
            <p:nvPr/>
          </p:nvSpPr>
          <p:spPr bwMode="auto">
            <a:xfrm>
              <a:off x="2208" y="316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AutoShape 146" descr="aqua"/>
            <p:cNvSpPr>
              <a:spLocks noChangeArrowheads="1"/>
            </p:cNvSpPr>
            <p:nvPr/>
          </p:nvSpPr>
          <p:spPr bwMode="auto">
            <a:xfrm>
              <a:off x="2112" y="321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AutoShape 147" descr="aqua"/>
            <p:cNvSpPr>
              <a:spLocks noChangeArrowheads="1"/>
            </p:cNvSpPr>
            <p:nvPr/>
          </p:nvSpPr>
          <p:spPr bwMode="auto">
            <a:xfrm>
              <a:off x="2016" y="331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AutoShape 148" descr="aqua"/>
            <p:cNvSpPr>
              <a:spLocks noChangeArrowheads="1"/>
            </p:cNvSpPr>
            <p:nvPr/>
          </p:nvSpPr>
          <p:spPr bwMode="auto">
            <a:xfrm>
              <a:off x="1920" y="345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AutoShape 149" descr="aqua"/>
            <p:cNvSpPr>
              <a:spLocks noChangeArrowheads="1"/>
            </p:cNvSpPr>
            <p:nvPr/>
          </p:nvSpPr>
          <p:spPr bwMode="auto">
            <a:xfrm>
              <a:off x="2256" y="345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AutoShape 150" descr="aqua"/>
            <p:cNvSpPr>
              <a:spLocks noChangeArrowheads="1"/>
            </p:cNvSpPr>
            <p:nvPr/>
          </p:nvSpPr>
          <p:spPr bwMode="auto">
            <a:xfrm>
              <a:off x="2544" y="2880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AutoShape 151" descr="aqua"/>
            <p:cNvSpPr>
              <a:spLocks noChangeArrowheads="1"/>
            </p:cNvSpPr>
            <p:nvPr/>
          </p:nvSpPr>
          <p:spPr bwMode="auto">
            <a:xfrm>
              <a:off x="2448" y="2976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AutoShape 152" descr="aqua"/>
            <p:cNvSpPr>
              <a:spLocks noChangeArrowheads="1"/>
            </p:cNvSpPr>
            <p:nvPr/>
          </p:nvSpPr>
          <p:spPr bwMode="auto">
            <a:xfrm>
              <a:off x="2352" y="3072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AutoShape 153" descr="aqua"/>
            <p:cNvSpPr>
              <a:spLocks noChangeArrowheads="1"/>
            </p:cNvSpPr>
            <p:nvPr/>
          </p:nvSpPr>
          <p:spPr bwMode="auto">
            <a:xfrm>
              <a:off x="1920" y="316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AutoShape 154" descr="aqua"/>
            <p:cNvSpPr>
              <a:spLocks noChangeArrowheads="1"/>
            </p:cNvSpPr>
            <p:nvPr/>
          </p:nvSpPr>
          <p:spPr bwMode="auto">
            <a:xfrm>
              <a:off x="2256" y="3168"/>
              <a:ext cx="432" cy="432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  <a:p>
              <a:pPr algn="ctr" eaLnBrk="0" hangingPunct="0">
                <a:defRPr/>
              </a:pPr>
              <a:endParaRPr lang="ru-RU" sz="2800">
                <a:latin typeface="Times New Roman" pitchFamily="18" charset="0"/>
              </a:endParaRPr>
            </a:p>
          </p:txBody>
        </p:sp>
      </p:grpSp>
      <p:sp>
        <p:nvSpPr>
          <p:cNvPr id="10254" name="TextBox 153"/>
          <p:cNvSpPr txBox="1">
            <a:spLocks noChangeArrowheads="1"/>
          </p:cNvSpPr>
          <p:nvPr/>
        </p:nvSpPr>
        <p:spPr bwMode="auto">
          <a:xfrm>
            <a:off x="6572250" y="3733800"/>
            <a:ext cx="15478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V = 24</a:t>
            </a:r>
            <a:endParaRPr lang="ru-RU" sz="3200"/>
          </a:p>
        </p:txBody>
      </p:sp>
      <p:grpSp>
        <p:nvGrpSpPr>
          <p:cNvPr id="10255" name="Группа 154"/>
          <p:cNvGrpSpPr>
            <a:grpSpLocks/>
          </p:cNvGrpSpPr>
          <p:nvPr/>
        </p:nvGrpSpPr>
        <p:grpSpPr bwMode="auto">
          <a:xfrm>
            <a:off x="5421313" y="4837113"/>
            <a:ext cx="873125" cy="857250"/>
            <a:chOff x="1403648" y="3101802"/>
            <a:chExt cx="1285077" cy="1263302"/>
          </a:xfrm>
        </p:grpSpPr>
        <p:sp>
          <p:nvSpPr>
            <p:cNvPr id="156" name="Куб 155"/>
            <p:cNvSpPr/>
            <p:nvPr/>
          </p:nvSpPr>
          <p:spPr>
            <a:xfrm>
              <a:off x="1403648" y="3644554"/>
              <a:ext cx="719643" cy="72055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7" name="Куб 156"/>
            <p:cNvSpPr/>
            <p:nvPr/>
          </p:nvSpPr>
          <p:spPr>
            <a:xfrm>
              <a:off x="1969082" y="3644554"/>
              <a:ext cx="719643" cy="72055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8" name="Куб 157"/>
            <p:cNvSpPr/>
            <p:nvPr/>
          </p:nvSpPr>
          <p:spPr>
            <a:xfrm>
              <a:off x="1403648" y="3101802"/>
              <a:ext cx="719643" cy="72055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9" name="Куб 158"/>
            <p:cNvSpPr/>
            <p:nvPr/>
          </p:nvSpPr>
          <p:spPr>
            <a:xfrm>
              <a:off x="1969082" y="3101802"/>
              <a:ext cx="719643" cy="720550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0256" name="TextBox 159"/>
          <p:cNvSpPr txBox="1">
            <a:spLocks noChangeArrowheads="1"/>
          </p:cNvSpPr>
          <p:nvPr/>
        </p:nvSpPr>
        <p:spPr bwMode="auto">
          <a:xfrm>
            <a:off x="6572250" y="4930775"/>
            <a:ext cx="1547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V = 4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3"/>
          <p:cNvSpPr txBox="1">
            <a:spLocks noChangeArrowheads="1"/>
          </p:cNvSpPr>
          <p:nvPr/>
        </p:nvSpPr>
        <p:spPr bwMode="auto">
          <a:xfrm>
            <a:off x="720725" y="333375"/>
            <a:ext cx="7559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>
                <a:cs typeface="Arial" charset="0"/>
              </a:rPr>
              <a:t>Найдите </a:t>
            </a:r>
            <a:r>
              <a:rPr lang="ru-RU" sz="3200" dirty="0" smtClean="0">
                <a:cs typeface="Arial" charset="0"/>
              </a:rPr>
              <a:t>объёмы </a:t>
            </a:r>
            <a:r>
              <a:rPr lang="ru-RU" sz="3200" dirty="0">
                <a:cs typeface="Arial" charset="0"/>
              </a:rPr>
              <a:t>тел, состоящих </a:t>
            </a:r>
            <a:endParaRPr lang="ru-RU" sz="3200" dirty="0" smtClean="0">
              <a:cs typeface="Arial" charset="0"/>
            </a:endParaRPr>
          </a:p>
          <a:p>
            <a:pPr algn="ctr"/>
            <a:r>
              <a:rPr lang="ru-RU" sz="3200" dirty="0">
                <a:cs typeface="Arial" charset="0"/>
              </a:rPr>
              <a:t> </a:t>
            </a:r>
            <a:r>
              <a:rPr lang="ru-RU" sz="3200" dirty="0" smtClean="0">
                <a:cs typeface="Arial" charset="0"/>
              </a:rPr>
              <a:t>из </a:t>
            </a:r>
            <a:r>
              <a:rPr lang="ru-RU" sz="3200" dirty="0">
                <a:cs typeface="Arial" charset="0"/>
              </a:rPr>
              <a:t>единичных кубов с ребром 1 </a:t>
            </a:r>
            <a:r>
              <a:rPr lang="ru-RU" sz="3200" dirty="0" smtClean="0">
                <a:cs typeface="Arial" charset="0"/>
              </a:rPr>
              <a:t>см:</a:t>
            </a:r>
            <a:endParaRPr lang="ru-RU" sz="2800" dirty="0">
              <a:cs typeface="Arial" charset="0"/>
            </a:endParaRP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750888" y="1600200"/>
            <a:ext cx="1828800" cy="1828800"/>
            <a:chOff x="685800" y="1600200"/>
            <a:chExt cx="1828800" cy="1828800"/>
          </a:xfrm>
        </p:grpSpPr>
        <p:sp>
          <p:nvSpPr>
            <p:cNvPr id="13349" name="AutoShape 15"/>
            <p:cNvSpPr>
              <a:spLocks noChangeArrowheads="1"/>
            </p:cNvSpPr>
            <p:nvPr/>
          </p:nvSpPr>
          <p:spPr bwMode="auto">
            <a:xfrm>
              <a:off x="685800" y="28194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0" name="AutoShape 16"/>
            <p:cNvSpPr>
              <a:spLocks noChangeArrowheads="1"/>
            </p:cNvSpPr>
            <p:nvPr/>
          </p:nvSpPr>
          <p:spPr bwMode="auto">
            <a:xfrm>
              <a:off x="990600" y="16002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1" name="AutoShape 17"/>
            <p:cNvSpPr>
              <a:spLocks noChangeArrowheads="1"/>
            </p:cNvSpPr>
            <p:nvPr/>
          </p:nvSpPr>
          <p:spPr bwMode="auto">
            <a:xfrm>
              <a:off x="1143000" y="28194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2" name="AutoShape 18"/>
            <p:cNvSpPr>
              <a:spLocks noChangeArrowheads="1"/>
            </p:cNvSpPr>
            <p:nvPr/>
          </p:nvSpPr>
          <p:spPr bwMode="auto">
            <a:xfrm>
              <a:off x="838200" y="22098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3" name="AutoShape 19"/>
            <p:cNvSpPr>
              <a:spLocks noChangeArrowheads="1"/>
            </p:cNvSpPr>
            <p:nvPr/>
          </p:nvSpPr>
          <p:spPr bwMode="auto">
            <a:xfrm>
              <a:off x="1905000" y="25146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4" name="AutoShape 20"/>
            <p:cNvSpPr>
              <a:spLocks noChangeArrowheads="1"/>
            </p:cNvSpPr>
            <p:nvPr/>
          </p:nvSpPr>
          <p:spPr bwMode="auto">
            <a:xfrm>
              <a:off x="1752600" y="26670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5" name="AutoShape 21"/>
            <p:cNvSpPr>
              <a:spLocks noChangeArrowheads="1"/>
            </p:cNvSpPr>
            <p:nvPr/>
          </p:nvSpPr>
          <p:spPr bwMode="auto">
            <a:xfrm>
              <a:off x="1447800" y="20574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6" name="AutoShape 22"/>
            <p:cNvSpPr>
              <a:spLocks noChangeArrowheads="1"/>
            </p:cNvSpPr>
            <p:nvPr/>
          </p:nvSpPr>
          <p:spPr bwMode="auto">
            <a:xfrm>
              <a:off x="1600200" y="28194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57" name="AutoShape 23"/>
            <p:cNvSpPr>
              <a:spLocks noChangeArrowheads="1"/>
            </p:cNvSpPr>
            <p:nvPr/>
          </p:nvSpPr>
          <p:spPr bwMode="auto">
            <a:xfrm>
              <a:off x="1295400" y="22098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620877" y="1600200"/>
            <a:ext cx="1828800" cy="1828800"/>
            <a:chOff x="1968" y="720"/>
            <a:chExt cx="1152" cy="1152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340" name="AutoShape 25"/>
            <p:cNvSpPr>
              <a:spLocks noChangeArrowheads="1"/>
            </p:cNvSpPr>
            <p:nvPr/>
          </p:nvSpPr>
          <p:spPr bwMode="auto">
            <a:xfrm>
              <a:off x="2064" y="1104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1" name="AutoShape 26"/>
            <p:cNvSpPr>
              <a:spLocks noChangeArrowheads="1"/>
            </p:cNvSpPr>
            <p:nvPr/>
          </p:nvSpPr>
          <p:spPr bwMode="auto">
            <a:xfrm>
              <a:off x="2736" y="1296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2" name="AutoShape 27"/>
            <p:cNvSpPr>
              <a:spLocks noChangeArrowheads="1"/>
            </p:cNvSpPr>
            <p:nvPr/>
          </p:nvSpPr>
          <p:spPr bwMode="auto">
            <a:xfrm>
              <a:off x="1968" y="1488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3" name="AutoShape 28"/>
            <p:cNvSpPr>
              <a:spLocks noChangeArrowheads="1"/>
            </p:cNvSpPr>
            <p:nvPr/>
          </p:nvSpPr>
          <p:spPr bwMode="auto">
            <a:xfrm>
              <a:off x="2352" y="1392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4" name="AutoShape 29"/>
            <p:cNvSpPr>
              <a:spLocks noChangeArrowheads="1"/>
            </p:cNvSpPr>
            <p:nvPr/>
          </p:nvSpPr>
          <p:spPr bwMode="auto">
            <a:xfrm>
              <a:off x="2448" y="1008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5" name="AutoShape 30"/>
            <p:cNvSpPr>
              <a:spLocks noChangeArrowheads="1"/>
            </p:cNvSpPr>
            <p:nvPr/>
          </p:nvSpPr>
          <p:spPr bwMode="auto">
            <a:xfrm>
              <a:off x="2640" y="1392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6" name="AutoShape 31"/>
            <p:cNvSpPr>
              <a:spLocks noChangeArrowheads="1"/>
            </p:cNvSpPr>
            <p:nvPr/>
          </p:nvSpPr>
          <p:spPr bwMode="auto">
            <a:xfrm>
              <a:off x="2736" y="1008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7" name="AutoShape 32"/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48" name="AutoShape 33"/>
            <p:cNvSpPr>
              <a:spLocks noChangeArrowheads="1"/>
            </p:cNvSpPr>
            <p:nvPr/>
          </p:nvSpPr>
          <p:spPr bwMode="auto">
            <a:xfrm>
              <a:off x="2160" y="720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477000" y="1676400"/>
            <a:ext cx="1828800" cy="1828800"/>
            <a:chOff x="3648" y="768"/>
            <a:chExt cx="1152" cy="115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330" name="AutoShape 35"/>
            <p:cNvSpPr>
              <a:spLocks noChangeArrowheads="1"/>
            </p:cNvSpPr>
            <p:nvPr/>
          </p:nvSpPr>
          <p:spPr bwMode="auto">
            <a:xfrm>
              <a:off x="3744" y="1152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1" name="AutoShape 36"/>
            <p:cNvSpPr>
              <a:spLocks noChangeArrowheads="1"/>
            </p:cNvSpPr>
            <p:nvPr/>
          </p:nvSpPr>
          <p:spPr bwMode="auto">
            <a:xfrm>
              <a:off x="3840" y="768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2" name="AutoShape 37"/>
            <p:cNvSpPr>
              <a:spLocks noChangeArrowheads="1"/>
            </p:cNvSpPr>
            <p:nvPr/>
          </p:nvSpPr>
          <p:spPr bwMode="auto">
            <a:xfrm>
              <a:off x="3648" y="1536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3" name="AutoShape 38"/>
            <p:cNvSpPr>
              <a:spLocks noChangeArrowheads="1"/>
            </p:cNvSpPr>
            <p:nvPr/>
          </p:nvSpPr>
          <p:spPr bwMode="auto">
            <a:xfrm>
              <a:off x="4032" y="1440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4" name="AutoShape 39"/>
            <p:cNvSpPr>
              <a:spLocks noChangeArrowheads="1"/>
            </p:cNvSpPr>
            <p:nvPr/>
          </p:nvSpPr>
          <p:spPr bwMode="auto">
            <a:xfrm>
              <a:off x="4128" y="1056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5" name="AutoShape 40"/>
            <p:cNvSpPr>
              <a:spLocks noChangeArrowheads="1"/>
            </p:cNvSpPr>
            <p:nvPr/>
          </p:nvSpPr>
          <p:spPr bwMode="auto">
            <a:xfrm>
              <a:off x="4416" y="1344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6" name="AutoShape 41"/>
            <p:cNvSpPr>
              <a:spLocks noChangeArrowheads="1"/>
            </p:cNvSpPr>
            <p:nvPr/>
          </p:nvSpPr>
          <p:spPr bwMode="auto">
            <a:xfrm>
              <a:off x="3648" y="1248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7" name="AutoShape 42"/>
            <p:cNvSpPr>
              <a:spLocks noChangeArrowheads="1"/>
            </p:cNvSpPr>
            <p:nvPr/>
          </p:nvSpPr>
          <p:spPr bwMode="auto">
            <a:xfrm>
              <a:off x="4320" y="1440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8" name="AutoShape 43"/>
            <p:cNvSpPr>
              <a:spLocks noChangeArrowheads="1"/>
            </p:cNvSpPr>
            <p:nvPr/>
          </p:nvSpPr>
          <p:spPr bwMode="auto">
            <a:xfrm>
              <a:off x="4224" y="1536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39" name="AutoShape 44"/>
            <p:cNvSpPr>
              <a:spLocks noChangeArrowheads="1"/>
            </p:cNvSpPr>
            <p:nvPr/>
          </p:nvSpPr>
          <p:spPr bwMode="auto">
            <a:xfrm>
              <a:off x="4032" y="1152"/>
              <a:ext cx="384" cy="38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1752600" y="4114800"/>
            <a:ext cx="1828800" cy="1828800"/>
            <a:chOff x="1752600" y="4114800"/>
            <a:chExt cx="1828800" cy="1828800"/>
          </a:xfrm>
        </p:grpSpPr>
        <p:sp>
          <p:nvSpPr>
            <p:cNvPr id="13320" name="AutoShape 46"/>
            <p:cNvSpPr>
              <a:spLocks noChangeArrowheads="1"/>
            </p:cNvSpPr>
            <p:nvPr/>
          </p:nvSpPr>
          <p:spPr bwMode="auto">
            <a:xfrm>
              <a:off x="2971800" y="50292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1" name="AutoShape 47"/>
            <p:cNvSpPr>
              <a:spLocks noChangeArrowheads="1"/>
            </p:cNvSpPr>
            <p:nvPr/>
          </p:nvSpPr>
          <p:spPr bwMode="auto">
            <a:xfrm>
              <a:off x="2514600" y="45720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2" name="AutoShape 48"/>
            <p:cNvSpPr>
              <a:spLocks noChangeArrowheads="1"/>
            </p:cNvSpPr>
            <p:nvPr/>
          </p:nvSpPr>
          <p:spPr bwMode="auto">
            <a:xfrm>
              <a:off x="1752600" y="53340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3" name="AutoShape 49"/>
            <p:cNvSpPr>
              <a:spLocks noChangeArrowheads="1"/>
            </p:cNvSpPr>
            <p:nvPr/>
          </p:nvSpPr>
          <p:spPr bwMode="auto">
            <a:xfrm>
              <a:off x="1905000" y="47244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4" name="AutoShape 50"/>
            <p:cNvSpPr>
              <a:spLocks noChangeArrowheads="1"/>
            </p:cNvSpPr>
            <p:nvPr/>
          </p:nvSpPr>
          <p:spPr bwMode="auto">
            <a:xfrm>
              <a:off x="1752600" y="48768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5" name="AutoShape 51"/>
            <p:cNvSpPr>
              <a:spLocks noChangeArrowheads="1"/>
            </p:cNvSpPr>
            <p:nvPr/>
          </p:nvSpPr>
          <p:spPr bwMode="auto">
            <a:xfrm>
              <a:off x="2819400" y="51816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6" name="AutoShape 52"/>
            <p:cNvSpPr>
              <a:spLocks noChangeArrowheads="1"/>
            </p:cNvSpPr>
            <p:nvPr/>
          </p:nvSpPr>
          <p:spPr bwMode="auto">
            <a:xfrm>
              <a:off x="2362200" y="51816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7" name="AutoShape 53"/>
            <p:cNvSpPr>
              <a:spLocks noChangeArrowheads="1"/>
            </p:cNvSpPr>
            <p:nvPr/>
          </p:nvSpPr>
          <p:spPr bwMode="auto">
            <a:xfrm>
              <a:off x="2057400" y="41148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8" name="AutoShape 54"/>
            <p:cNvSpPr>
              <a:spLocks noChangeArrowheads="1"/>
            </p:cNvSpPr>
            <p:nvPr/>
          </p:nvSpPr>
          <p:spPr bwMode="auto">
            <a:xfrm>
              <a:off x="2667000" y="53340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9" name="AutoShape 55"/>
            <p:cNvSpPr>
              <a:spLocks noChangeArrowheads="1"/>
            </p:cNvSpPr>
            <p:nvPr/>
          </p:nvSpPr>
          <p:spPr bwMode="auto">
            <a:xfrm>
              <a:off x="2819400" y="4724400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5105400" y="3744913"/>
            <a:ext cx="1524000" cy="2263775"/>
            <a:chOff x="4966771" y="3775113"/>
            <a:chExt cx="1524000" cy="2263048"/>
          </a:xfrm>
        </p:grpSpPr>
        <p:sp>
          <p:nvSpPr>
            <p:cNvPr id="11272" name="AutoShape 3"/>
            <p:cNvSpPr>
              <a:spLocks noChangeArrowheads="1"/>
            </p:cNvSpPr>
            <p:nvPr/>
          </p:nvSpPr>
          <p:spPr bwMode="auto">
            <a:xfrm>
              <a:off x="5881171" y="4971361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3" name="AutoShape 4"/>
            <p:cNvSpPr>
              <a:spLocks noChangeArrowheads="1"/>
            </p:cNvSpPr>
            <p:nvPr/>
          </p:nvSpPr>
          <p:spPr bwMode="auto">
            <a:xfrm>
              <a:off x="5728771" y="5123761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4" name="AutoShape 6"/>
            <p:cNvSpPr>
              <a:spLocks noChangeArrowheads="1"/>
            </p:cNvSpPr>
            <p:nvPr/>
          </p:nvSpPr>
          <p:spPr bwMode="auto">
            <a:xfrm>
              <a:off x="5423971" y="4514161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AutoShape 7"/>
            <p:cNvSpPr>
              <a:spLocks noChangeArrowheads="1"/>
            </p:cNvSpPr>
            <p:nvPr/>
          </p:nvSpPr>
          <p:spPr bwMode="auto">
            <a:xfrm>
              <a:off x="5728771" y="4666561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6" name="AutoShape 9"/>
            <p:cNvSpPr>
              <a:spLocks noChangeArrowheads="1"/>
            </p:cNvSpPr>
            <p:nvPr/>
          </p:nvSpPr>
          <p:spPr bwMode="auto">
            <a:xfrm>
              <a:off x="4966771" y="5428561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7" name="AutoShape 11"/>
            <p:cNvSpPr>
              <a:spLocks noChangeArrowheads="1"/>
            </p:cNvSpPr>
            <p:nvPr/>
          </p:nvSpPr>
          <p:spPr bwMode="auto">
            <a:xfrm>
              <a:off x="5119171" y="4818961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8" name="AutoShape 12"/>
            <p:cNvSpPr>
              <a:spLocks noChangeArrowheads="1"/>
            </p:cNvSpPr>
            <p:nvPr/>
          </p:nvSpPr>
          <p:spPr bwMode="auto">
            <a:xfrm>
              <a:off x="5271571" y="4209361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9" name="AutoShape 5"/>
            <p:cNvSpPr>
              <a:spLocks noChangeArrowheads="1"/>
            </p:cNvSpPr>
            <p:nvPr/>
          </p:nvSpPr>
          <p:spPr bwMode="auto">
            <a:xfrm>
              <a:off x="5271571" y="3775113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0" name="AutoShape 8"/>
            <p:cNvSpPr>
              <a:spLocks noChangeArrowheads="1"/>
            </p:cNvSpPr>
            <p:nvPr/>
          </p:nvSpPr>
          <p:spPr bwMode="auto">
            <a:xfrm>
              <a:off x="5576371" y="5276161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1" name="AutoShape 10"/>
            <p:cNvSpPr>
              <a:spLocks noChangeArrowheads="1"/>
            </p:cNvSpPr>
            <p:nvPr/>
          </p:nvSpPr>
          <p:spPr bwMode="auto">
            <a:xfrm>
              <a:off x="5423971" y="5418462"/>
              <a:ext cx="609600" cy="609600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3705225" y="765175"/>
            <a:ext cx="54102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Сегодня я узнал…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интересно…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трудно…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выполнял задания…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понял,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Теперь я могу…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почувствовал,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приобрел…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научился…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 меня </a:t>
            </a:r>
            <a:r>
              <a:rPr lang="ru-RU" sz="2400" dirty="0" smtClean="0">
                <a:ea typeface="Times New Roman" pitchFamily="18" charset="0"/>
                <a:cs typeface="Arial" charset="0"/>
              </a:rPr>
              <a:t>получилось… </a:t>
            </a:r>
            <a:endParaRPr lang="ru-RU" sz="2400" dirty="0"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смог…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попробую…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Меня удивило…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Урок дал мне для жизни…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Мне захотелось… </a:t>
            </a:r>
          </a:p>
          <a:p>
            <a:pPr eaLnBrk="0" hangingPunct="0"/>
            <a:endParaRPr lang="ru-RU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896938" y="623888"/>
            <a:ext cx="2238375" cy="56991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12292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2628900"/>
            <a:ext cx="17446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438150" y="479425"/>
            <a:ext cx="8280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Интернет-источник</a:t>
            </a:r>
          </a:p>
          <a:p>
            <a:pPr algn="ctr"/>
            <a:endParaRPr lang="en-US" sz="1600" b="1" dirty="0">
              <a:solidFill>
                <a:srgbClr val="002060"/>
              </a:solidFill>
            </a:endParaRPr>
          </a:p>
          <a:p>
            <a:r>
              <a:rPr lang="ru-RU" sz="1600"/>
              <a:t>http://</a:t>
            </a:r>
            <a:r>
              <a:rPr lang="ru-RU" sz="1600" smtClean="0"/>
              <a:t>office.microsoft.com/ru/images/results.aspx?qu</a:t>
            </a:r>
            <a:r>
              <a:rPr lang="ru-RU" sz="1600"/>
              <a:t>=%D0%BA%D0%BD%D0%B8%D0%B3%D0%B8&amp;ex=1#ai:MC900440424|mt:1| (смайлик)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</TotalTime>
  <Words>213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Чаплыгина И.Б.</dc:creator>
  <cp:lastModifiedBy>Светлана</cp:lastModifiedBy>
  <cp:revision>29</cp:revision>
  <dcterms:created xsi:type="dcterms:W3CDTF">2008-03-28T16:57:55Z</dcterms:created>
  <dcterms:modified xsi:type="dcterms:W3CDTF">2013-07-05T05:37:12Z</dcterms:modified>
</cp:coreProperties>
</file>