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7" r:id="rId2"/>
    <p:sldId id="271" r:id="rId3"/>
    <p:sldId id="270" r:id="rId4"/>
    <p:sldId id="261" r:id="rId5"/>
    <p:sldId id="265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D65"/>
    <a:srgbClr val="CC3300"/>
    <a:srgbClr val="FF0066"/>
    <a:srgbClr val="FFCC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7454-68DC-4DED-B435-824E3E0FE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218B-863C-459D-A3A9-66D13466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6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6DCA-FB0E-4F7D-9BDE-E4BC65F83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3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F42D-1DFD-4F59-873B-5B82AD581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7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2931-5746-4C11-BE36-0045E3AC4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98C5-2D12-4694-8C02-F05ADD7EB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6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0578-0FB2-4876-9BBB-9C734524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6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9E2A-6301-48E0-8354-C52A99322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5F06-3B85-4567-B44B-5698F22B8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8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DD26-A318-497F-A8CA-626ADB35D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8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66E02-FB68-455C-8CAD-710F53F3F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8F56EBA-33A5-4A29-AE36-6F742613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65625"/>
            <a:ext cx="211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95713"/>
            <a:ext cx="20685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187166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620713"/>
            <a:ext cx="254635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4087813"/>
            <a:ext cx="24209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27"/>
          <a:stretch/>
        </p:blipFill>
        <p:spPr>
          <a:xfrm>
            <a:off x="3363571" y="2257216"/>
            <a:ext cx="2155250" cy="44440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31913" y="2781300"/>
            <a:ext cx="2447925" cy="3086100"/>
          </a:xfrm>
          <a:prstGeom prst="flowChart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79838" y="1989138"/>
            <a:ext cx="1512887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43213" y="1989138"/>
            <a:ext cx="2449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779838" y="5075238"/>
            <a:ext cx="1512887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331913" y="5075238"/>
            <a:ext cx="1511300" cy="79216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843213" y="1989138"/>
            <a:ext cx="4762" cy="30861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292725" y="1989138"/>
            <a:ext cx="0" cy="30861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843213" y="5075238"/>
            <a:ext cx="244951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19"/>
          <p:cNvSpPr txBox="1">
            <a:spLocks noChangeArrowheads="1"/>
          </p:cNvSpPr>
          <p:nvPr/>
        </p:nvSpPr>
        <p:spPr bwMode="auto">
          <a:xfrm>
            <a:off x="769938" y="5589588"/>
            <a:ext cx="576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A</a:t>
            </a:r>
            <a:endParaRPr lang="ru-RU" sz="4000" b="1" i="1"/>
          </a:p>
        </p:txBody>
      </p:sp>
      <p:sp>
        <p:nvSpPr>
          <p:cNvPr id="4107" name="TextBox 20"/>
          <p:cNvSpPr txBox="1">
            <a:spLocks noChangeArrowheads="1"/>
          </p:cNvSpPr>
          <p:nvPr/>
        </p:nvSpPr>
        <p:spPr bwMode="auto">
          <a:xfrm>
            <a:off x="2281238" y="4508500"/>
            <a:ext cx="576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B</a:t>
            </a:r>
            <a:endParaRPr lang="ru-RU" sz="4000" b="1" i="1"/>
          </a:p>
        </p:txBody>
      </p:sp>
      <p:sp>
        <p:nvSpPr>
          <p:cNvPr id="4108" name="TextBox 21"/>
          <p:cNvSpPr txBox="1">
            <a:spLocks noChangeArrowheads="1"/>
          </p:cNvSpPr>
          <p:nvPr/>
        </p:nvSpPr>
        <p:spPr bwMode="auto">
          <a:xfrm>
            <a:off x="5270500" y="4749800"/>
            <a:ext cx="576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C</a:t>
            </a:r>
            <a:endParaRPr lang="ru-RU" sz="4000" b="1" i="1"/>
          </a:p>
        </p:txBody>
      </p:sp>
      <p:sp>
        <p:nvSpPr>
          <p:cNvPr id="4109" name="TextBox 22"/>
          <p:cNvSpPr txBox="1">
            <a:spLocks noChangeArrowheads="1"/>
          </p:cNvSpPr>
          <p:nvPr/>
        </p:nvSpPr>
        <p:spPr bwMode="auto">
          <a:xfrm>
            <a:off x="3708400" y="5795963"/>
            <a:ext cx="576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D</a:t>
            </a:r>
            <a:endParaRPr lang="ru-RU" sz="4000" b="1" i="1"/>
          </a:p>
        </p:txBody>
      </p:sp>
      <p:sp>
        <p:nvSpPr>
          <p:cNvPr id="4110" name="TextBox 23"/>
          <p:cNvSpPr txBox="1">
            <a:spLocks noChangeArrowheads="1"/>
          </p:cNvSpPr>
          <p:nvPr/>
        </p:nvSpPr>
        <p:spPr bwMode="auto">
          <a:xfrm>
            <a:off x="5292725" y="1697038"/>
            <a:ext cx="574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M</a:t>
            </a:r>
            <a:endParaRPr lang="ru-RU" sz="4000" b="1" i="1"/>
          </a:p>
        </p:txBody>
      </p:sp>
      <p:sp>
        <p:nvSpPr>
          <p:cNvPr id="4111" name="TextBox 24"/>
          <p:cNvSpPr txBox="1">
            <a:spLocks noChangeArrowheads="1"/>
          </p:cNvSpPr>
          <p:nvPr/>
        </p:nvSpPr>
        <p:spPr bwMode="auto">
          <a:xfrm>
            <a:off x="2573338" y="1436688"/>
            <a:ext cx="576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F</a:t>
            </a:r>
            <a:endParaRPr lang="ru-RU" sz="4000" b="1" i="1"/>
          </a:p>
        </p:txBody>
      </p:sp>
      <p:sp>
        <p:nvSpPr>
          <p:cNvPr id="4112" name="TextBox 25"/>
          <p:cNvSpPr txBox="1">
            <a:spLocks noChangeArrowheads="1"/>
          </p:cNvSpPr>
          <p:nvPr/>
        </p:nvSpPr>
        <p:spPr bwMode="auto">
          <a:xfrm>
            <a:off x="769938" y="2281238"/>
            <a:ext cx="576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K</a:t>
            </a:r>
            <a:endParaRPr lang="ru-RU" sz="4000" b="1" i="1"/>
          </a:p>
        </p:txBody>
      </p:sp>
      <p:sp>
        <p:nvSpPr>
          <p:cNvPr id="4113" name="TextBox 26"/>
          <p:cNvSpPr txBox="1">
            <a:spLocks noChangeArrowheads="1"/>
          </p:cNvSpPr>
          <p:nvPr/>
        </p:nvSpPr>
        <p:spPr bwMode="auto">
          <a:xfrm>
            <a:off x="3756025" y="2636838"/>
            <a:ext cx="576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L</a:t>
            </a:r>
            <a:endParaRPr lang="ru-RU" sz="4000" b="1" i="1"/>
          </a:p>
        </p:txBody>
      </p:sp>
      <p:sp>
        <p:nvSpPr>
          <p:cNvPr id="4114" name="TextBox 27"/>
          <p:cNvSpPr txBox="1">
            <a:spLocks noChangeArrowheads="1"/>
          </p:cNvSpPr>
          <p:nvPr/>
        </p:nvSpPr>
        <p:spPr bwMode="auto">
          <a:xfrm>
            <a:off x="684213" y="404813"/>
            <a:ext cx="7704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/>
              <a:t>Вершины: </a:t>
            </a:r>
            <a:r>
              <a:rPr lang="en-US" sz="4000" b="1" i="1" dirty="0">
                <a:solidFill>
                  <a:srgbClr val="0070C0"/>
                </a:solidFill>
              </a:rPr>
              <a:t>A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B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C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D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K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F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M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 smtClean="0">
                <a:solidFill>
                  <a:srgbClr val="0070C0"/>
                </a:solidFill>
              </a:rPr>
              <a:t>L</a:t>
            </a:r>
            <a:r>
              <a:rPr lang="ru-RU" sz="4000" b="1" i="1" dirty="0" smtClean="0">
                <a:solidFill>
                  <a:srgbClr val="0070C0"/>
                </a:solidFill>
              </a:rPr>
              <a:t>.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4115" name="TextBox 28"/>
          <p:cNvSpPr txBox="1">
            <a:spLocks noChangeArrowheads="1"/>
          </p:cNvSpPr>
          <p:nvPr/>
        </p:nvSpPr>
        <p:spPr bwMode="auto">
          <a:xfrm>
            <a:off x="6948488" y="2636838"/>
            <a:ext cx="1368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00B050"/>
                </a:solidFill>
              </a:rPr>
              <a:t>8</a:t>
            </a:r>
            <a:endParaRPr lang="ru-RU" sz="8000">
              <a:solidFill>
                <a:srgbClr val="00B05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331913" y="1987550"/>
            <a:ext cx="1511300" cy="792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331913" y="2781300"/>
            <a:ext cx="2447925" cy="3086100"/>
          </a:xfrm>
          <a:prstGeom prst="flowChart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779838" y="1989138"/>
            <a:ext cx="1512887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43213" y="1989138"/>
            <a:ext cx="2449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779838" y="5075238"/>
            <a:ext cx="1512887" cy="792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331913" y="5075238"/>
            <a:ext cx="1511300" cy="79216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843213" y="1989138"/>
            <a:ext cx="4762" cy="30861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292725" y="1989138"/>
            <a:ext cx="0" cy="30861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843213" y="5075238"/>
            <a:ext cx="244951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19"/>
          <p:cNvSpPr txBox="1">
            <a:spLocks noChangeArrowheads="1"/>
          </p:cNvSpPr>
          <p:nvPr/>
        </p:nvSpPr>
        <p:spPr bwMode="auto">
          <a:xfrm>
            <a:off x="769938" y="5589588"/>
            <a:ext cx="576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A</a:t>
            </a:r>
            <a:endParaRPr lang="ru-RU" sz="4000" b="1" i="1"/>
          </a:p>
        </p:txBody>
      </p:sp>
      <p:sp>
        <p:nvSpPr>
          <p:cNvPr id="5131" name="TextBox 20"/>
          <p:cNvSpPr txBox="1">
            <a:spLocks noChangeArrowheads="1"/>
          </p:cNvSpPr>
          <p:nvPr/>
        </p:nvSpPr>
        <p:spPr bwMode="auto">
          <a:xfrm>
            <a:off x="2281238" y="4508500"/>
            <a:ext cx="576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B</a:t>
            </a:r>
            <a:endParaRPr lang="ru-RU" sz="4000" b="1" i="1"/>
          </a:p>
        </p:txBody>
      </p:sp>
      <p:sp>
        <p:nvSpPr>
          <p:cNvPr id="5132" name="TextBox 21"/>
          <p:cNvSpPr txBox="1">
            <a:spLocks noChangeArrowheads="1"/>
          </p:cNvSpPr>
          <p:nvPr/>
        </p:nvSpPr>
        <p:spPr bwMode="auto">
          <a:xfrm>
            <a:off x="5270500" y="4749800"/>
            <a:ext cx="576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C</a:t>
            </a:r>
            <a:endParaRPr lang="ru-RU" sz="4000" b="1" i="1"/>
          </a:p>
        </p:txBody>
      </p:sp>
      <p:sp>
        <p:nvSpPr>
          <p:cNvPr id="5133" name="TextBox 22"/>
          <p:cNvSpPr txBox="1">
            <a:spLocks noChangeArrowheads="1"/>
          </p:cNvSpPr>
          <p:nvPr/>
        </p:nvSpPr>
        <p:spPr bwMode="auto">
          <a:xfrm>
            <a:off x="3708400" y="5795963"/>
            <a:ext cx="576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D</a:t>
            </a:r>
            <a:endParaRPr lang="ru-RU" sz="4000" b="1" i="1"/>
          </a:p>
        </p:txBody>
      </p:sp>
      <p:sp>
        <p:nvSpPr>
          <p:cNvPr id="5134" name="TextBox 23"/>
          <p:cNvSpPr txBox="1">
            <a:spLocks noChangeArrowheads="1"/>
          </p:cNvSpPr>
          <p:nvPr/>
        </p:nvSpPr>
        <p:spPr bwMode="auto">
          <a:xfrm>
            <a:off x="5292725" y="1697038"/>
            <a:ext cx="574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M</a:t>
            </a:r>
            <a:endParaRPr lang="ru-RU" sz="4000" b="1" i="1"/>
          </a:p>
        </p:txBody>
      </p:sp>
      <p:sp>
        <p:nvSpPr>
          <p:cNvPr id="5135" name="TextBox 24"/>
          <p:cNvSpPr txBox="1">
            <a:spLocks noChangeArrowheads="1"/>
          </p:cNvSpPr>
          <p:nvPr/>
        </p:nvSpPr>
        <p:spPr bwMode="auto">
          <a:xfrm>
            <a:off x="2573338" y="1436688"/>
            <a:ext cx="576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F</a:t>
            </a:r>
            <a:endParaRPr lang="ru-RU" sz="4000" b="1" i="1"/>
          </a:p>
        </p:txBody>
      </p:sp>
      <p:sp>
        <p:nvSpPr>
          <p:cNvPr id="5136" name="TextBox 25"/>
          <p:cNvSpPr txBox="1">
            <a:spLocks noChangeArrowheads="1"/>
          </p:cNvSpPr>
          <p:nvPr/>
        </p:nvSpPr>
        <p:spPr bwMode="auto">
          <a:xfrm>
            <a:off x="769938" y="2281238"/>
            <a:ext cx="576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K</a:t>
            </a:r>
            <a:endParaRPr lang="ru-RU" sz="4000" b="1" i="1"/>
          </a:p>
        </p:txBody>
      </p:sp>
      <p:sp>
        <p:nvSpPr>
          <p:cNvPr id="5137" name="TextBox 26"/>
          <p:cNvSpPr txBox="1">
            <a:spLocks noChangeArrowheads="1"/>
          </p:cNvSpPr>
          <p:nvPr/>
        </p:nvSpPr>
        <p:spPr bwMode="auto">
          <a:xfrm>
            <a:off x="3756025" y="2636838"/>
            <a:ext cx="576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i="1"/>
              <a:t>L</a:t>
            </a:r>
            <a:endParaRPr lang="ru-RU" sz="4000" b="1" i="1"/>
          </a:p>
        </p:txBody>
      </p:sp>
      <p:sp>
        <p:nvSpPr>
          <p:cNvPr id="4114" name="TextBox 27"/>
          <p:cNvSpPr txBox="1">
            <a:spLocks noChangeArrowheads="1"/>
          </p:cNvSpPr>
          <p:nvPr/>
        </p:nvSpPr>
        <p:spPr bwMode="auto">
          <a:xfrm>
            <a:off x="639763" y="122238"/>
            <a:ext cx="82089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 smtClean="0"/>
              <a:t>Рёбра</a:t>
            </a:r>
            <a:r>
              <a:rPr lang="ru-RU" sz="4000" dirty="0"/>
              <a:t>: </a:t>
            </a:r>
            <a:r>
              <a:rPr lang="en-US" sz="4000" b="1" i="1" dirty="0">
                <a:solidFill>
                  <a:srgbClr val="0070C0"/>
                </a:solidFill>
              </a:rPr>
              <a:t>AK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BF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CM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DL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KF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LM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AB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DC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FM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KL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>
                <a:solidFill>
                  <a:srgbClr val="0070C0"/>
                </a:solidFill>
              </a:rPr>
              <a:t>AD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i="1" dirty="0" smtClean="0">
                <a:solidFill>
                  <a:srgbClr val="0070C0"/>
                </a:solidFill>
              </a:rPr>
              <a:t>BC</a:t>
            </a:r>
            <a:r>
              <a:rPr lang="ru-RU" sz="4000" b="1" i="1" dirty="0" smtClean="0">
                <a:solidFill>
                  <a:srgbClr val="0070C0"/>
                </a:solidFill>
              </a:rPr>
              <a:t>.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4115" name="TextBox 28"/>
          <p:cNvSpPr txBox="1">
            <a:spLocks noChangeArrowheads="1"/>
          </p:cNvSpPr>
          <p:nvPr/>
        </p:nvSpPr>
        <p:spPr bwMode="auto">
          <a:xfrm>
            <a:off x="6948488" y="2636838"/>
            <a:ext cx="1368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00B050"/>
                </a:solidFill>
              </a:rPr>
              <a:t>12</a:t>
            </a:r>
            <a:endParaRPr lang="ru-RU" sz="8000">
              <a:solidFill>
                <a:srgbClr val="00B05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331913" y="1987550"/>
            <a:ext cx="1511300" cy="792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331913" y="2779713"/>
            <a:ext cx="14287" cy="308768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292725" y="2016125"/>
            <a:ext cx="14288" cy="30876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32100" y="2016125"/>
            <a:ext cx="14288" cy="30876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46200" y="2779713"/>
            <a:ext cx="242411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38450" y="1987550"/>
            <a:ext cx="242411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344613" y="5867400"/>
            <a:ext cx="242252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74963" y="5054600"/>
            <a:ext cx="242411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756025" y="2779713"/>
            <a:ext cx="14288" cy="308768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344613" y="1987550"/>
            <a:ext cx="1487487" cy="793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775075" y="1998663"/>
            <a:ext cx="1487488" cy="793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387475" y="5048250"/>
            <a:ext cx="1487488" cy="793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810000" y="5073650"/>
            <a:ext cx="1487488" cy="7937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2743200" y="2209800"/>
            <a:ext cx="2819400" cy="2514600"/>
          </a:xfrm>
          <a:prstGeom prst="cube">
            <a:avLst>
              <a:gd name="adj" fmla="val 25000"/>
            </a:avLst>
          </a:prstGeom>
          <a:solidFill>
            <a:srgbClr val="005D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4953000" y="2209800"/>
            <a:ext cx="609600" cy="2514600"/>
          </a:xfrm>
          <a:custGeom>
            <a:avLst/>
            <a:gdLst>
              <a:gd name="T0" fmla="*/ 0 w 384"/>
              <a:gd name="T1" fmla="*/ 609600 h 1584"/>
              <a:gd name="T2" fmla="*/ 0 w 384"/>
              <a:gd name="T3" fmla="*/ 2514600 h 1584"/>
              <a:gd name="T4" fmla="*/ 609600 w 384"/>
              <a:gd name="T5" fmla="*/ 1905000 h 1584"/>
              <a:gd name="T6" fmla="*/ 609600 w 384"/>
              <a:gd name="T7" fmla="*/ 0 h 1584"/>
              <a:gd name="T8" fmla="*/ 0 w 384"/>
              <a:gd name="T9" fmla="*/ 609600 h 1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1584"/>
              <a:gd name="T17" fmla="*/ 384 w 384"/>
              <a:gd name="T18" fmla="*/ 1584 h 15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1584">
                <a:moveTo>
                  <a:pt x="0" y="384"/>
                </a:moveTo>
                <a:lnTo>
                  <a:pt x="0" y="1584"/>
                </a:lnTo>
                <a:lnTo>
                  <a:pt x="384" y="1200"/>
                </a:lnTo>
                <a:lnTo>
                  <a:pt x="384" y="0"/>
                </a:lnTo>
                <a:lnTo>
                  <a:pt x="0" y="384"/>
                </a:lnTo>
                <a:close/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2743200" y="2209800"/>
            <a:ext cx="2819400" cy="609600"/>
          </a:xfrm>
          <a:custGeom>
            <a:avLst/>
            <a:gdLst>
              <a:gd name="T0" fmla="*/ 609600 w 1776"/>
              <a:gd name="T1" fmla="*/ 0 h 384"/>
              <a:gd name="T2" fmla="*/ 2819400 w 1776"/>
              <a:gd name="T3" fmla="*/ 0 h 384"/>
              <a:gd name="T4" fmla="*/ 2209800 w 1776"/>
              <a:gd name="T5" fmla="*/ 609600 h 384"/>
              <a:gd name="T6" fmla="*/ 0 w 1776"/>
              <a:gd name="T7" fmla="*/ 609600 h 384"/>
              <a:gd name="T8" fmla="*/ 609600 w 1776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6"/>
              <a:gd name="T16" fmla="*/ 0 h 384"/>
              <a:gd name="T17" fmla="*/ 1776 w 1776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6" h="384">
                <a:moveTo>
                  <a:pt x="384" y="0"/>
                </a:moveTo>
                <a:lnTo>
                  <a:pt x="1776" y="0"/>
                </a:lnTo>
                <a:lnTo>
                  <a:pt x="1392" y="384"/>
                </a:lnTo>
                <a:lnTo>
                  <a:pt x="0" y="384"/>
                </a:lnTo>
                <a:lnTo>
                  <a:pt x="38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2743200" y="2819400"/>
            <a:ext cx="2209800" cy="1905000"/>
          </a:xfrm>
          <a:custGeom>
            <a:avLst/>
            <a:gdLst>
              <a:gd name="T0" fmla="*/ 0 w 1392"/>
              <a:gd name="T1" fmla="*/ 0 h 1200"/>
              <a:gd name="T2" fmla="*/ 2209800 w 1392"/>
              <a:gd name="T3" fmla="*/ 0 h 1200"/>
              <a:gd name="T4" fmla="*/ 2209800 w 1392"/>
              <a:gd name="T5" fmla="*/ 1905000 h 1200"/>
              <a:gd name="T6" fmla="*/ 0 w 1392"/>
              <a:gd name="T7" fmla="*/ 1905000 h 1200"/>
              <a:gd name="T8" fmla="*/ 0 w 139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1200"/>
              <a:gd name="T17" fmla="*/ 1392 w 139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1200">
                <a:moveTo>
                  <a:pt x="0" y="0"/>
                </a:moveTo>
                <a:lnTo>
                  <a:pt x="1392" y="0"/>
                </a:lnTo>
                <a:lnTo>
                  <a:pt x="1392" y="1200"/>
                </a:lnTo>
                <a:lnTo>
                  <a:pt x="0" y="12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2DD65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19800" y="990600"/>
            <a:ext cx="2590800" cy="2362200"/>
            <a:chOff x="2256" y="1248"/>
            <a:chExt cx="1776" cy="1584"/>
          </a:xfrm>
          <a:gradFill>
            <a:gsLst>
              <a:gs pos="0">
                <a:srgbClr val="B2DD65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184" name="Freeform 7"/>
            <p:cNvSpPr>
              <a:spLocks/>
            </p:cNvSpPr>
            <p:nvPr/>
          </p:nvSpPr>
          <p:spPr bwMode="auto">
            <a:xfrm>
              <a:off x="2640" y="1248"/>
              <a:ext cx="1392" cy="1200"/>
            </a:xfrm>
            <a:custGeom>
              <a:avLst/>
              <a:gdLst>
                <a:gd name="T0" fmla="*/ 0 w 1392"/>
                <a:gd name="T1" fmla="*/ 0 h 1200"/>
                <a:gd name="T2" fmla="*/ 1392 w 1392"/>
                <a:gd name="T3" fmla="*/ 0 h 1200"/>
                <a:gd name="T4" fmla="*/ 1392 w 1392"/>
                <a:gd name="T5" fmla="*/ 1200 h 1200"/>
                <a:gd name="T6" fmla="*/ 0 w 1392"/>
                <a:gd name="T7" fmla="*/ 1200 h 1200"/>
                <a:gd name="T8" fmla="*/ 0 w 1392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1200"/>
                <a:gd name="T17" fmla="*/ 1392 w 1392"/>
                <a:gd name="T18" fmla="*/ 1200 h 1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1200">
                  <a:moveTo>
                    <a:pt x="0" y="0"/>
                  </a:moveTo>
                  <a:lnTo>
                    <a:pt x="1392" y="0"/>
                  </a:lnTo>
                  <a:lnTo>
                    <a:pt x="1392" y="1200"/>
                  </a:lnTo>
                  <a:lnTo>
                    <a:pt x="0" y="1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" name="Freeform 8"/>
            <p:cNvSpPr>
              <a:spLocks/>
            </p:cNvSpPr>
            <p:nvPr/>
          </p:nvSpPr>
          <p:spPr bwMode="auto">
            <a:xfrm>
              <a:off x="2256" y="1632"/>
              <a:ext cx="1392" cy="1200"/>
            </a:xfrm>
            <a:custGeom>
              <a:avLst/>
              <a:gdLst>
                <a:gd name="T0" fmla="*/ 0 w 1392"/>
                <a:gd name="T1" fmla="*/ 0 h 1200"/>
                <a:gd name="T2" fmla="*/ 1392 w 1392"/>
                <a:gd name="T3" fmla="*/ 0 h 1200"/>
                <a:gd name="T4" fmla="*/ 1392 w 1392"/>
                <a:gd name="T5" fmla="*/ 1200 h 1200"/>
                <a:gd name="T6" fmla="*/ 0 w 1392"/>
                <a:gd name="T7" fmla="*/ 1200 h 1200"/>
                <a:gd name="T8" fmla="*/ 0 w 1392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1200"/>
                <a:gd name="T17" fmla="*/ 1392 w 1392"/>
                <a:gd name="T18" fmla="*/ 1200 h 1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1200">
                  <a:moveTo>
                    <a:pt x="0" y="0"/>
                  </a:moveTo>
                  <a:lnTo>
                    <a:pt x="1392" y="0"/>
                  </a:lnTo>
                  <a:lnTo>
                    <a:pt x="1392" y="1200"/>
                  </a:lnTo>
                  <a:lnTo>
                    <a:pt x="0" y="1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609600"/>
            <a:ext cx="2590800" cy="2362200"/>
            <a:chOff x="3552" y="2352"/>
            <a:chExt cx="1776" cy="158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7182" name="Freeform 10"/>
            <p:cNvSpPr>
              <a:spLocks/>
            </p:cNvSpPr>
            <p:nvPr/>
          </p:nvSpPr>
          <p:spPr bwMode="auto">
            <a:xfrm>
              <a:off x="3552" y="3552"/>
              <a:ext cx="1776" cy="384"/>
            </a:xfrm>
            <a:custGeom>
              <a:avLst/>
              <a:gdLst>
                <a:gd name="T0" fmla="*/ 384 w 1776"/>
                <a:gd name="T1" fmla="*/ 0 h 384"/>
                <a:gd name="T2" fmla="*/ 1776 w 1776"/>
                <a:gd name="T3" fmla="*/ 0 h 384"/>
                <a:gd name="T4" fmla="*/ 1392 w 1776"/>
                <a:gd name="T5" fmla="*/ 384 h 384"/>
                <a:gd name="T6" fmla="*/ 0 w 1776"/>
                <a:gd name="T7" fmla="*/ 384 h 384"/>
                <a:gd name="T8" fmla="*/ 384 w 1776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6"/>
                <a:gd name="T16" fmla="*/ 0 h 384"/>
                <a:gd name="T17" fmla="*/ 1776 w 177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6" h="384">
                  <a:moveTo>
                    <a:pt x="384" y="0"/>
                  </a:moveTo>
                  <a:lnTo>
                    <a:pt x="1776" y="0"/>
                  </a:lnTo>
                  <a:lnTo>
                    <a:pt x="1392" y="384"/>
                  </a:lnTo>
                  <a:lnTo>
                    <a:pt x="0" y="38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Freeform 11"/>
            <p:cNvSpPr>
              <a:spLocks/>
            </p:cNvSpPr>
            <p:nvPr/>
          </p:nvSpPr>
          <p:spPr bwMode="auto">
            <a:xfrm>
              <a:off x="3552" y="2352"/>
              <a:ext cx="1776" cy="384"/>
            </a:xfrm>
            <a:custGeom>
              <a:avLst/>
              <a:gdLst>
                <a:gd name="T0" fmla="*/ 384 w 1776"/>
                <a:gd name="T1" fmla="*/ 0 h 384"/>
                <a:gd name="T2" fmla="*/ 1776 w 1776"/>
                <a:gd name="T3" fmla="*/ 0 h 384"/>
                <a:gd name="T4" fmla="*/ 1392 w 1776"/>
                <a:gd name="T5" fmla="*/ 384 h 384"/>
                <a:gd name="T6" fmla="*/ 0 w 1776"/>
                <a:gd name="T7" fmla="*/ 384 h 384"/>
                <a:gd name="T8" fmla="*/ 384 w 1776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6"/>
                <a:gd name="T16" fmla="*/ 0 h 384"/>
                <a:gd name="T17" fmla="*/ 1776 w 177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6" h="384">
                  <a:moveTo>
                    <a:pt x="384" y="0"/>
                  </a:moveTo>
                  <a:lnTo>
                    <a:pt x="1776" y="0"/>
                  </a:lnTo>
                  <a:lnTo>
                    <a:pt x="1392" y="384"/>
                  </a:lnTo>
                  <a:lnTo>
                    <a:pt x="0" y="38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0" y="4038600"/>
            <a:ext cx="2286000" cy="2286000"/>
            <a:chOff x="2448" y="2592"/>
            <a:chExt cx="1776" cy="1584"/>
          </a:xfrm>
        </p:grpSpPr>
        <p:sp>
          <p:nvSpPr>
            <p:cNvPr id="7180" name="Freeform 13"/>
            <p:cNvSpPr>
              <a:spLocks/>
            </p:cNvSpPr>
            <p:nvPr/>
          </p:nvSpPr>
          <p:spPr bwMode="auto">
            <a:xfrm>
              <a:off x="2448" y="2592"/>
              <a:ext cx="384" cy="1584"/>
            </a:xfrm>
            <a:custGeom>
              <a:avLst/>
              <a:gdLst>
                <a:gd name="T0" fmla="*/ 0 w 384"/>
                <a:gd name="T1" fmla="*/ 384 h 1584"/>
                <a:gd name="T2" fmla="*/ 0 w 384"/>
                <a:gd name="T3" fmla="*/ 1584 h 1584"/>
                <a:gd name="T4" fmla="*/ 384 w 384"/>
                <a:gd name="T5" fmla="*/ 1200 h 1584"/>
                <a:gd name="T6" fmla="*/ 384 w 384"/>
                <a:gd name="T7" fmla="*/ 0 h 1584"/>
                <a:gd name="T8" fmla="*/ 0 w 384"/>
                <a:gd name="T9" fmla="*/ 384 h 1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584"/>
                <a:gd name="T17" fmla="*/ 384 w 384"/>
                <a:gd name="T18" fmla="*/ 1584 h 1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584">
                  <a:moveTo>
                    <a:pt x="0" y="384"/>
                  </a:moveTo>
                  <a:lnTo>
                    <a:pt x="0" y="1584"/>
                  </a:lnTo>
                  <a:lnTo>
                    <a:pt x="384" y="1200"/>
                  </a:lnTo>
                  <a:lnTo>
                    <a:pt x="384" y="0"/>
                  </a:lnTo>
                  <a:lnTo>
                    <a:pt x="0" y="384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Freeform 14"/>
            <p:cNvSpPr>
              <a:spLocks/>
            </p:cNvSpPr>
            <p:nvPr/>
          </p:nvSpPr>
          <p:spPr bwMode="auto">
            <a:xfrm>
              <a:off x="3840" y="2592"/>
              <a:ext cx="384" cy="1584"/>
            </a:xfrm>
            <a:custGeom>
              <a:avLst/>
              <a:gdLst>
                <a:gd name="T0" fmla="*/ 0 w 384"/>
                <a:gd name="T1" fmla="*/ 384 h 1584"/>
                <a:gd name="T2" fmla="*/ 0 w 384"/>
                <a:gd name="T3" fmla="*/ 1584 h 1584"/>
                <a:gd name="T4" fmla="*/ 384 w 384"/>
                <a:gd name="T5" fmla="*/ 1200 h 1584"/>
                <a:gd name="T6" fmla="*/ 384 w 384"/>
                <a:gd name="T7" fmla="*/ 0 h 1584"/>
                <a:gd name="T8" fmla="*/ 0 w 384"/>
                <a:gd name="T9" fmla="*/ 384 h 1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584"/>
                <a:gd name="T17" fmla="*/ 384 w 384"/>
                <a:gd name="T18" fmla="*/ 1584 h 1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584">
                  <a:moveTo>
                    <a:pt x="0" y="384"/>
                  </a:moveTo>
                  <a:lnTo>
                    <a:pt x="0" y="1584"/>
                  </a:lnTo>
                  <a:lnTo>
                    <a:pt x="384" y="1200"/>
                  </a:lnTo>
                  <a:lnTo>
                    <a:pt x="384" y="0"/>
                  </a:lnTo>
                  <a:lnTo>
                    <a:pt x="0" y="384"/>
                  </a:lnTo>
                  <a:close/>
                </a:path>
              </a:pathLst>
            </a:cu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73063" y="4953000"/>
            <a:ext cx="510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99"/>
                </a:solidFill>
              </a:rPr>
              <a:t>Противоположные</a:t>
            </a:r>
            <a:r>
              <a:rPr lang="ru-RU" sz="3200" dirty="0">
                <a:solidFill>
                  <a:srgbClr val="000099"/>
                </a:solidFill>
              </a:rPr>
              <a:t> грани прямоугольного </a:t>
            </a:r>
            <a:r>
              <a:rPr lang="ru-RU" sz="3200" spc="-150" dirty="0">
                <a:solidFill>
                  <a:srgbClr val="000099"/>
                </a:solidFill>
              </a:rPr>
              <a:t>параллелепипеда </a:t>
            </a:r>
            <a:r>
              <a:rPr lang="ru-RU" sz="3200" b="1" spc="-150" dirty="0" smtClean="0">
                <a:solidFill>
                  <a:srgbClr val="000099"/>
                </a:solidFill>
              </a:rPr>
              <a:t>равны.</a:t>
            </a:r>
            <a:endParaRPr lang="ru-RU" sz="3200" b="1" spc="-150" dirty="0">
              <a:solidFill>
                <a:srgbClr val="000099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88938" y="1412875"/>
            <a:ext cx="716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99"/>
                </a:solidFill>
              </a:rPr>
              <a:t>Грани</a:t>
            </a:r>
            <a:r>
              <a:rPr lang="ru-RU" sz="3200" dirty="0">
                <a:solidFill>
                  <a:srgbClr val="000099"/>
                </a:solidFill>
              </a:rPr>
              <a:t> – 6 </a:t>
            </a:r>
            <a:r>
              <a:rPr lang="ru-RU" sz="3200" dirty="0" smtClean="0">
                <a:solidFill>
                  <a:srgbClr val="000099"/>
                </a:solidFill>
              </a:rPr>
              <a:t>прямоугольников.</a:t>
            </a:r>
            <a:endParaRPr lang="ru-RU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07" grpId="0" autoUpdateAnimBg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2699792" y="2420938"/>
            <a:ext cx="3352800" cy="3352800"/>
          </a:xfrm>
          <a:prstGeom prst="cube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197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226827" y="3681839"/>
            <a:ext cx="721672" cy="8309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9750" y="231775"/>
            <a:ext cx="8748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600" b="1" dirty="0">
                <a:solidFill>
                  <a:srgbClr val="002060"/>
                </a:solidFill>
                <a:cs typeface="Arial" charset="0"/>
              </a:rPr>
              <a:t>Куб</a:t>
            </a:r>
            <a:r>
              <a:rPr lang="ru-RU" sz="3600" b="1" dirty="0">
                <a:cs typeface="Arial" charset="0"/>
              </a:rPr>
              <a:t> </a:t>
            </a:r>
            <a:r>
              <a:rPr lang="ru-RU" sz="3600" dirty="0">
                <a:cs typeface="Arial" charset="0"/>
              </a:rPr>
              <a:t>– это прямоугольный параллелепипед, у которого все измерения </a:t>
            </a:r>
            <a:r>
              <a:rPr lang="ru-RU" sz="3600" dirty="0" smtClean="0">
                <a:cs typeface="Arial" charset="0"/>
              </a:rPr>
              <a:t>одинаковы.</a:t>
            </a:r>
            <a:endParaRPr lang="ru-RU" sz="3600" dirty="0">
              <a:cs typeface="Arial" charset="0"/>
            </a:endParaRPr>
          </a:p>
        </p:txBody>
      </p:sp>
      <p:sp>
        <p:nvSpPr>
          <p:cNvPr id="9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654520" y="5589240"/>
            <a:ext cx="721672" cy="83099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531652" y="5085184"/>
            <a:ext cx="721672" cy="83099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705225" y="765175"/>
            <a:ext cx="5410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Сегодня я узнал…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Было интересно…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Было трудно…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Я выполнял задания…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Я понял, что…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Теперь я могу…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Я почувствовал, что…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Я приобрел…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Я научился…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У меня </a:t>
            </a:r>
            <a:r>
              <a:rPr lang="ru-RU" sz="2400" dirty="0" smtClean="0">
                <a:ea typeface="Times New Roman" pitchFamily="18" charset="0"/>
                <a:cs typeface="Arial" charset="0"/>
              </a:rPr>
              <a:t>получилось… </a:t>
            </a:r>
            <a:endParaRPr lang="ru-RU" sz="24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Я смог…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Я попробую…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Меня удивило…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Урок дал мне для жизни… </a:t>
            </a:r>
          </a:p>
          <a:p>
            <a:pPr eaLnBrk="0" hangingPunct="0">
              <a:buFontTx/>
              <a:buAutoNum type="arabicPeriod"/>
            </a:pPr>
            <a:r>
              <a:rPr lang="ru-RU" sz="2400" dirty="0">
                <a:ea typeface="Times New Roman" pitchFamily="18" charset="0"/>
                <a:cs typeface="Arial" charset="0"/>
              </a:rPr>
              <a:t> Мне захотелось… </a:t>
            </a:r>
          </a:p>
          <a:p>
            <a:pPr eaLnBrk="0" hangingPunct="0"/>
            <a:endParaRPr lang="ru-RU" sz="2400" dirty="0">
              <a:ea typeface="Times New Roman" pitchFamily="18" charset="0"/>
              <a:cs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96938" y="623888"/>
            <a:ext cx="2238375" cy="56991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Рефлексия</a:t>
            </a:r>
          </a:p>
        </p:txBody>
      </p:sp>
      <p:pic>
        <p:nvPicPr>
          <p:cNvPr id="8196" name="Picture 2" descr="C:\Users\Vilkova\AppData\Local\Microsoft\Windows\Temporary Internet Files\Content.IE5\6YATT0V2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628900"/>
            <a:ext cx="174466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63538" y="404813"/>
            <a:ext cx="867251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Интернет</a:t>
            </a:r>
            <a:r>
              <a:rPr lang="en-US" sz="1600" b="1" dirty="0">
                <a:solidFill>
                  <a:srgbClr val="002060"/>
                </a:solidFill>
              </a:rPr>
              <a:t>-</a:t>
            </a:r>
            <a:r>
              <a:rPr lang="ru-RU" sz="1600" b="1" dirty="0">
                <a:solidFill>
                  <a:srgbClr val="002060"/>
                </a:solidFill>
              </a:rPr>
              <a:t>источники</a:t>
            </a:r>
          </a:p>
          <a:p>
            <a:endParaRPr lang="ru-RU" sz="1600" dirty="0"/>
          </a:p>
          <a:p>
            <a:r>
              <a:rPr lang="ru-RU" sz="1600" dirty="0"/>
              <a:t>http://</a:t>
            </a:r>
            <a:r>
              <a:rPr lang="ru-RU" sz="1600" dirty="0" smtClean="0"/>
              <a:t>www.galserparikmacher.ru/catalogue/parikmaherskie_instrumentyi_i_aksessuaryi/manikyurno-pedikyurnyie_instrumentyi/item12111?show=print </a:t>
            </a:r>
            <a:r>
              <a:rPr lang="ru-RU" sz="1600" dirty="0"/>
              <a:t>(брусок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dirty="0"/>
              <a:t>http://</a:t>
            </a:r>
            <a:r>
              <a:rPr lang="ru-RU" sz="1600" dirty="0" smtClean="0"/>
              <a:t>img0.liveinternet.ru/images/attach/c/4/78/743/78743404_Snap_20111004_16h29m33s_</a:t>
            </a:r>
          </a:p>
          <a:p>
            <a:r>
              <a:rPr lang="ru-RU" sz="1600" dirty="0" smtClean="0"/>
              <a:t>003</a:t>
            </a:r>
            <a:r>
              <a:rPr lang="ru-RU" sz="1600" dirty="0"/>
              <a:t>_.png (мыло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dirty="0"/>
              <a:t>http://www.akaton.ru/images/detailed/94/000048582_b.jpg (коробка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dirty="0"/>
              <a:t>http://www.blukatik.com/data/big/rubik_cube.png (кубик </a:t>
            </a:r>
            <a:r>
              <a:rPr lang="ru-RU" sz="1600" dirty="0" err="1"/>
              <a:t>Рубика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dirty="0"/>
              <a:t>http://interier-s.ru/d/46543/d/2705.jpg (шкаф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dirty="0"/>
              <a:t>http://www.md.all.biz/img/md/catalog/21745.jpeg (кирпич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en-US" sz="1600" dirty="0"/>
              <a:t>http://www.informat.ru/catalog/9277/978086/</a:t>
            </a:r>
            <a:r>
              <a:rPr lang="ru-RU" sz="1600" dirty="0"/>
              <a:t> (</a:t>
            </a:r>
            <a:r>
              <a:rPr lang="ru-RU" sz="1600"/>
              <a:t>линейка</a:t>
            </a:r>
            <a:r>
              <a:rPr lang="ru-RU" sz="1600" smtClean="0"/>
              <a:t>)</a:t>
            </a:r>
          </a:p>
          <a:p>
            <a:endParaRPr lang="ru-RU" sz="1600" dirty="0"/>
          </a:p>
          <a:p>
            <a:r>
              <a:rPr lang="ru-RU" sz="1600" dirty="0"/>
              <a:t>http://</a:t>
            </a:r>
            <a:r>
              <a:rPr lang="ru-RU" sz="1600" dirty="0" smtClean="0"/>
              <a:t>office.microsoft.com/ru/images/results.aspx?qu</a:t>
            </a:r>
            <a:r>
              <a:rPr lang="ru-RU" sz="1600" dirty="0"/>
              <a:t>=%D0%BA%D0%BD%D0%B8%D0%B3%D0%B8&amp;ex=1#ai:MC900440424|mt:1| (смайлик)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266</TotalTime>
  <Words>217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Чаплыгина И.Б.</dc:creator>
  <cp:lastModifiedBy>Светлана</cp:lastModifiedBy>
  <cp:revision>36</cp:revision>
  <dcterms:created xsi:type="dcterms:W3CDTF">2008-03-28T16:57:55Z</dcterms:created>
  <dcterms:modified xsi:type="dcterms:W3CDTF">2013-07-05T05:36:59Z</dcterms:modified>
</cp:coreProperties>
</file>