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6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09AB"/>
    <a:srgbClr val="FCAF1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A46E-11A0-4548-95B1-F1CF0B616E1E}" type="datetimeFigureOut">
              <a:rPr lang="ru-RU" smtClean="0"/>
              <a:pPr/>
              <a:t>02.11.2014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6C7-A9E9-41F8-8B76-EF3F213F88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A46E-11A0-4548-95B1-F1CF0B616E1E}" type="datetimeFigureOut">
              <a:rPr lang="ru-RU" smtClean="0"/>
              <a:pPr/>
              <a:t>02.11.2014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6C7-A9E9-41F8-8B76-EF3F213F88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A46E-11A0-4548-95B1-F1CF0B616E1E}" type="datetimeFigureOut">
              <a:rPr lang="ru-RU" smtClean="0"/>
              <a:pPr/>
              <a:t>02.11.2014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6C7-A9E9-41F8-8B76-EF3F213F88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A46E-11A0-4548-95B1-F1CF0B616E1E}" type="datetimeFigureOut">
              <a:rPr lang="ru-RU" smtClean="0"/>
              <a:pPr/>
              <a:t>02.11.2014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6C7-A9E9-41F8-8B76-EF3F213F88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A46E-11A0-4548-95B1-F1CF0B616E1E}" type="datetimeFigureOut">
              <a:rPr lang="ru-RU" smtClean="0"/>
              <a:pPr/>
              <a:t>02.11.2014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6C7-A9E9-41F8-8B76-EF3F213F88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A46E-11A0-4548-95B1-F1CF0B616E1E}" type="datetimeFigureOut">
              <a:rPr lang="ru-RU" smtClean="0"/>
              <a:pPr/>
              <a:t>02.11.2014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6C7-A9E9-41F8-8B76-EF3F213F88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A46E-11A0-4548-95B1-F1CF0B616E1E}" type="datetimeFigureOut">
              <a:rPr lang="ru-RU" smtClean="0"/>
              <a:pPr/>
              <a:t>02.11.2014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6C7-A9E9-41F8-8B76-EF3F213F88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A46E-11A0-4548-95B1-F1CF0B616E1E}" type="datetimeFigureOut">
              <a:rPr lang="ru-RU" smtClean="0"/>
              <a:pPr/>
              <a:t>02.11.2014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6C7-A9E9-41F8-8B76-EF3F213F88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A46E-11A0-4548-95B1-F1CF0B616E1E}" type="datetimeFigureOut">
              <a:rPr lang="ru-RU" smtClean="0"/>
              <a:pPr/>
              <a:t>02.11.2014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6C7-A9E9-41F8-8B76-EF3F213F88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A46E-11A0-4548-95B1-F1CF0B616E1E}" type="datetimeFigureOut">
              <a:rPr lang="ru-RU" smtClean="0"/>
              <a:pPr/>
              <a:t>02.11.2014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6C7-A9E9-41F8-8B76-EF3F213F88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A46E-11A0-4548-95B1-F1CF0B616E1E}" type="datetimeFigureOut">
              <a:rPr lang="ru-RU" smtClean="0"/>
              <a:pPr/>
              <a:t>02.11.2014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6C7-A9E9-41F8-8B76-EF3F213F88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1A46E-11A0-4548-95B1-F1CF0B616E1E}" type="datetimeFigureOut">
              <a:rPr lang="ru-RU" smtClean="0"/>
              <a:pPr/>
              <a:t>02.11.2014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616C7-A9E9-41F8-8B76-EF3F213F88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6" name="Подзаголовок 11"/>
          <p:cNvSpPr>
            <a:spLocks noGrp="1"/>
          </p:cNvSpPr>
          <p:nvPr>
            <p:ph type="subTitle" idx="1"/>
          </p:nvPr>
        </p:nvSpPr>
        <p:spPr>
          <a:xfrm>
            <a:off x="899592" y="6597352"/>
            <a:ext cx="8244408" cy="260648"/>
          </a:xfrm>
        </p:spPr>
        <p:txBody>
          <a:bodyPr>
            <a:normAutofit/>
          </a:bodyPr>
          <a:lstStyle/>
          <a:p>
            <a:r>
              <a:rPr lang="ru-RU" sz="1000" dirty="0" smtClean="0">
                <a:solidFill>
                  <a:schemeClr val="accent4">
                    <a:lumMod val="50000"/>
                  </a:schemeClr>
                </a:solidFill>
                <a:effectLst/>
              </a:rPr>
              <a:t>2014г. Кирсанов Илья Андреевич ©</a:t>
            </a:r>
            <a:endParaRPr lang="ru-RU" sz="10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835696" y="3717032"/>
            <a:ext cx="5544616" cy="154766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00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r>
              <a:rPr lang="ru-RU" sz="3600" dirty="0" smtClean="0"/>
              <a:t>Поиск и сортировка информации в базах данных</a:t>
            </a:r>
            <a:r>
              <a:rPr lang="ru-RU" sz="4000" dirty="0" smtClean="0"/>
              <a:t>.</a:t>
            </a: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Выноска-облако 7"/>
          <p:cNvSpPr/>
          <p:nvPr/>
        </p:nvSpPr>
        <p:spPr>
          <a:xfrm>
            <a:off x="7236296" y="3717032"/>
            <a:ext cx="1274440" cy="1296144"/>
          </a:xfrm>
          <a:prstGeom prst="cloudCallout">
            <a:avLst>
              <a:gd name="adj1" fmla="val -64890"/>
              <a:gd name="adj2" fmla="val 33556"/>
            </a:avLst>
          </a:prstGeom>
          <a:blipFill>
            <a:blip r:embed="rId2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</a:blip>
            <a:tile tx="0" ty="0" sx="100000" sy="100000" flip="none" algn="tl"/>
          </a:blip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4400" b="1" dirty="0" smtClean="0">
                <a:solidFill>
                  <a:srgbClr val="FFC000"/>
                </a:solidFill>
              </a:rPr>
              <a:t>А</a:t>
            </a:r>
            <a:r>
              <a:rPr lang="en-US" sz="4400" b="1" dirty="0" smtClean="0">
                <a:solidFill>
                  <a:srgbClr val="FFC000"/>
                </a:solidFill>
              </a:rPr>
              <a:t>6</a:t>
            </a:r>
            <a:endParaRPr lang="ru-RU" sz="4400" b="1" dirty="0">
              <a:solidFill>
                <a:srgbClr val="FFC000"/>
              </a:solidFill>
            </a:endParaRPr>
          </a:p>
        </p:txBody>
      </p:sp>
      <p:sp>
        <p:nvSpPr>
          <p:cNvPr id="9" name="Круглая лента лицом вверх 8"/>
          <p:cNvSpPr/>
          <p:nvPr/>
        </p:nvSpPr>
        <p:spPr>
          <a:xfrm>
            <a:off x="1043608" y="620688"/>
            <a:ext cx="7920880" cy="1656184"/>
          </a:xfrm>
          <a:prstGeom prst="ellipseRibbon2">
            <a:avLst>
              <a:gd name="adj1" fmla="val 46515"/>
              <a:gd name="adj2" fmla="val 100000"/>
              <a:gd name="adj3" fmla="val 34111"/>
            </a:avLst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b="1" dirty="0">
              <a:solidFill>
                <a:srgbClr val="FFC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67745" y="1224136"/>
            <a:ext cx="5544615" cy="764704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>
                <a:gd name="adj" fmla="val 10871131"/>
              </a:avLst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Разбор задач ЕГЭ</a:t>
            </a:r>
            <a:endParaRPr lang="ru-RU" sz="5400" b="1" cap="none" spc="0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1.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Ниже приведены фрагменты таблиц базы данных учеников школы. В каком классе учится ученик наибольшего роста?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1) 3-й «А»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2) 4-й «А»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3) 6-й «А»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4) 9-й «А»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b="1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b="1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b="1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b="1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b="1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b="1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b="1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b="1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4</a:t>
            </a:r>
            <a:endParaRPr lang="en-US" sz="2400" dirty="0" smtClean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857488" y="1428736"/>
          <a:ext cx="3143272" cy="3779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446"/>
                <a:gridCol w="1928826"/>
              </a:tblGrid>
              <a:tr h="534597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+mn-lt"/>
                        </a:rPr>
                        <a:t>Код 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класса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endParaRPr lang="ru-RU" sz="18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Название класса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endParaRPr lang="ru-RU" sz="18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600"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</a:rPr>
                        <a:t> 1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1-й «А»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600"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</a:rPr>
                        <a:t> 2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3-й «А»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600"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</a:rPr>
                        <a:t> 3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4-й «А»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600"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</a:rPr>
                        <a:t> 4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4-й «Б»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600"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</a:rPr>
                        <a:t> 5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6-й «А»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600"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</a:rPr>
                        <a:t> 6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6-й «Б»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600"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</a:rPr>
                        <a:t> 7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6-й «В»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600"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8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9-й «А»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600"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9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10-й «А»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6357950" y="1428736"/>
          <a:ext cx="2571767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/>
                <a:gridCol w="785817"/>
                <a:gridCol w="642942"/>
              </a:tblGrid>
              <a:tr h="618968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Фамилия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+mn-lt"/>
                        </a:rPr>
                        <a:t>Код 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класса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+mn-lt"/>
                        </a:rPr>
                        <a:t>Рост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7226"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Иванов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3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156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7226"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Петров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5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174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7226"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Сидоров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8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135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7226"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Кошкин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3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148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7226"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Ложкин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2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134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7226"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80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Ножкин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8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183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7226"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80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Тарелкин</a:t>
                      </a:r>
                      <a:endParaRPr lang="ru-RU" sz="18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5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158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7226"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80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Мискин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2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175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7226"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Чашкин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3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 169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Овал 12"/>
          <p:cNvSpPr/>
          <p:nvPr/>
        </p:nvSpPr>
        <p:spPr>
          <a:xfrm>
            <a:off x="2786050" y="4500570"/>
            <a:ext cx="500066" cy="357190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7429520" y="3786190"/>
            <a:ext cx="500066" cy="357190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4071934" y="4500570"/>
            <a:ext cx="928694" cy="357190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8286776" y="3786190"/>
            <a:ext cx="500066" cy="357190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2.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На городской олимпиаде по программированию предлагались задачи трех типов: А, В и С. По итогам олимпиады была составлена таблица, в колонках которой указано, сколько задач каждого типа решил участник. Вот начало таблицы: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/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/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За правильное решение задачи типа А участнику начислялся 1 балл, за решение задачи типа В – 2 балла и за решение задачи типа С – 3 балла. Победитель определялся по сумме баллов, которая у всех участников оказалась разная. Для определения победителя олимпиады достаточно выполнить следующий запрос: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1) Отсортировать таблицу по возрастанию значения поля С и взять первую строку.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2) Отсортировать таблицу по убыванию значения поля С и взять первую строку.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3) Отсортировать таблицу по убыванию значения выражения А+2В+3С и взять первую строку.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4) Отсортировать таблицу по возрастанию значения выражения А+2В+3С и взять первую строку.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i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Так как задачи типа А участнику начислялся 1 балл, В — 2 балла и С — 3 балла, то сумма баллов вычисляется по формуле А+2В+3С. Первая строка при сортировке по убыванию - наибольший результат.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3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       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785918" y="1500174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Фамилия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</a:rPr>
                        <a:t>A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</a:rPr>
                        <a:t>B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</a:rPr>
                        <a:t>C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Иванов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Рассмотрим варианты ответов.</a:t>
            </a:r>
          </a:p>
          <a:p>
            <a:r>
              <a:rPr lang="ru-RU" dirty="0" smtClean="0"/>
              <a:t>       1) ОК. Разбивать на части нужно так: 11 и 2. Возможные исходные 61</a:t>
            </a:r>
            <a:r>
              <a:rPr lang="ru-RU" baseline="-25000" dirty="0" smtClean="0"/>
              <a:t>8</a:t>
            </a:r>
            <a:r>
              <a:rPr lang="ru-RU" dirty="0" smtClean="0"/>
              <a:t> и 31</a:t>
            </a:r>
            <a:r>
              <a:rPr lang="ru-RU" baseline="-25000" dirty="0" smtClean="0"/>
              <a:t>8</a:t>
            </a:r>
            <a:r>
              <a:rPr lang="ru-RU" dirty="0" smtClean="0"/>
              <a:t>.</a:t>
            </a:r>
          </a:p>
          <a:p>
            <a:r>
              <a:rPr lang="ru-RU" dirty="0" smtClean="0"/>
              <a:t>       2) Не подходит. Разбить на части можно только так: 21 и 11. Число 21</a:t>
            </a:r>
            <a:r>
              <a:rPr lang="ru-RU" baseline="-25000" dirty="0" smtClean="0"/>
              <a:t>8</a:t>
            </a:r>
            <a:r>
              <a:rPr lang="ru-RU" dirty="0" smtClean="0"/>
              <a:t> нельзя получить, как сумму однозначных восьмеричных чисел. (нарушено условие в2).</a:t>
            </a:r>
          </a:p>
          <a:p>
            <a:r>
              <a:rPr lang="ru-RU" dirty="0" smtClean="0"/>
              <a:t>       3) Не подходит. Цифра 9 не может встречаться в восьмеричном числе.</a:t>
            </a:r>
          </a:p>
          <a:p>
            <a:r>
              <a:rPr lang="ru-RU" dirty="0" smtClean="0"/>
              <a:t>       4) Не подходит. Разбить на части можно только так: 2 и 7. При этом 2 &gt; 7 (нарушено условие в3 - первое число должно быть больше второго)</a:t>
            </a:r>
          </a:p>
          <a:p>
            <a:r>
              <a:rPr lang="ru-RU" b="1" i="1" dirty="0" smtClean="0"/>
              <a:t>        Правильный ответ</a:t>
            </a:r>
            <a:r>
              <a:rPr lang="ru-RU" dirty="0" smtClean="0"/>
              <a:t>:  1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</a:t>
            </a:r>
            <a:r>
              <a:rPr lang="en-US" b="1" dirty="0" smtClean="0"/>
              <a:t>3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6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В фрагменте базы данных представлены сведения о родственных отношениях.</a:t>
            </a: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spcBef>
                <a:spcPts val="0"/>
              </a:spcBef>
            </a:pPr>
            <a:endParaRPr lang="en-US" sz="2400" dirty="0" smtClean="0"/>
          </a:p>
          <a:p>
            <a:pPr marL="0" indent="0">
              <a:spcBef>
                <a:spcPts val="0"/>
              </a:spcBef>
            </a:pPr>
            <a:endParaRPr lang="en-US" sz="2400" dirty="0" smtClean="0"/>
          </a:p>
          <a:p>
            <a:pPr marL="0" indent="0">
              <a:spcBef>
                <a:spcPts val="0"/>
              </a:spcBef>
            </a:pPr>
            <a:endParaRPr lang="en-US" sz="2400" dirty="0" smtClean="0"/>
          </a:p>
          <a:p>
            <a:pPr marL="0" indent="0">
              <a:spcBef>
                <a:spcPts val="0"/>
              </a:spcBef>
            </a:pPr>
            <a:endParaRPr lang="en-US" sz="2400" dirty="0" smtClean="0"/>
          </a:p>
          <a:p>
            <a:pPr marL="0" indent="0">
              <a:spcBef>
                <a:spcPts val="0"/>
              </a:spcBef>
            </a:pPr>
            <a:endParaRPr lang="en-US" sz="2400" dirty="0" smtClean="0"/>
          </a:p>
          <a:p>
            <a:pPr marL="0" indent="0">
              <a:spcBef>
                <a:spcPts val="0"/>
              </a:spcBef>
            </a:pPr>
            <a:endParaRPr lang="en-US" sz="2400" dirty="0" smtClean="0"/>
          </a:p>
          <a:p>
            <a:pPr marL="0" indent="0">
              <a:spcBef>
                <a:spcPts val="0"/>
              </a:spcBef>
            </a:pPr>
            <a:endParaRPr lang="en-US" sz="2400" dirty="0" smtClean="0"/>
          </a:p>
          <a:p>
            <a:pPr marL="0" indent="0">
              <a:spcBef>
                <a:spcPts val="0"/>
              </a:spcBef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Определите на основании приведенных данных фамилию и инициалы внучки Белых И.А.</a:t>
            </a:r>
          </a:p>
          <a:p>
            <a:pPr>
              <a:spcBef>
                <a:spcPts val="0"/>
              </a:spcBef>
              <a:buAutoNum type="arabicParenR"/>
            </a:pPr>
            <a:r>
              <a:rPr lang="ru-RU" sz="1800" dirty="0" smtClean="0"/>
              <a:t>Белых С.Б.</a:t>
            </a:r>
            <a:endParaRPr lang="en-US" sz="1800" dirty="0" smtClean="0"/>
          </a:p>
          <a:p>
            <a:pPr>
              <a:spcBef>
                <a:spcPts val="0"/>
              </a:spcBef>
              <a:buAutoNum type="arabicParenR"/>
            </a:pPr>
            <a:r>
              <a:rPr lang="ru-RU" sz="1800" dirty="0" err="1" smtClean="0"/>
              <a:t>Козак</a:t>
            </a:r>
            <a:r>
              <a:rPr lang="ru-RU" sz="1800" dirty="0" smtClean="0"/>
              <a:t> Е.Р.</a:t>
            </a:r>
            <a:endParaRPr lang="en-US" sz="1800" dirty="0" smtClean="0"/>
          </a:p>
          <a:p>
            <a:pPr>
              <a:spcBef>
                <a:spcPts val="0"/>
              </a:spcBef>
              <a:buAutoNum type="arabicParenR"/>
            </a:pPr>
            <a:r>
              <a:rPr lang="ru-RU" sz="1800" dirty="0" err="1" smtClean="0"/>
              <a:t>Петрич</a:t>
            </a:r>
            <a:r>
              <a:rPr lang="ru-RU" sz="1800" dirty="0" smtClean="0"/>
              <a:t> В.И.</a:t>
            </a:r>
            <a:endParaRPr lang="en-US" sz="1800" dirty="0" smtClean="0"/>
          </a:p>
          <a:p>
            <a:pPr>
              <a:spcBef>
                <a:spcPts val="0"/>
              </a:spcBef>
              <a:buAutoNum type="arabicParenR"/>
            </a:pPr>
            <a:r>
              <a:rPr lang="ru-RU" sz="1800" dirty="0" err="1" smtClean="0"/>
              <a:t>Петрич</a:t>
            </a:r>
            <a:r>
              <a:rPr lang="ru-RU" sz="1800" dirty="0" smtClean="0"/>
              <a:t> Л.Р.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000100" y="1000108"/>
          <a:ext cx="2857520" cy="3743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757"/>
                <a:gridCol w="1238259"/>
                <a:gridCol w="571504"/>
              </a:tblGrid>
              <a:tr h="244561"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Таблица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0139"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solidFill>
                            <a:srgbClr val="000000"/>
                          </a:solidFill>
                          <a:latin typeface="+mn-lt"/>
                        </a:rPr>
                        <a:t>ID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Фамилия_И.О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.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Пол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561"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</a:rPr>
                        <a:t>1108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</a:rPr>
                        <a:t>Козак Е.Р.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Ж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561"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</a:rPr>
                        <a:t>1010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Котова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М.С.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Ж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561"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</a:rPr>
                        <a:t>1047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</a:rPr>
                        <a:t>Лацис Н.Б.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Ж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561"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</a:rPr>
                        <a:t>1037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</a:rPr>
                        <a:t>Белых С.Б.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Ж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561"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</a:rPr>
                        <a:t>1083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Петрич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В.И.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Ж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561"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</a:rPr>
                        <a:t>1025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Саенко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А.И.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Ж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561"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</a:rPr>
                        <a:t>1071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</a:rPr>
                        <a:t>Белых А.И.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М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561"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</a:rPr>
                        <a:t>1012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Белых И.А.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М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561"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</a:rPr>
                        <a:t>1098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</a:rPr>
                        <a:t>Белых Т.А.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М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561"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</a:rPr>
                        <a:t>1096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</a:rPr>
                        <a:t>Белых Я.А.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М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561"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</a:rPr>
                        <a:t>1051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Мугабе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Р.Х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М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561"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</a:rPr>
                        <a:t>1121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Петрич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Л.Р.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М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56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1086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Петрич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Р.С.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М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4643438" y="1000108"/>
          <a:ext cx="1841498" cy="374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749"/>
                <a:gridCol w="920749"/>
              </a:tblGrid>
              <a:tr h="24960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Таблица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60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ID_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Родителя</a:t>
                      </a:r>
                      <a:endParaRPr lang="ru-RU" sz="11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ID_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Ребенка</a:t>
                      </a:r>
                      <a:endParaRPr lang="ru-RU" sz="11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600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1010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1071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600"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</a:rPr>
                        <a:t>1012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1071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600"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</a:rPr>
                        <a:t>1010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1083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600"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</a:rPr>
                        <a:t>1012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1083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600"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</a:rPr>
                        <a:t>1025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1086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600"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</a:rPr>
                        <a:t>1047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1096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600"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</a:rPr>
                        <a:t>1071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1096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600"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</a:rPr>
                        <a:t>1047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1098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600"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</a:rPr>
                        <a:t>1071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1098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600"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</a:rPr>
                        <a:t>1083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1108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600"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</a:rPr>
                        <a:t>1086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1108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600"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</a:rPr>
                        <a:t>1083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1121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600"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</a:rPr>
                        <a:t>1086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</a:rPr>
                        <a:t>1121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Овал 10"/>
          <p:cNvSpPr/>
          <p:nvPr/>
        </p:nvSpPr>
        <p:spPr>
          <a:xfrm>
            <a:off x="2285984" y="3286124"/>
            <a:ext cx="714380" cy="2143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1142976" y="3286124"/>
            <a:ext cx="714380" cy="2143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786314" y="2285992"/>
            <a:ext cx="714380" cy="2143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4786314" y="1785926"/>
            <a:ext cx="714380" cy="2143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5643570" y="1785926"/>
            <a:ext cx="714380" cy="214314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5643570" y="2285992"/>
            <a:ext cx="714380" cy="21431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4714876" y="3786190"/>
            <a:ext cx="714380" cy="21431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4714876" y="4286256"/>
            <a:ext cx="714380" cy="21431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4714876" y="3000372"/>
            <a:ext cx="714380" cy="214314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4714876" y="3500438"/>
            <a:ext cx="714380" cy="214314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5643570" y="3000372"/>
            <a:ext cx="714380" cy="214314"/>
          </a:xfrm>
          <a:prstGeom prst="ellipse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5643570" y="3500438"/>
            <a:ext cx="714380" cy="214314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5643570" y="4286256"/>
            <a:ext cx="714380" cy="214314"/>
          </a:xfrm>
          <a:prstGeom prst="ellipse">
            <a:avLst/>
          </a:prstGeom>
          <a:noFill/>
          <a:ln>
            <a:solidFill>
              <a:srgbClr val="E509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5643570" y="3786190"/>
            <a:ext cx="714380" cy="214314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1142976" y="3786190"/>
            <a:ext cx="714380" cy="214314"/>
          </a:xfrm>
          <a:prstGeom prst="ellipse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1142976" y="3571876"/>
            <a:ext cx="714380" cy="214314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1142976" y="1571612"/>
            <a:ext cx="714380" cy="214314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1142976" y="4286256"/>
            <a:ext cx="714380" cy="214314"/>
          </a:xfrm>
          <a:prstGeom prst="ellipse">
            <a:avLst/>
          </a:prstGeom>
          <a:noFill/>
          <a:ln>
            <a:solidFill>
              <a:srgbClr val="E509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1071538" y="1785926"/>
            <a:ext cx="2714644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14400" y="4929198"/>
            <a:ext cx="8229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Из первой таблицы определяем, что </a:t>
            </a:r>
            <a:r>
              <a:rPr lang="ru-RU" dirty="0" err="1" smtClean="0"/>
              <a:t>id</a:t>
            </a:r>
            <a:r>
              <a:rPr lang="ru-RU" dirty="0" smtClean="0"/>
              <a:t> Белых И.А. 1012.</a:t>
            </a:r>
          </a:p>
          <a:p>
            <a:r>
              <a:rPr lang="ru-RU" dirty="0" smtClean="0"/>
              <a:t>Из второй определяем .что такому </a:t>
            </a:r>
            <a:r>
              <a:rPr lang="ru-RU" dirty="0" err="1" smtClean="0"/>
              <a:t>id</a:t>
            </a:r>
            <a:r>
              <a:rPr lang="ru-RU" dirty="0" smtClean="0"/>
              <a:t> соответствует </a:t>
            </a:r>
            <a:r>
              <a:rPr lang="ru-RU" dirty="0" err="1" smtClean="0"/>
              <a:t>id</a:t>
            </a:r>
            <a:r>
              <a:rPr lang="ru-RU" dirty="0" smtClean="0"/>
              <a:t> 1071 и 1083.</a:t>
            </a:r>
          </a:p>
          <a:p>
            <a:r>
              <a:rPr lang="ru-RU" dirty="0" smtClean="0"/>
              <a:t>Из второй определяем, что таким </a:t>
            </a:r>
            <a:r>
              <a:rPr lang="ru-RU" dirty="0" err="1" smtClean="0"/>
              <a:t>id</a:t>
            </a:r>
            <a:r>
              <a:rPr lang="ru-RU" dirty="0" smtClean="0"/>
              <a:t> соответствует 1096, 1098, 1108, 1121.</a:t>
            </a:r>
          </a:p>
          <a:p>
            <a:r>
              <a:rPr lang="ru-RU" dirty="0" smtClean="0"/>
              <a:t>Из первой определяем .что только 1108 — девочка.</a:t>
            </a:r>
          </a:p>
          <a:p>
            <a:r>
              <a:rPr lang="ru-RU" dirty="0" smtClean="0"/>
              <a:t>Следовательно, ответ </a:t>
            </a:r>
            <a:r>
              <a:rPr lang="ru-RU" dirty="0" err="1" smtClean="0"/>
              <a:t>Козак</a:t>
            </a:r>
            <a:r>
              <a:rPr lang="ru-RU" dirty="0" smtClean="0"/>
              <a:t> Е.Р.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2" dur="500" fill="hold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68C1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0" grpId="0"/>
      <p:bldP spid="3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Вопросы.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Ниже в табличной форме представлен фрагмент базы данных производителей молочных изделий. В первой таблице отражены названия фирм-производителей и торговых точек, с которыми они сотрудничают, во второй — названия фирм-производителей, мест расположения производственных цехов и фамилии ответственных за поставку товаров менеджеров.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Руководствуясь приведенными таблицами, определите максимальное количество областей, молочные товары которых могут попасть на прилавки Центрального рынка.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1) 2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2) 3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3) 4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4) 9</a:t>
            </a:r>
            <a:br>
              <a:rPr lang="ru-RU" sz="2400" dirty="0" smtClean="0"/>
            </a:br>
            <a:endParaRPr lang="ru-RU" sz="2400" b="1" i="1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Вопросы.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ru-RU" sz="2000" dirty="0" smtClean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071538" y="571480"/>
          <a:ext cx="3357586" cy="48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/>
                <a:gridCol w="1785950"/>
              </a:tblGrid>
              <a:tr h="537665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Производитель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Торговая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точка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2685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Моя бурёнка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ТЦ «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Эдельвейс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» 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67119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Корова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Му-Му 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Рынок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Центральный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67119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Из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деревни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с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молоком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Рынок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Областной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67119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Парное молочко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ТЦ «</a:t>
                      </a:r>
                      <a:r>
                        <a:rPr lang="ru-RU" sz="1400" b="1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Покупочка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»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2685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Сырное царство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 ТЦ «</a:t>
                      </a:r>
                      <a:r>
                        <a:rPr lang="ru-RU" sz="1400" b="1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Покупочка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»  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67119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Парное молочко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Рынок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Центральный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2685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Корова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Му-Му 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Рынок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Областной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67119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Моя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буренка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Рынок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Центральный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2685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Сырное царство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ТЦ «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Эдельвейс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»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572000" y="571481"/>
          <a:ext cx="4357718" cy="48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  <a:gridCol w="1768090"/>
                <a:gridCol w="1089430"/>
              </a:tblGrid>
              <a:tr h="410991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Производитель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База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производства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Менеджер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821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Моя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буренка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Московская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обл. 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Иванова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И. И.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461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Корова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Му-Му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Московская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обл. 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Ручкин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А. А.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821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Из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деревни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с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молоком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Московская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обл. 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Мешков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Р. Г.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4801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Парное молочко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Московская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обл. 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</a:rPr>
                        <a:t> Ким Ю. Б.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821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Сырное царство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Ивановская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обл. 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Рыбкин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Н. Н.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821">
                <a:tc>
                  <a:txBody>
                    <a:bodyPr/>
                    <a:lstStyle/>
                    <a:p>
                      <a:pPr algn="l"/>
                      <a:r>
                        <a:rPr lang="ru-RU" sz="1400" b="1" smtClean="0">
                          <a:solidFill>
                            <a:srgbClr val="000000"/>
                          </a:solidFill>
                          <a:latin typeface="+mn-lt"/>
                        </a:rPr>
                        <a:t> Сырное царство 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Вологодская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обл. 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Охапкин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Р. Р.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821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Сырное царство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Рязанская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обл.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Рыбкин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Н. Н.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821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Моя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буренка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Вологодская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обл.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Иванова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И. И.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821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Корова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Му-Му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Ивановская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обл. 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Петрова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В. Г. 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Всего получилось 3 разных области.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2</a:t>
            </a:r>
            <a:endParaRPr lang="ru-RU" sz="2000" dirty="0" smtClean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071538" y="3929066"/>
            <a:ext cx="3286148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071538" y="4857760"/>
            <a:ext cx="3286148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071538" y="1857364"/>
            <a:ext cx="3286148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643438" y="5286388"/>
            <a:ext cx="3143272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643438" y="4786322"/>
            <a:ext cx="3143272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643438" y="2786058"/>
            <a:ext cx="3143272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643438" y="1857364"/>
            <a:ext cx="3143272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643438" y="1357298"/>
            <a:ext cx="3143272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6000760" y="4929198"/>
            <a:ext cx="1571636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6000760" y="4429132"/>
            <a:ext cx="1571636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6000760" y="2500306"/>
            <a:ext cx="1571636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Вопросы.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000" dirty="0" smtClean="0"/>
              <a:t>Из правил соревнования по тяжелой атлетике: Тяжелая атлетика – это прямое соревнование, когда каждый атлет имеет три попытки в рывке и три попытки в толчке. Самый тяжелый вес поднятой штанги в каждом упражнении суммируется в общем зачете. Если спортсмен потерпел неудачу во всех трех попытках в рывке, он может продолжить соревнование в толчке, но уже не сможет занять какое-либо место по сумме 2-х упражнений. Если два спортсмена заканчивают состязание с одинаковым итоговым результатом, высшее место присуждается спортсмену с меньшим весом. Если же вес спортсменов одинаков, преимущество отдается тому, кто первым поднял победный вес.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/>
              <a:t>Кто победил в рывке в этом соревновании?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/>
              <a:t>1) Викторов М.П.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/>
              <a:t>2) </a:t>
            </a:r>
            <a:r>
              <a:rPr lang="ru-RU" sz="2000" dirty="0" err="1" smtClean="0"/>
              <a:t>Гордезиани</a:t>
            </a:r>
            <a:r>
              <a:rPr lang="ru-RU" sz="2000" dirty="0" smtClean="0"/>
              <a:t> Б.Ш.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/>
              <a:t>3) Михальчук М.С.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/>
              <a:t>4) Шапсугов М.Х.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b="1" i="1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Вопросы.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000" dirty="0" smtClean="0"/>
              <a:t>Таблица результатов соревнований по тяжелой атлетике: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/>
              <a:t>Ответ 2</a:t>
            </a:r>
            <a:endParaRPr lang="ru-RU" sz="2400" dirty="0" smtClean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000102" y="1357298"/>
          <a:ext cx="8001054" cy="386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9"/>
                <a:gridCol w="1333509"/>
                <a:gridCol w="1333509"/>
                <a:gridCol w="1333509"/>
                <a:gridCol w="1333509"/>
                <a:gridCol w="133350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Фамилия 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+mn-lt"/>
                        </a:rPr>
                        <a:t>И.О.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+mn-lt"/>
                        </a:rPr>
                        <a:t>Вес 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спортсмена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+mn-lt"/>
                        </a:rPr>
                        <a:t>Взято в рывке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+mn-lt"/>
                        </a:rPr>
                        <a:t>Рывок с 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попытки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+mn-lt"/>
                        </a:rPr>
                        <a:t>Взято в 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толчке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Толчок 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+mn-lt"/>
                        </a:rPr>
                        <a:t>с 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попытки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Айвазян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Г.С.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</a:rPr>
                        <a:t>77,1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</a:rPr>
                        <a:t>147,5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200,0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Викторов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М.П.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</a:rPr>
                        <a:t>79,1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</a:rPr>
                        <a:t>147,5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202,5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80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Гордезиани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Б.Ш.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</a:rPr>
                        <a:t>78,2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</a:rPr>
                        <a:t>150,0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</a:rPr>
                        <a:t>200,0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Михальчук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М.С.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</a:rPr>
                        <a:t>78,2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</a:rPr>
                        <a:t>150,0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</a:rPr>
                        <a:t>202,5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</a:rPr>
                        <a:t>Пай С.В.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</a:rPr>
                        <a:t>79,5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</a:rPr>
                        <a:t>147,5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</a:rPr>
                        <a:t>202,5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Шапсугов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М.Х.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</a:rPr>
                        <a:t>79,1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</a:rPr>
                        <a:t>150,0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</a:rPr>
                        <a:t>202,5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835</Words>
  <Application>Microsoft Office PowerPoint</Application>
  <PresentationFormat>Экран (4:3)</PresentationFormat>
  <Paragraphs>350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45</cp:revision>
  <dcterms:created xsi:type="dcterms:W3CDTF">2014-06-30T15:34:29Z</dcterms:created>
  <dcterms:modified xsi:type="dcterms:W3CDTF">2014-11-02T13:51:47Z</dcterms:modified>
</cp:coreProperties>
</file>