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6" r:id="rId3"/>
    <p:sldId id="264" r:id="rId4"/>
    <p:sldId id="26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ADAE421-54D0-47C0-807C-62B90B3FB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E0B3-A67F-4417-A8FC-923A97DB2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2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A1D2-1D1C-4B44-BCCB-AD8422FC6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24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6B79-CD6F-464A-9A97-ED43981C8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6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12F1-D1A3-40C7-9237-250A3E707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B4D1-2F79-4122-BE6C-3760745E7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3C4E-4079-4097-AD26-FBDB21BEC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43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A0BFE-7D95-44A3-B055-0AD27DEC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6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6CAA-A159-4198-87AB-3BB5E7C12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7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DCE7-0710-472B-9B53-F163155F6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A0AE-90EE-4F9A-8292-1B13B9944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7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5C651-19C3-4E27-8763-E5DA7AFF1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43000" y="1128713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2060"/>
                </a:solidFill>
              </a:rPr>
              <a:t>1 м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971800" y="277495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2060"/>
                </a:solidFill>
              </a:rPr>
              <a:t>1 м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19600" y="590550"/>
            <a:ext cx="47244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/>
              <a:t>Чему равна площадь такого квадрата?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738688" y="1905000"/>
            <a:ext cx="3962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002060"/>
                </a:solidFill>
              </a:rPr>
              <a:t>1 м </a:t>
            </a:r>
            <a:r>
              <a:rPr lang="en-US" sz="320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200">
                <a:solidFill>
                  <a:srgbClr val="002060"/>
                </a:solidFill>
                <a:cs typeface="Arial" charset="0"/>
              </a:rPr>
              <a:t> 1 м = 1 м</a:t>
            </a:r>
            <a:r>
              <a:rPr lang="ru-RU" sz="3200" baseline="30000">
                <a:solidFill>
                  <a:srgbClr val="002060"/>
                </a:solidFill>
                <a:cs typeface="Arial" charset="0"/>
              </a:rPr>
              <a:t>2</a:t>
            </a:r>
            <a:endParaRPr lang="en-US" sz="320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19600" y="2667000"/>
            <a:ext cx="46005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/>
              <a:t>Найдем площадь этого квадрата в других единицах измерения</a:t>
            </a:r>
            <a:r>
              <a:rPr lang="ru-RU" sz="2400" b="1"/>
              <a:t>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20863" y="4800600"/>
            <a:ext cx="6654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002060"/>
                </a:solidFill>
              </a:rPr>
              <a:t>10 дм </a:t>
            </a:r>
            <a:r>
              <a:rPr lang="en-US" sz="320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200">
                <a:solidFill>
                  <a:srgbClr val="002060"/>
                </a:solidFill>
                <a:cs typeface="Arial" charset="0"/>
              </a:rPr>
              <a:t> 10 дм = 100 дм</a:t>
            </a:r>
            <a:r>
              <a:rPr lang="ru-RU" sz="3200" baseline="30000">
                <a:solidFill>
                  <a:srgbClr val="002060"/>
                </a:solidFill>
                <a:cs typeface="Arial" charset="0"/>
              </a:rPr>
              <a:t>2  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aseline="30000">
                <a:solidFill>
                  <a:srgbClr val="002060"/>
                </a:solidFill>
                <a:cs typeface="Arial" charset="0"/>
              </a:rPr>
              <a:t> </a:t>
            </a:r>
            <a:r>
              <a:rPr lang="ru-RU" sz="3200">
                <a:solidFill>
                  <a:srgbClr val="002060"/>
                </a:solidFill>
                <a:cs typeface="Arial" charset="0"/>
              </a:rPr>
              <a:t>100 см </a:t>
            </a:r>
            <a:r>
              <a:rPr lang="en-US" sz="320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3200">
                <a:solidFill>
                  <a:srgbClr val="002060"/>
                </a:solidFill>
                <a:cs typeface="Arial" charset="0"/>
              </a:rPr>
              <a:t> 100 см = 10 000 см</a:t>
            </a:r>
            <a:r>
              <a:rPr lang="ru-RU" sz="3200" baseline="30000">
                <a:solidFill>
                  <a:srgbClr val="002060"/>
                </a:solidFill>
                <a:cs typeface="Arial" charset="0"/>
              </a:rPr>
              <a:t>2</a:t>
            </a:r>
            <a:r>
              <a:rPr lang="ru-RU" sz="3200">
                <a:solidFill>
                  <a:srgbClr val="002060"/>
                </a:solidFill>
                <a:cs typeface="Arial" charset="0"/>
              </a:rPr>
              <a:t> </a:t>
            </a:r>
            <a:endParaRPr lang="en-US" sz="320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1731963"/>
            <a:ext cx="2667000" cy="2667000"/>
          </a:xfrm>
          <a:prstGeom prst="rect">
            <a:avLst/>
          </a:prstGeom>
          <a:gradFill>
            <a:gsLst>
              <a:gs pos="0">
                <a:srgbClr val="FFFF99"/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50" grpId="0"/>
      <p:bldP spid="10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66900" y="457200"/>
            <a:ext cx="5638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5400">
                <a:solidFill>
                  <a:srgbClr val="002060"/>
                </a:solidFill>
                <a:cs typeface="Arial" charset="0"/>
              </a:rPr>
              <a:t>1 м</a:t>
            </a:r>
            <a:r>
              <a:rPr lang="ru-RU" sz="5400" baseline="30000">
                <a:solidFill>
                  <a:srgbClr val="002060"/>
                </a:solidFill>
                <a:cs typeface="Arial" charset="0"/>
              </a:rPr>
              <a:t>2 </a:t>
            </a:r>
            <a:r>
              <a:rPr lang="ru-RU" sz="5400">
                <a:solidFill>
                  <a:srgbClr val="002060"/>
                </a:solidFill>
                <a:cs typeface="Arial" charset="0"/>
              </a:rPr>
              <a:t>= 1</a:t>
            </a:r>
            <a:r>
              <a:rPr lang="ru-RU" sz="5400">
                <a:solidFill>
                  <a:srgbClr val="002060"/>
                </a:solidFill>
              </a:rPr>
              <a:t>00 дм</a:t>
            </a:r>
            <a:r>
              <a:rPr lang="ru-RU" sz="5400" baseline="30000">
                <a:solidFill>
                  <a:srgbClr val="002060"/>
                </a:solidFill>
              </a:rPr>
              <a:t>2 </a:t>
            </a:r>
            <a:endParaRPr lang="en-US" sz="5400" baseline="30000">
              <a:solidFill>
                <a:srgbClr val="00206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7300" y="1676400"/>
            <a:ext cx="6705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5400">
                <a:solidFill>
                  <a:srgbClr val="002060"/>
                </a:solidFill>
                <a:cs typeface="Arial" charset="0"/>
              </a:rPr>
              <a:t>1 м</a:t>
            </a:r>
            <a:r>
              <a:rPr lang="ru-RU" sz="5400" baseline="30000">
                <a:solidFill>
                  <a:srgbClr val="002060"/>
                </a:solidFill>
                <a:cs typeface="Arial" charset="0"/>
              </a:rPr>
              <a:t>2</a:t>
            </a:r>
            <a:r>
              <a:rPr lang="ru-RU" sz="5400">
                <a:solidFill>
                  <a:srgbClr val="002060"/>
                </a:solidFill>
                <a:cs typeface="Arial" charset="0"/>
              </a:rPr>
              <a:t> = 10 000 см</a:t>
            </a:r>
            <a:r>
              <a:rPr lang="ru-RU" sz="5400" baseline="30000">
                <a:solidFill>
                  <a:srgbClr val="002060"/>
                </a:solidFill>
                <a:cs typeface="Arial" charset="0"/>
              </a:rPr>
              <a:t>2</a:t>
            </a:r>
            <a:r>
              <a:rPr lang="ru-RU" sz="5400">
                <a:solidFill>
                  <a:srgbClr val="002060"/>
                </a:solidFill>
                <a:cs typeface="Arial" charset="0"/>
              </a:rPr>
              <a:t> </a:t>
            </a:r>
            <a:endParaRPr lang="en-US" sz="540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763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5400">
                <a:solidFill>
                  <a:srgbClr val="002060"/>
                </a:solidFill>
              </a:rPr>
              <a:t>1 дм</a:t>
            </a:r>
            <a:r>
              <a:rPr lang="ru-RU" sz="5400" baseline="30000">
                <a:solidFill>
                  <a:srgbClr val="002060"/>
                </a:solidFill>
              </a:rPr>
              <a:t>2</a:t>
            </a:r>
            <a:r>
              <a:rPr lang="ru-RU" sz="5400">
                <a:solidFill>
                  <a:srgbClr val="002060"/>
                </a:solidFill>
              </a:rPr>
              <a:t> = 1 дм </a:t>
            </a:r>
            <a:r>
              <a:rPr lang="en-US" sz="540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5400">
                <a:solidFill>
                  <a:srgbClr val="002060"/>
                </a:solidFill>
                <a:cs typeface="Arial" charset="0"/>
              </a:rPr>
              <a:t> 1 дм =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5400">
                <a:solidFill>
                  <a:srgbClr val="002060"/>
                </a:solidFill>
                <a:cs typeface="Arial" charset="0"/>
              </a:rPr>
              <a:t>= 10 см </a:t>
            </a:r>
            <a:r>
              <a:rPr lang="en-US" sz="5400">
                <a:solidFill>
                  <a:srgbClr val="002060"/>
                </a:solidFill>
                <a:cs typeface="Arial" charset="0"/>
              </a:rPr>
              <a:t>·</a:t>
            </a:r>
            <a:r>
              <a:rPr lang="ru-RU" sz="5400">
                <a:solidFill>
                  <a:srgbClr val="002060"/>
                </a:solidFill>
                <a:cs typeface="Arial" charset="0"/>
              </a:rPr>
              <a:t> 10 см = 100 см</a:t>
            </a:r>
            <a:r>
              <a:rPr lang="ru-RU" sz="5400" baseline="30000">
                <a:solidFill>
                  <a:srgbClr val="002060"/>
                </a:solidFill>
                <a:cs typeface="Arial" charset="0"/>
              </a:rPr>
              <a:t>2</a:t>
            </a:r>
            <a:endParaRPr lang="en-US" sz="540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705225" y="765175"/>
            <a:ext cx="5410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896938" y="6238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0244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04800" y="533400"/>
            <a:ext cx="861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Интернет-источник</a:t>
            </a:r>
          </a:p>
          <a:p>
            <a:endParaRPr lang="ru-RU" sz="1600" dirty="0"/>
          </a:p>
          <a:p>
            <a:r>
              <a:rPr lang="ru-RU" sz="1600"/>
              <a:t>http://</a:t>
            </a:r>
            <a:r>
              <a:rPr lang="ru-RU" sz="1600" smtClean="0"/>
              <a:t>office.microsoft.com/ru/images/results.aspx?qu</a:t>
            </a:r>
            <a:r>
              <a:rPr lang="ru-RU" sz="1600"/>
              <a:t>=%D0%BA%D0%BD%D0%B8%D0%B3%D0%B8&amp;ex=1#ai:MC900440424|mt:1| (смайлик)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156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25</cp:revision>
  <cp:lastPrinted>1601-01-01T00:00:00Z</cp:lastPrinted>
  <dcterms:created xsi:type="dcterms:W3CDTF">1601-01-01T00:00:00Z</dcterms:created>
  <dcterms:modified xsi:type="dcterms:W3CDTF">2013-07-05T05:36:44Z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