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6" r:id="rId3"/>
    <p:sldId id="264" r:id="rId4"/>
    <p:sldId id="267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BADAE421-54D0-47C0-807C-62B90B3FBF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59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8E0B3-A67F-4417-A8FC-923A97DB21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726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CA1D2-1D1C-4B44-BCCB-AD8422FC60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245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B6B79-CD6F-464A-9A97-ED43981C88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367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B12F1-D1A3-40C7-9237-250A3E7078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70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3B4D1-2F79-4122-BE6C-3760745E73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80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33C4E-4079-4097-AD26-FBDB21BEC7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43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A0BFE-7D95-44A3-B055-0AD27DEC3F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864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D6CAA-A159-4198-87AB-3BB5E7C12F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7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9DCE7-0710-472B-9B53-F163155F61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593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8A0AE-90EE-4F9A-8292-1B13B99448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97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E45C651-19C3-4E27-8763-E5DA7AFF1A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0" r:id="rId2"/>
    <p:sldLayoutId id="2147483696" r:id="rId3"/>
    <p:sldLayoutId id="2147483691" r:id="rId4"/>
    <p:sldLayoutId id="2147483692" r:id="rId5"/>
    <p:sldLayoutId id="2147483693" r:id="rId6"/>
    <p:sldLayoutId id="2147483697" r:id="rId7"/>
    <p:sldLayoutId id="2147483698" r:id="rId8"/>
    <p:sldLayoutId id="2147483699" r:id="rId9"/>
    <p:sldLayoutId id="2147483694" r:id="rId10"/>
    <p:sldLayoutId id="214748370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43000" y="1128713"/>
            <a:ext cx="1828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b="1">
                <a:solidFill>
                  <a:srgbClr val="002060"/>
                </a:solidFill>
              </a:rPr>
              <a:t>1 м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971800" y="2774950"/>
            <a:ext cx="182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b="1">
                <a:solidFill>
                  <a:srgbClr val="002060"/>
                </a:solidFill>
              </a:rPr>
              <a:t>1 м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419600" y="590550"/>
            <a:ext cx="47244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/>
              <a:t>Чему равна площадь такого квадрата?</a:t>
            </a:r>
          </a:p>
        </p:txBody>
      </p:sp>
      <p:sp>
        <p:nvSpPr>
          <p:cNvPr id="8197" name="Text Box 9"/>
          <p:cNvSpPr txBox="1">
            <a:spLocks noChangeArrowheads="1"/>
          </p:cNvSpPr>
          <p:nvPr/>
        </p:nvSpPr>
        <p:spPr bwMode="auto">
          <a:xfrm>
            <a:off x="1600200" y="4953000"/>
            <a:ext cx="685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738688" y="1905000"/>
            <a:ext cx="3962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>
                <a:solidFill>
                  <a:srgbClr val="002060"/>
                </a:solidFill>
              </a:rPr>
              <a:t>1 м </a:t>
            </a:r>
            <a:r>
              <a:rPr lang="en-US" sz="3200">
                <a:solidFill>
                  <a:srgbClr val="002060"/>
                </a:solidFill>
                <a:cs typeface="Arial" charset="0"/>
              </a:rPr>
              <a:t>·</a:t>
            </a:r>
            <a:r>
              <a:rPr lang="ru-RU" sz="3200">
                <a:solidFill>
                  <a:srgbClr val="002060"/>
                </a:solidFill>
                <a:cs typeface="Arial" charset="0"/>
              </a:rPr>
              <a:t> 1 м = 1 м</a:t>
            </a:r>
            <a:r>
              <a:rPr lang="ru-RU" sz="3200" baseline="30000">
                <a:solidFill>
                  <a:srgbClr val="002060"/>
                </a:solidFill>
                <a:cs typeface="Arial" charset="0"/>
              </a:rPr>
              <a:t>2</a:t>
            </a:r>
            <a:endParaRPr lang="en-US" sz="320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4419600" y="2667000"/>
            <a:ext cx="4600575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/>
              <a:t>Найдем площадь этого квадрата в других единицах измерения</a:t>
            </a:r>
            <a:r>
              <a:rPr lang="ru-RU" sz="2400" b="1"/>
              <a:t>.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820863" y="4800600"/>
            <a:ext cx="66548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>
                <a:solidFill>
                  <a:srgbClr val="002060"/>
                </a:solidFill>
              </a:rPr>
              <a:t>10 дм </a:t>
            </a:r>
            <a:r>
              <a:rPr lang="en-US" sz="3200">
                <a:solidFill>
                  <a:srgbClr val="002060"/>
                </a:solidFill>
                <a:cs typeface="Arial" charset="0"/>
              </a:rPr>
              <a:t>·</a:t>
            </a:r>
            <a:r>
              <a:rPr lang="ru-RU" sz="3200">
                <a:solidFill>
                  <a:srgbClr val="002060"/>
                </a:solidFill>
                <a:cs typeface="Arial" charset="0"/>
              </a:rPr>
              <a:t> 10 дм = 100 дм</a:t>
            </a:r>
            <a:r>
              <a:rPr lang="ru-RU" sz="3200" baseline="30000">
                <a:solidFill>
                  <a:srgbClr val="002060"/>
                </a:solidFill>
                <a:cs typeface="Arial" charset="0"/>
              </a:rPr>
              <a:t>2  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3200" baseline="30000">
                <a:solidFill>
                  <a:srgbClr val="002060"/>
                </a:solidFill>
                <a:cs typeface="Arial" charset="0"/>
              </a:rPr>
              <a:t> </a:t>
            </a:r>
            <a:r>
              <a:rPr lang="ru-RU" sz="3200">
                <a:solidFill>
                  <a:srgbClr val="002060"/>
                </a:solidFill>
                <a:cs typeface="Arial" charset="0"/>
              </a:rPr>
              <a:t>100 см </a:t>
            </a:r>
            <a:r>
              <a:rPr lang="en-US" sz="3200">
                <a:solidFill>
                  <a:srgbClr val="002060"/>
                </a:solidFill>
                <a:cs typeface="Arial" charset="0"/>
              </a:rPr>
              <a:t>·</a:t>
            </a:r>
            <a:r>
              <a:rPr lang="ru-RU" sz="3200">
                <a:solidFill>
                  <a:srgbClr val="002060"/>
                </a:solidFill>
                <a:cs typeface="Arial" charset="0"/>
              </a:rPr>
              <a:t> 100 см = 10 000 см</a:t>
            </a:r>
            <a:r>
              <a:rPr lang="ru-RU" sz="3200" baseline="30000">
                <a:solidFill>
                  <a:srgbClr val="002060"/>
                </a:solidFill>
                <a:cs typeface="Arial" charset="0"/>
              </a:rPr>
              <a:t>2</a:t>
            </a:r>
            <a:r>
              <a:rPr lang="ru-RU" sz="3200">
                <a:solidFill>
                  <a:srgbClr val="002060"/>
                </a:solidFill>
                <a:cs typeface="Arial" charset="0"/>
              </a:rPr>
              <a:t> </a:t>
            </a:r>
            <a:endParaRPr lang="en-US" sz="320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5800" y="1731963"/>
            <a:ext cx="2667000" cy="2667000"/>
          </a:xfrm>
          <a:prstGeom prst="rect">
            <a:avLst/>
          </a:prstGeom>
          <a:gradFill>
            <a:gsLst>
              <a:gs pos="0">
                <a:srgbClr val="FFFF99"/>
              </a:gs>
              <a:gs pos="50000">
                <a:schemeClr val="accent5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47" grpId="0"/>
      <p:bldP spid="10250" grpId="0"/>
      <p:bldP spid="102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866900" y="457200"/>
            <a:ext cx="56388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5400">
                <a:solidFill>
                  <a:srgbClr val="002060"/>
                </a:solidFill>
                <a:cs typeface="Arial" charset="0"/>
              </a:rPr>
              <a:t>1 м</a:t>
            </a:r>
            <a:r>
              <a:rPr lang="ru-RU" sz="5400" baseline="30000">
                <a:solidFill>
                  <a:srgbClr val="002060"/>
                </a:solidFill>
                <a:cs typeface="Arial" charset="0"/>
              </a:rPr>
              <a:t>2 </a:t>
            </a:r>
            <a:r>
              <a:rPr lang="ru-RU" sz="5400">
                <a:solidFill>
                  <a:srgbClr val="002060"/>
                </a:solidFill>
                <a:cs typeface="Arial" charset="0"/>
              </a:rPr>
              <a:t>= 1</a:t>
            </a:r>
            <a:r>
              <a:rPr lang="ru-RU" sz="5400">
                <a:solidFill>
                  <a:srgbClr val="002060"/>
                </a:solidFill>
              </a:rPr>
              <a:t>00 дм</a:t>
            </a:r>
            <a:r>
              <a:rPr lang="ru-RU" sz="5400" baseline="30000">
                <a:solidFill>
                  <a:srgbClr val="002060"/>
                </a:solidFill>
              </a:rPr>
              <a:t>2 </a:t>
            </a:r>
            <a:endParaRPr lang="en-US" sz="5400" baseline="30000">
              <a:solidFill>
                <a:srgbClr val="002060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257300" y="1676400"/>
            <a:ext cx="67056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5400">
                <a:solidFill>
                  <a:srgbClr val="002060"/>
                </a:solidFill>
                <a:cs typeface="Arial" charset="0"/>
              </a:rPr>
              <a:t>1 м</a:t>
            </a:r>
            <a:r>
              <a:rPr lang="ru-RU" sz="5400" baseline="30000">
                <a:solidFill>
                  <a:srgbClr val="002060"/>
                </a:solidFill>
                <a:cs typeface="Arial" charset="0"/>
              </a:rPr>
              <a:t>2</a:t>
            </a:r>
            <a:r>
              <a:rPr lang="ru-RU" sz="5400">
                <a:solidFill>
                  <a:srgbClr val="002060"/>
                </a:solidFill>
                <a:cs typeface="Arial" charset="0"/>
              </a:rPr>
              <a:t> = 10 000 см</a:t>
            </a:r>
            <a:r>
              <a:rPr lang="ru-RU" sz="5400" baseline="30000">
                <a:solidFill>
                  <a:srgbClr val="002060"/>
                </a:solidFill>
                <a:cs typeface="Arial" charset="0"/>
              </a:rPr>
              <a:t>2</a:t>
            </a:r>
            <a:r>
              <a:rPr lang="ru-RU" sz="5400">
                <a:solidFill>
                  <a:srgbClr val="002060"/>
                </a:solidFill>
                <a:cs typeface="Arial" charset="0"/>
              </a:rPr>
              <a:t> </a:t>
            </a:r>
            <a:endParaRPr lang="en-US" sz="540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28600" y="2971800"/>
            <a:ext cx="8763000" cy="217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5400">
                <a:solidFill>
                  <a:srgbClr val="002060"/>
                </a:solidFill>
              </a:rPr>
              <a:t>1 дм</a:t>
            </a:r>
            <a:r>
              <a:rPr lang="ru-RU" sz="5400" baseline="30000">
                <a:solidFill>
                  <a:srgbClr val="002060"/>
                </a:solidFill>
              </a:rPr>
              <a:t>2</a:t>
            </a:r>
            <a:r>
              <a:rPr lang="ru-RU" sz="5400">
                <a:solidFill>
                  <a:srgbClr val="002060"/>
                </a:solidFill>
              </a:rPr>
              <a:t> = 1 дм </a:t>
            </a:r>
            <a:r>
              <a:rPr lang="en-US" sz="5400">
                <a:solidFill>
                  <a:srgbClr val="002060"/>
                </a:solidFill>
                <a:cs typeface="Arial" charset="0"/>
              </a:rPr>
              <a:t>·</a:t>
            </a:r>
            <a:r>
              <a:rPr lang="ru-RU" sz="5400">
                <a:solidFill>
                  <a:srgbClr val="002060"/>
                </a:solidFill>
                <a:cs typeface="Arial" charset="0"/>
              </a:rPr>
              <a:t> 1 дм =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5400">
                <a:solidFill>
                  <a:srgbClr val="002060"/>
                </a:solidFill>
                <a:cs typeface="Arial" charset="0"/>
              </a:rPr>
              <a:t>= 10 см </a:t>
            </a:r>
            <a:r>
              <a:rPr lang="en-US" sz="5400">
                <a:solidFill>
                  <a:srgbClr val="002060"/>
                </a:solidFill>
                <a:cs typeface="Arial" charset="0"/>
              </a:rPr>
              <a:t>·</a:t>
            </a:r>
            <a:r>
              <a:rPr lang="ru-RU" sz="5400">
                <a:solidFill>
                  <a:srgbClr val="002060"/>
                </a:solidFill>
                <a:cs typeface="Arial" charset="0"/>
              </a:rPr>
              <a:t> 10 см = 100 см</a:t>
            </a:r>
            <a:r>
              <a:rPr lang="ru-RU" sz="5400" baseline="30000">
                <a:solidFill>
                  <a:srgbClr val="002060"/>
                </a:solidFill>
                <a:cs typeface="Arial" charset="0"/>
              </a:rPr>
              <a:t>2</a:t>
            </a:r>
            <a:endParaRPr lang="en-US" sz="5400">
              <a:solidFill>
                <a:srgbClr val="00206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3705225" y="765175"/>
            <a:ext cx="54102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Сегодня я узнал…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Было интересно…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Было трудно…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выполнял задания…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понял, что…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Теперь я могу…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почувствовал, что…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приобрел…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научился…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У меня </a:t>
            </a:r>
            <a:r>
              <a:rPr lang="ru-RU" sz="2400" dirty="0" smtClean="0">
                <a:ea typeface="Times New Roman" pitchFamily="18" charset="0"/>
                <a:cs typeface="Arial" charset="0"/>
              </a:rPr>
              <a:t>получилось… </a:t>
            </a:r>
            <a:endParaRPr lang="ru-RU" sz="2400" dirty="0">
              <a:ea typeface="Times New Roman" pitchFamily="18" charset="0"/>
              <a:cs typeface="Arial" charset="0"/>
            </a:endParaRP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смог…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попробую…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Меня удивило…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Урок дал мне для жизни…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Мне захотелось… </a:t>
            </a:r>
          </a:p>
          <a:p>
            <a:pPr eaLnBrk="0" hangingPunct="0"/>
            <a:endParaRPr lang="ru-RU" sz="2400" dirty="0">
              <a:ea typeface="Times New Roman" pitchFamily="18" charset="0"/>
              <a:cs typeface="Arial" charset="0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896938" y="623888"/>
            <a:ext cx="2238375" cy="569912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Рефлексия</a:t>
            </a:r>
          </a:p>
        </p:txBody>
      </p:sp>
      <p:pic>
        <p:nvPicPr>
          <p:cNvPr id="10244" name="Picture 2" descr="C:\Users\Vilkova\AppData\Local\Microsoft\Windows\Temporary Internet Files\Content.IE5\6YATT0V2\MC9004404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2628900"/>
            <a:ext cx="1744662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1"/>
          <p:cNvSpPr>
            <a:spLocks noChangeArrowheads="1"/>
          </p:cNvSpPr>
          <p:nvPr/>
        </p:nvSpPr>
        <p:spPr bwMode="auto">
          <a:xfrm>
            <a:off x="304800" y="533400"/>
            <a:ext cx="8610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</a:rPr>
              <a:t>Интернет-источник</a:t>
            </a:r>
          </a:p>
          <a:p>
            <a:endParaRPr lang="ru-RU" sz="1600" dirty="0"/>
          </a:p>
          <a:p>
            <a:r>
              <a:rPr lang="ru-RU" sz="1600"/>
              <a:t>http://</a:t>
            </a:r>
            <a:r>
              <a:rPr lang="ru-RU" sz="1600" smtClean="0"/>
              <a:t>office.microsoft.com/ru/images/results.aspx?qu</a:t>
            </a:r>
            <a:r>
              <a:rPr lang="ru-RU" sz="1600"/>
              <a:t>=%D0%BA%D0%BD%D0%B8%D0%B3%D0%B8&amp;ex=1#ai:MC900440424|mt:1| (смайлик)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106</TotalTime>
  <Words>156</Words>
  <Application>Microsoft Office PowerPoint</Application>
  <PresentationFormat>Экран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Аптека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Вилкова Светлана Анатольевна</dc:creator>
  <cp:lastModifiedBy>Светлана</cp:lastModifiedBy>
  <cp:revision>25</cp:revision>
  <cp:lastPrinted>1601-01-01T00:00:00Z</cp:lastPrinted>
  <dcterms:created xsi:type="dcterms:W3CDTF">1601-01-01T00:00:00Z</dcterms:created>
  <dcterms:modified xsi:type="dcterms:W3CDTF">2013-07-05T05:36:44Z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