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63" r:id="rId2"/>
    <p:sldId id="261" r:id="rId3"/>
    <p:sldId id="259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B3FFB3"/>
    <a:srgbClr val="FFFF99"/>
    <a:srgbClr val="FFCC99"/>
    <a:srgbClr val="00FF00"/>
    <a:srgbClr val="C1FF11"/>
    <a:srgbClr val="BEEEF8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19" autoAdjust="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64E31D-EABB-473F-A5E7-A95C6BFB4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56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F210FD-C3AE-4D39-836A-28D91B04C365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5959-A3A8-416B-B7C1-C090A7AA2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9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3690E-F6C3-485E-B593-88E5A4DE1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6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37AB-7CF7-43E5-8941-8C473818D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798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35EA-6981-4D95-8DDA-6EBDED4C7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06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E69D8-D31D-4EC6-85BD-2A077023B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6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98870-121C-4652-A6A5-CA426ED15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58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4D2D-7BC0-48B9-8031-61D1B7245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8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92D6-BA0F-4117-A877-BEB8F9A53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21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1B95-B78C-4F3B-A610-62DEFBD88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374B-CFDC-4A4B-A746-3ACC27FE9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69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A211-BC85-47CE-9676-75DD4BA59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2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0E94-26FA-4280-9CB1-DAF7FC6E9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97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35149FA4-9F69-4C24-A585-0D10402E0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698" r:id="rId2"/>
    <p:sldLayoutId id="2147483705" r:id="rId3"/>
    <p:sldLayoutId id="2147483699" r:id="rId4"/>
    <p:sldLayoutId id="2147483706" r:id="rId5"/>
    <p:sldLayoutId id="2147483700" r:id="rId6"/>
    <p:sldLayoutId id="2147483701" r:id="rId7"/>
    <p:sldLayoutId id="2147483707" r:id="rId8"/>
    <p:sldLayoutId id="2147483708" r:id="rId9"/>
    <p:sldLayoutId id="2147483702" r:id="rId10"/>
    <p:sldLayoutId id="2147483703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84213" y="203200"/>
            <a:ext cx="3827462" cy="1735138"/>
          </a:xfrm>
          <a:prstGeom prst="flowChartAlternateProcess">
            <a:avLst/>
          </a:prstGeom>
          <a:gradFill flip="none" rotWithShape="1">
            <a:gsLst>
              <a:gs pos="0">
                <a:srgbClr val="FFFF99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найти площадь прямоугольника, если известны его стороны?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84213" y="2244725"/>
            <a:ext cx="3827462" cy="1327150"/>
          </a:xfrm>
          <a:prstGeom prst="flowChartAlternateProcess">
            <a:avLst/>
          </a:prstGeom>
          <a:gradFill flip="none" rotWithShape="1">
            <a:gsLst>
              <a:gs pos="0">
                <a:srgbClr val="FFFF99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dirty="0" smtClean="0"/>
              <a:t>Как найти стоимость товара, зная его цену и количество?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84213" y="3873500"/>
            <a:ext cx="3827462" cy="1735138"/>
          </a:xfrm>
          <a:prstGeom prst="flowChartAlternateProcess">
            <a:avLst/>
          </a:prstGeom>
          <a:gradFill flip="none" rotWithShape="1">
            <a:gsLst>
              <a:gs pos="0">
                <a:srgbClr val="FFFF99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>
              <a:spcBef>
                <a:spcPct val="50000"/>
              </a:spcBef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dirty="0" smtClean="0"/>
              <a:t>Как найти пройденный путь, если известны время и скорость движения?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870575" y="747713"/>
            <a:ext cx="2100263" cy="782637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S = a ∙ b </a:t>
            </a: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5867400" y="2568575"/>
            <a:ext cx="2101850" cy="784225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С</a:t>
            </a:r>
            <a:r>
              <a:rPr lang="en-US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 = a</a:t>
            </a:r>
            <a:r>
              <a:rPr lang="ru-RU" sz="40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∙ </a:t>
            </a:r>
            <a:r>
              <a:rPr lang="en-US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n</a:t>
            </a:r>
            <a:r>
              <a:rPr lang="ru-RU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 </a:t>
            </a:r>
            <a:r>
              <a:rPr lang="ru-RU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5867400" y="4418013"/>
            <a:ext cx="2101850" cy="782637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S</a:t>
            </a:r>
            <a:r>
              <a:rPr lang="en-US" sz="4000" b="1" i="1" dirty="0">
                <a:solidFill>
                  <a:srgbClr val="C00000"/>
                </a:solidFill>
                <a:latin typeface="+mn-lt"/>
                <a:cs typeface="Arial" pitchFamily="34" charset="0"/>
              </a:rPr>
              <a:t> = v ∙ t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84213" y="203200"/>
            <a:ext cx="3827462" cy="1735138"/>
          </a:xfrm>
          <a:prstGeom prst="flowChartAlternateProcess">
            <a:avLst/>
          </a:prstGeom>
          <a:gradFill flip="none" rotWithShape="1">
            <a:gsLst>
              <a:gs pos="0">
                <a:srgbClr val="FFCCFF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Площадь  прямоугольника, равна произведению длин его сторон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84213" y="2228850"/>
            <a:ext cx="3827462" cy="1327150"/>
          </a:xfrm>
          <a:prstGeom prst="flowChartAlternateProcess">
            <a:avLst/>
          </a:prstGeom>
          <a:gradFill flip="none" rotWithShape="1">
            <a:gsLst>
              <a:gs pos="0">
                <a:srgbClr val="FFCCFF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Стоимость равна произведению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цены   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 количества товара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84213" y="3873500"/>
            <a:ext cx="3827462" cy="1735138"/>
          </a:xfrm>
          <a:prstGeom prst="flowChartAlternateProcess">
            <a:avLst/>
          </a:prstGeom>
          <a:gradFill flip="none" rotWithShape="1">
            <a:gsLst>
              <a:gs pos="0">
                <a:srgbClr val="FFCCFF"/>
              </a:gs>
              <a:gs pos="87000">
                <a:srgbClr val="FFCCFF">
                  <a:gamma/>
                  <a:tint val="0"/>
                  <a:invGamma/>
                </a:srgbClr>
              </a:gs>
            </a:gsLst>
            <a:lin ang="2700000" scaled="1"/>
            <a:tileRect/>
          </a:gra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Пройденный путь равен произведению скорости и времени движения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5876925"/>
            <a:ext cx="9361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Как записать эти правила на математическом языке?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07950" y="5732463"/>
            <a:ext cx="8893175" cy="936625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Формула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это правило, записанное </a:t>
            </a:r>
          </a:p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на математическом языке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017713" y="2701925"/>
            <a:ext cx="3236912" cy="7826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rgbClr val="CC3300"/>
                </a:solidFill>
                <a:latin typeface="+mn-lt"/>
                <a:cs typeface="Arial" pitchFamily="34" charset="0"/>
              </a:rPr>
              <a:t>P = 2(a + b)</a:t>
            </a:r>
            <a:r>
              <a:rPr lang="ru-RU" sz="4000" b="1" i="1" dirty="0">
                <a:solidFill>
                  <a:srgbClr val="CC3300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297113" y="1316038"/>
            <a:ext cx="2678112" cy="7842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rgbClr val="CC3300"/>
                </a:solidFill>
                <a:latin typeface="+mn-lt"/>
                <a:cs typeface="Arial" pitchFamily="34" charset="0"/>
              </a:rPr>
              <a:t>S = a ∙ b</a:t>
            </a:r>
            <a:endParaRPr lang="ru-RU" sz="4000" b="1" i="1" dirty="0">
              <a:latin typeface="+mn-lt"/>
              <a:cs typeface="Arial" pitchFamily="34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297113" y="4006850"/>
            <a:ext cx="2678112" cy="7842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rgbClr val="CC3300"/>
                </a:solidFill>
                <a:latin typeface="+mn-lt"/>
                <a:cs typeface="Arial" pitchFamily="34" charset="0"/>
              </a:rPr>
              <a:t>S = v ∙ t</a:t>
            </a:r>
            <a:endParaRPr lang="ru-RU" sz="4000" b="1" dirty="0">
              <a:latin typeface="+mn-lt"/>
              <a:cs typeface="Arial" pitchFamily="34" charset="0"/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824538" y="1284288"/>
            <a:ext cx="2667000" cy="838200"/>
          </a:xfrm>
          <a:prstGeom prst="flowChartAlternateProcess">
            <a:avLst/>
          </a:prstGeom>
          <a:gradFill rotWithShape="0">
            <a:gsLst>
              <a:gs pos="0">
                <a:srgbClr val="B3FFB3"/>
              </a:gs>
              <a:gs pos="87000">
                <a:srgbClr val="FFFF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solidFill>
                  <a:srgbClr val="002060"/>
                </a:solidFill>
                <a:cs typeface="Arial" charset="0"/>
              </a:rPr>
              <a:t>Формула площади прямоугольника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5586413" y="2673350"/>
            <a:ext cx="3200400" cy="838200"/>
          </a:xfrm>
          <a:prstGeom prst="flowChartAlternateProcess">
            <a:avLst/>
          </a:prstGeom>
          <a:gradFill rotWithShape="0">
            <a:gsLst>
              <a:gs pos="0">
                <a:srgbClr val="B3FFB3"/>
              </a:gs>
              <a:gs pos="87000">
                <a:srgbClr val="FFFF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solidFill>
                  <a:srgbClr val="002060"/>
                </a:solidFill>
                <a:cs typeface="Arial" charset="0"/>
              </a:rPr>
              <a:t>Формула периметра прямоугольника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969000" y="4170363"/>
            <a:ext cx="2376488" cy="457200"/>
          </a:xfrm>
          <a:prstGeom prst="flowChartAlternateProcess">
            <a:avLst/>
          </a:prstGeom>
          <a:gradFill rotWithShape="0">
            <a:gsLst>
              <a:gs pos="0">
                <a:srgbClr val="B3FFB3"/>
              </a:gs>
              <a:gs pos="87000">
                <a:srgbClr val="FFFF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solidFill>
                  <a:srgbClr val="002060"/>
                </a:solidFill>
                <a:cs typeface="Arial" charset="0"/>
              </a:rPr>
              <a:t>Формула пути</a:t>
            </a:r>
          </a:p>
        </p:txBody>
      </p:sp>
      <p:pic>
        <p:nvPicPr>
          <p:cNvPr id="9224" name="Picture 14" descr="C:\Users\Vilkova\AppData\Local\Microsoft\Windows\Temporary Internet Files\Content.IE5\NP3C99CZ\MC90043264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96838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 autoUpdateAnimBg="0"/>
      <p:bldP spid="7178" grpId="0" animBg="1" autoUpdateAnimBg="0"/>
      <p:bldP spid="71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3430588" y="1216025"/>
            <a:ext cx="2282825" cy="9223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chemeClr val="bg2"/>
                </a:solidFill>
                <a:cs typeface="Times New Roman" pitchFamily="18" charset="0"/>
              </a:rPr>
              <a:t>S = v ∙ t</a:t>
            </a:r>
            <a:r>
              <a:rPr lang="ru-RU" sz="2800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899025" y="2708275"/>
            <a:ext cx="2281238" cy="9223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chemeClr val="bg2"/>
                </a:solidFill>
                <a:cs typeface="Times New Roman" pitchFamily="18" charset="0"/>
              </a:rPr>
              <a:t>t = S : v</a:t>
            </a:r>
            <a:r>
              <a:rPr lang="ru-RU" sz="2800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184400" y="2708275"/>
            <a:ext cx="2281238" cy="9223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chemeClr val="bg2"/>
                </a:solidFill>
                <a:cs typeface="Times New Roman" pitchFamily="18" charset="0"/>
              </a:rPr>
              <a:t>v = S : t</a:t>
            </a:r>
            <a:r>
              <a:rPr lang="ru-RU" sz="2800" b="1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3265488" y="2138363"/>
            <a:ext cx="706437" cy="569912"/>
          </a:xfrm>
          <a:custGeom>
            <a:avLst/>
            <a:gdLst>
              <a:gd name="T0" fmla="*/ 1121467944 w 445"/>
              <a:gd name="T1" fmla="*/ 0 h 536"/>
              <a:gd name="T2" fmla="*/ 0 w 445"/>
              <a:gd name="T3" fmla="*/ 606573503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5" h="536">
                <a:moveTo>
                  <a:pt x="445" y="0"/>
                </a:moveTo>
                <a:lnTo>
                  <a:pt x="0" y="536"/>
                </a:lnTo>
              </a:path>
            </a:pathLst>
          </a:custGeom>
          <a:noFill/>
          <a:ln w="50800">
            <a:solidFill>
              <a:srgbClr val="00B0F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 rot="-4587946">
            <a:off x="5447507" y="1958181"/>
            <a:ext cx="363538" cy="930275"/>
          </a:xfrm>
          <a:custGeom>
            <a:avLst/>
            <a:gdLst>
              <a:gd name="T0" fmla="*/ 296414997 w 445"/>
              <a:gd name="T1" fmla="*/ 0 h 536"/>
              <a:gd name="T2" fmla="*/ 0 w 445"/>
              <a:gd name="T3" fmla="*/ 1614650201 h 5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5" h="536">
                <a:moveTo>
                  <a:pt x="445" y="0"/>
                </a:moveTo>
                <a:lnTo>
                  <a:pt x="0" y="536"/>
                </a:lnTo>
              </a:path>
            </a:pathLst>
          </a:custGeom>
          <a:noFill/>
          <a:ln w="50800">
            <a:solidFill>
              <a:srgbClr val="00B0F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5163" name="Group 43"/>
          <p:cNvGraphicFramePr>
            <a:graphicFrameLocks noGrp="1"/>
          </p:cNvGraphicFramePr>
          <p:nvPr>
            <p:ph/>
          </p:nvPr>
        </p:nvGraphicFramePr>
        <p:xfrm>
          <a:off x="319088" y="3933825"/>
          <a:ext cx="8505827" cy="2663826"/>
        </p:xfrm>
        <a:graphic>
          <a:graphicData uri="http://schemas.openxmlformats.org/drawingml/2006/table">
            <a:tbl>
              <a:tblPr/>
              <a:tblGrid>
                <a:gridCol w="1701494"/>
                <a:gridCol w="1701493"/>
                <a:gridCol w="1699853"/>
                <a:gridCol w="1701494"/>
                <a:gridCol w="1701493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 = v ∙ t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4" marR="914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км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 км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4" marR="914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 = S : t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4" marR="914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</a:t>
                      </a: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км/ч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км/ч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м/с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 = S : v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24" marR="914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ч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мин</a:t>
                      </a:r>
                    </a:p>
                  </a:txBody>
                  <a:tcPr marL="91424" marR="914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2044700" y="4005263"/>
            <a:ext cx="16557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FFFF00"/>
                </a:solidFill>
                <a:cs typeface="Arial" charset="0"/>
              </a:rPr>
              <a:t>60 км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708400" y="5876925"/>
            <a:ext cx="1727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FFFF00"/>
                </a:solidFill>
                <a:cs typeface="Arial" charset="0"/>
              </a:rPr>
              <a:t>3 ч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5422900" y="4941888"/>
            <a:ext cx="19446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>
                <a:solidFill>
                  <a:srgbClr val="FFFF00"/>
                </a:solidFill>
                <a:cs typeface="Arial" charset="0"/>
              </a:rPr>
              <a:t>60 км/ч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7092950" y="4005263"/>
            <a:ext cx="17430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spc="-150" dirty="0" smtClean="0">
                <a:solidFill>
                  <a:srgbClr val="FFFF00"/>
                </a:solidFill>
                <a:cs typeface="Arial" charset="0"/>
              </a:rPr>
              <a:t>3 600 </a:t>
            </a:r>
            <a:r>
              <a:rPr lang="ru-RU" sz="3600" spc="-150" dirty="0">
                <a:solidFill>
                  <a:srgbClr val="FFFF00"/>
                </a:solidFill>
                <a:cs typeface="Arial" charset="0"/>
              </a:rPr>
              <a:t>м</a:t>
            </a:r>
          </a:p>
        </p:txBody>
      </p:sp>
      <p:sp>
        <p:nvSpPr>
          <p:cNvPr id="5168" name="AutoShape 48"/>
          <p:cNvSpPr>
            <a:spLocks noChangeArrowheads="1"/>
          </p:cNvSpPr>
          <p:nvPr/>
        </p:nvSpPr>
        <p:spPr bwMode="auto">
          <a:xfrm>
            <a:off x="2922588" y="260350"/>
            <a:ext cx="3298825" cy="720725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Формула пути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 animBg="1"/>
      <p:bldP spid="5128" grpId="0" animBg="1"/>
      <p:bldP spid="5129" grpId="0" animBg="1"/>
      <p:bldP spid="5131" grpId="0" animBg="1"/>
      <p:bldP spid="5164" grpId="0"/>
      <p:bldP spid="5165" grpId="0"/>
      <p:bldP spid="5166" grpId="0"/>
      <p:bldP spid="51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705225" y="765175"/>
            <a:ext cx="5410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896938" y="6238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11268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323850" y="454025"/>
            <a:ext cx="8569325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FFFF00"/>
                </a:solidFill>
              </a:rPr>
              <a:t>Интернет-источники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=%D0%BA%D0%BD%D0%B8%D0%B3%D0%B8&amp;ex=1#ai:MC900432645|mt:1| (оранжевая </a:t>
            </a:r>
            <a:r>
              <a:rPr lang="ru-RU" sz="1600"/>
              <a:t>книга</a:t>
            </a:r>
            <a:r>
              <a:rPr lang="ru-RU" sz="1600" smtClean="0"/>
              <a:t>)</a:t>
            </a:r>
          </a:p>
          <a:p>
            <a:endParaRPr lang="ru-RU" sz="1600" dirty="0"/>
          </a:p>
          <a:p>
            <a:r>
              <a:rPr lang="ru-RU" sz="1600" dirty="0"/>
              <a:t>http://</a:t>
            </a:r>
            <a:r>
              <a:rPr lang="ru-RU" sz="1600" dirty="0" smtClean="0"/>
              <a:t>office.microsoft.com/ru/images/results.aspx?qu</a:t>
            </a:r>
            <a:r>
              <a:rPr lang="ru-RU" sz="1600" dirty="0"/>
              <a:t>=%D0%BA%D0%BD%D0%B8%D0%B3%D0%B8&amp;ex=1#ai:MC900440424|mt:1| (смайлик)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570</TotalTime>
  <Words>262</Words>
  <Application>Microsoft Office PowerPoint</Application>
  <PresentationFormat>Экран 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Чаплыгина И.Б.</dc:creator>
  <cp:lastModifiedBy>Светлана</cp:lastModifiedBy>
  <cp:revision>22</cp:revision>
  <dcterms:created xsi:type="dcterms:W3CDTF">2009-07-20T22:26:57Z</dcterms:created>
  <dcterms:modified xsi:type="dcterms:W3CDTF">2013-07-05T05:36:19Z</dcterms:modified>
</cp:coreProperties>
</file>