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CC"/>
    <a:srgbClr val="FF0066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AC191-0D2F-4CEF-86CC-37EB52A72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7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3548-642E-4B70-BDF2-283C41ECA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9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753AD-E5C1-4CF6-950A-D2F49175D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51FC9-E41F-4C71-8BB8-907F70C62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DD879-1F5B-48A7-B2FC-2E78FFC7B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32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47E49-C853-4FD2-BAFB-A8340118A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5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4108D-2221-484A-BAFA-B98447AE9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03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3BC1-96F7-4C8B-85E8-AA680CE83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52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ADD45-A3B2-4F73-A99A-6920563A2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7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32BF3-7B37-48DF-8518-BE33C647C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93A40-5B29-47E1-B046-1EE283EAF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3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32000">
              <a:srgbClr val="CCFFCC"/>
            </a:gs>
            <a:gs pos="97000">
              <a:srgbClr val="FFFF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76865A3-D627-4FDA-8840-2158854F6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2" name="Group 96"/>
          <p:cNvGraphicFramePr>
            <a:graphicFrameLocks noGrp="1"/>
          </p:cNvGraphicFramePr>
          <p:nvPr/>
        </p:nvGraphicFramePr>
        <p:xfrm>
          <a:off x="2705100" y="3300413"/>
          <a:ext cx="4787901" cy="2886154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57040"/>
                <a:gridCol w="958391"/>
                <a:gridCol w="957040"/>
                <a:gridCol w="958390"/>
                <a:gridCol w="957040"/>
              </a:tblGrid>
              <a:tr h="518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</a:tr>
              <a:tr h="592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</a:tr>
              <a:tr h="592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</a:tr>
              <a:tr h="590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</a:tr>
              <a:tr h="592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12" marB="45712" horzOverflow="overflow"/>
                </a:tc>
              </a:tr>
            </a:tbl>
          </a:graphicData>
        </a:graphic>
      </p:graphicFrame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2905125" y="2765425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4194" name="Text Box 98"/>
          <p:cNvSpPr txBox="1">
            <a:spLocks noChangeArrowheads="1"/>
          </p:cNvSpPr>
          <p:nvPr/>
        </p:nvSpPr>
        <p:spPr bwMode="auto">
          <a:xfrm>
            <a:off x="4756150" y="2767013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4195" name="Text Box 99"/>
          <p:cNvSpPr txBox="1">
            <a:spLocks noChangeArrowheads="1"/>
          </p:cNvSpPr>
          <p:nvPr/>
        </p:nvSpPr>
        <p:spPr bwMode="auto">
          <a:xfrm>
            <a:off x="5708650" y="2767013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70C0"/>
                </a:solidFill>
              </a:rPr>
              <a:t>20</a:t>
            </a:r>
          </a:p>
        </p:txBody>
      </p:sp>
      <p:sp>
        <p:nvSpPr>
          <p:cNvPr id="4196" name="Text Box 100"/>
          <p:cNvSpPr txBox="1">
            <a:spLocks noChangeArrowheads="1"/>
          </p:cNvSpPr>
          <p:nvPr/>
        </p:nvSpPr>
        <p:spPr bwMode="auto">
          <a:xfrm>
            <a:off x="6699250" y="2767013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70C0"/>
                </a:solidFill>
              </a:rPr>
              <a:t>25</a:t>
            </a:r>
          </a:p>
        </p:txBody>
      </p:sp>
      <p:sp>
        <p:nvSpPr>
          <p:cNvPr id="4197" name="Text Box 101"/>
          <p:cNvSpPr txBox="1">
            <a:spLocks noChangeArrowheads="1"/>
          </p:cNvSpPr>
          <p:nvPr/>
        </p:nvSpPr>
        <p:spPr bwMode="auto">
          <a:xfrm>
            <a:off x="3803650" y="2767013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4198" name="Text Box 102"/>
          <p:cNvSpPr txBox="1">
            <a:spLocks noChangeArrowheads="1"/>
          </p:cNvSpPr>
          <p:nvPr/>
        </p:nvSpPr>
        <p:spPr bwMode="auto">
          <a:xfrm>
            <a:off x="1566863" y="3367088"/>
            <a:ext cx="129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Дина</a:t>
            </a:r>
          </a:p>
        </p:txBody>
      </p:sp>
      <p:sp>
        <p:nvSpPr>
          <p:cNvPr id="4199" name="Text Box 103"/>
          <p:cNvSpPr txBox="1">
            <a:spLocks noChangeArrowheads="1"/>
          </p:cNvSpPr>
          <p:nvPr/>
        </p:nvSpPr>
        <p:spPr bwMode="auto">
          <a:xfrm>
            <a:off x="1565275" y="3910013"/>
            <a:ext cx="1600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Игорь</a:t>
            </a:r>
          </a:p>
        </p:txBody>
      </p:sp>
      <p:sp>
        <p:nvSpPr>
          <p:cNvPr id="4200" name="Text Box 104"/>
          <p:cNvSpPr txBox="1">
            <a:spLocks noChangeArrowheads="1"/>
          </p:cNvSpPr>
          <p:nvPr/>
        </p:nvSpPr>
        <p:spPr bwMode="auto">
          <a:xfrm>
            <a:off x="1566863" y="4508500"/>
            <a:ext cx="1371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Иван</a:t>
            </a:r>
          </a:p>
        </p:txBody>
      </p:sp>
      <p:sp>
        <p:nvSpPr>
          <p:cNvPr id="4201" name="Text Box 105"/>
          <p:cNvSpPr txBox="1">
            <a:spLocks noChangeArrowheads="1"/>
          </p:cNvSpPr>
          <p:nvPr/>
        </p:nvSpPr>
        <p:spPr bwMode="auto">
          <a:xfrm>
            <a:off x="1565275" y="5067300"/>
            <a:ext cx="1371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Эдик</a:t>
            </a:r>
          </a:p>
        </p:txBody>
      </p:sp>
      <p:sp>
        <p:nvSpPr>
          <p:cNvPr id="4202" name="Text Box 106"/>
          <p:cNvSpPr txBox="1">
            <a:spLocks noChangeArrowheads="1"/>
          </p:cNvSpPr>
          <p:nvPr/>
        </p:nvSpPr>
        <p:spPr bwMode="auto">
          <a:xfrm>
            <a:off x="1566863" y="5686425"/>
            <a:ext cx="1371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Рита</a:t>
            </a:r>
          </a:p>
        </p:txBody>
      </p:sp>
      <p:sp>
        <p:nvSpPr>
          <p:cNvPr id="2098" name="Text Box 107"/>
          <p:cNvSpPr txBox="1">
            <a:spLocks noChangeArrowheads="1"/>
          </p:cNvSpPr>
          <p:nvPr/>
        </p:nvSpPr>
        <p:spPr bwMode="auto">
          <a:xfrm>
            <a:off x="2660650" y="4022725"/>
            <a:ext cx="7016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2400"/>
          </a:p>
        </p:txBody>
      </p:sp>
      <p:sp>
        <p:nvSpPr>
          <p:cNvPr id="4204" name="Text Box 108"/>
          <p:cNvSpPr txBox="1">
            <a:spLocks noChangeArrowheads="1"/>
          </p:cNvSpPr>
          <p:nvPr/>
        </p:nvSpPr>
        <p:spPr bwMode="auto">
          <a:xfrm>
            <a:off x="5594350" y="4446588"/>
            <a:ext cx="914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66"/>
                </a:solidFill>
              </a:rPr>
              <a:t>V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>
            <a:off x="4641850" y="5019675"/>
            <a:ext cx="914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66"/>
                </a:solidFill>
              </a:rPr>
              <a:t>V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3689350" y="3305175"/>
            <a:ext cx="914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66"/>
                </a:solidFill>
              </a:rPr>
              <a:t>V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4207" name="Text Box 111"/>
          <p:cNvSpPr txBox="1">
            <a:spLocks noChangeArrowheads="1"/>
          </p:cNvSpPr>
          <p:nvPr/>
        </p:nvSpPr>
        <p:spPr bwMode="auto">
          <a:xfrm>
            <a:off x="2713038" y="3848100"/>
            <a:ext cx="914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66"/>
                </a:solidFill>
              </a:rPr>
              <a:t>V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6584950" y="5624513"/>
            <a:ext cx="914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66"/>
                </a:solidFill>
              </a:rPr>
              <a:t>V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114300" y="176213"/>
            <a:ext cx="8915400" cy="2514600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182563">
              <a:tabLst>
                <a:tab pos="182563" algn="l"/>
              </a:tabLst>
              <a:defRPr/>
            </a:pPr>
            <a:r>
              <a:rPr lang="ru-RU" altLang="zh-CN" sz="2600" dirty="0">
                <a:solidFill>
                  <a:schemeClr val="accent2"/>
                </a:solidFill>
              </a:rPr>
              <a:t>Игорь прыгнул на 8 раз меньше, чем Эдик.</a:t>
            </a:r>
          </a:p>
          <a:p>
            <a:pPr marL="182563">
              <a:tabLst>
                <a:tab pos="182563" algn="l"/>
              </a:tabLst>
              <a:defRPr/>
            </a:pPr>
            <a:r>
              <a:rPr lang="ru-RU" altLang="zh-CN" sz="2600" dirty="0">
                <a:solidFill>
                  <a:schemeClr val="accent2"/>
                </a:solidFill>
              </a:rPr>
              <a:t>Дина и Рита вместе прыгнули 37 раз.</a:t>
            </a:r>
          </a:p>
          <a:p>
            <a:pPr marL="182563">
              <a:tabLst>
                <a:tab pos="182563" algn="l"/>
              </a:tabLst>
              <a:defRPr/>
            </a:pPr>
            <a:r>
              <a:rPr lang="ru-RU" altLang="zh-CN" sz="2600" dirty="0">
                <a:solidFill>
                  <a:schemeClr val="accent2"/>
                </a:solidFill>
              </a:rPr>
              <a:t>Иван прыгнул на 8 раз больше, чем Дина.</a:t>
            </a:r>
          </a:p>
          <a:p>
            <a:pPr marL="182563">
              <a:tabLst>
                <a:tab pos="182563" algn="l"/>
              </a:tabLst>
              <a:defRPr/>
            </a:pPr>
            <a:r>
              <a:rPr lang="ru-RU" altLang="zh-CN" sz="2600" dirty="0">
                <a:solidFill>
                  <a:schemeClr val="accent2"/>
                </a:solidFill>
              </a:rPr>
              <a:t>Количество прыжков Игоря и </a:t>
            </a:r>
            <a:r>
              <a:rPr lang="ru-RU" altLang="zh-CN" sz="2600">
                <a:solidFill>
                  <a:schemeClr val="accent2"/>
                </a:solidFill>
              </a:rPr>
              <a:t>Дины </a:t>
            </a:r>
            <a:r>
              <a:rPr lang="ru-RU" altLang="zh-CN" sz="2600" smtClean="0">
                <a:solidFill>
                  <a:schemeClr val="accent2"/>
                </a:solidFill>
              </a:rPr>
              <a:t>различается </a:t>
            </a:r>
            <a:r>
              <a:rPr lang="ru-RU" altLang="zh-CN" sz="2600" dirty="0">
                <a:solidFill>
                  <a:schemeClr val="accent2"/>
                </a:solidFill>
              </a:rPr>
              <a:t>на 3.</a:t>
            </a:r>
          </a:p>
          <a:p>
            <a:pPr marL="182563">
              <a:tabLst>
                <a:tab pos="182563" algn="l"/>
              </a:tabLst>
              <a:defRPr/>
            </a:pPr>
            <a:r>
              <a:rPr lang="ru-RU" altLang="zh-CN" sz="2600" dirty="0">
                <a:solidFill>
                  <a:schemeClr val="accent2"/>
                </a:solidFill>
              </a:rPr>
              <a:t>Эдик прыгнул на 5 раз больше, чем Дина.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3" grpId="0"/>
      <p:bldP spid="4194" grpId="0"/>
      <p:bldP spid="4195" grpId="0"/>
      <p:bldP spid="4196" grpId="0"/>
      <p:bldP spid="4197" grpId="0"/>
      <p:bldP spid="4198" grpId="0"/>
      <p:bldP spid="4199" grpId="0"/>
      <p:bldP spid="4200" grpId="0"/>
      <p:bldP spid="4201" grpId="0"/>
      <p:bldP spid="420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62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Вилкова Светлана Анатольевна</dc:creator>
  <cp:lastModifiedBy>Светлана</cp:lastModifiedBy>
  <cp:revision>11</cp:revision>
  <cp:lastPrinted>1601-01-01T00:00:00Z</cp:lastPrinted>
  <dcterms:created xsi:type="dcterms:W3CDTF">1601-01-01T00:00:00Z</dcterms:created>
  <dcterms:modified xsi:type="dcterms:W3CDTF">2013-07-05T05:36:08Z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