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68" r:id="rId2"/>
    <p:sldId id="269" r:id="rId3"/>
    <p:sldId id="271" r:id="rId4"/>
    <p:sldId id="272" r:id="rId5"/>
    <p:sldId id="266" r:id="rId6"/>
    <p:sldId id="273" r:id="rId7"/>
    <p:sldId id="267" r:id="rId8"/>
    <p:sldId id="27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FF"/>
    <a:srgbClr val="0033CC"/>
    <a:srgbClr val="B7EEF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55E2FDC-1C03-4E51-BF22-5C2AD8D9F467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04C4A19-078F-4153-937E-4813EF4C8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82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0670818-FD09-4015-ADDA-FDD8802CF8F2}" type="slidenum">
              <a:rPr lang="ru-RU"/>
              <a:pPr eaLnBrk="1" hangingPunct="1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17C585-20BF-469D-955C-7DFA4FB7C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9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37E78-7532-47B7-90EB-5150E37EC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4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C6E8D-2B38-4952-8E49-015957A16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9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CD10-399A-494D-8BC0-2754D04F2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08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BA88CA-BEEB-4351-827C-3C6779FC6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9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45418-A890-4D60-B1FD-1563C6888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96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A589A-5C19-4D06-A884-DEEEB1B65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3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9494-224C-4476-AEC4-2C7FE0BB2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11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3CA1F8-908A-4BFA-867D-4FF3989E4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5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6977-0D88-4E41-8237-454C3ADFB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3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D98063-71DC-4078-873C-CBAB252F0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6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98C5989-BCC0-49C4-B961-B73C69AD2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0" r:id="rId5"/>
    <p:sldLayoutId id="2147483681" r:id="rId6"/>
    <p:sldLayoutId id="2147483687" r:id="rId7"/>
    <p:sldLayoutId id="2147483682" r:id="rId8"/>
    <p:sldLayoutId id="2147483688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 txBox="1">
            <a:spLocks noChangeArrowheads="1"/>
          </p:cNvSpPr>
          <p:nvPr/>
        </p:nvSpPr>
        <p:spPr bwMode="auto">
          <a:xfrm>
            <a:off x="539750" y="1397000"/>
            <a:ext cx="84963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5113" indent="-26511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Произведение 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4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4 </a:t>
            </a:r>
            <a:r>
              <a:rPr lang="ru-RU" sz="3600" dirty="0">
                <a:latin typeface="Arial" charset="0"/>
                <a:cs typeface="Arial" charset="0"/>
              </a:rPr>
              <a:t>называют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b="1" dirty="0">
                <a:latin typeface="Arial" charset="0"/>
                <a:cs typeface="Arial" charset="0"/>
              </a:rPr>
              <a:t>квадратом </a:t>
            </a:r>
            <a:r>
              <a:rPr lang="ru-RU" sz="3600" dirty="0">
                <a:latin typeface="Arial" charset="0"/>
                <a:cs typeface="Arial" charset="0"/>
              </a:rPr>
              <a:t>числа</a:t>
            </a:r>
            <a:r>
              <a:rPr lang="ru-RU" sz="3600" b="1" dirty="0">
                <a:latin typeface="Arial" charset="0"/>
                <a:cs typeface="Arial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4</a:t>
            </a:r>
            <a:r>
              <a:rPr lang="ru-RU" sz="3600" dirty="0">
                <a:latin typeface="Arial" charset="0"/>
                <a:cs typeface="Arial" charset="0"/>
              </a:rPr>
              <a:t> и обозначают </a:t>
            </a:r>
            <a:r>
              <a:rPr lang="ru-RU" sz="4800" b="1" dirty="0">
                <a:solidFill>
                  <a:srgbClr val="C00000"/>
                </a:solidFill>
                <a:latin typeface="Arial" charset="0"/>
                <a:cs typeface="Arial" charset="0"/>
              </a:rPr>
              <a:t>4</a:t>
            </a:r>
            <a:r>
              <a:rPr lang="ru-RU" sz="4800" b="1" baseline="42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(</a:t>
            </a:r>
            <a:r>
              <a:rPr lang="ru-RU" sz="3600" dirty="0" smtClean="0">
                <a:latin typeface="Arial" charset="0"/>
                <a:cs typeface="Arial" charset="0"/>
              </a:rPr>
              <a:t>читают: </a:t>
            </a:r>
            <a:r>
              <a:rPr lang="ru-RU" sz="3600" dirty="0">
                <a:latin typeface="Arial" charset="0"/>
                <a:cs typeface="Arial" charset="0"/>
              </a:rPr>
              <a:t>«четыре в квадрате</a:t>
            </a:r>
            <a:r>
              <a:rPr lang="ru-RU" sz="3600" dirty="0" smtClean="0">
                <a:latin typeface="Arial" charset="0"/>
                <a:cs typeface="Arial" charset="0"/>
              </a:rPr>
              <a:t>»).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3017838" y="3802063"/>
            <a:ext cx="28813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4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 = 4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4 </a:t>
            </a:r>
            <a:endParaRPr lang="ru-RU" sz="4400" b="1" baseline="4200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539750" y="1379538"/>
            <a:ext cx="849630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5113" indent="-26511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Произведение 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n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ru-RU" sz="3600" dirty="0">
                <a:latin typeface="Arial" charset="0"/>
                <a:cs typeface="Arial" charset="0"/>
              </a:rPr>
              <a:t>называют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b="1" dirty="0">
                <a:latin typeface="Arial" charset="0"/>
                <a:cs typeface="Arial" charset="0"/>
              </a:rPr>
              <a:t>квадратом </a:t>
            </a:r>
            <a:r>
              <a:rPr lang="ru-RU" sz="3600" dirty="0">
                <a:latin typeface="Arial" charset="0"/>
                <a:cs typeface="Arial" charset="0"/>
              </a:rPr>
              <a:t>числа</a:t>
            </a:r>
            <a:r>
              <a:rPr lang="ru-RU" sz="3600" b="1" dirty="0">
                <a:latin typeface="Arial" charset="0"/>
                <a:cs typeface="Arial" charset="0"/>
              </a:rPr>
              <a:t>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en-US" sz="3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3600" dirty="0">
                <a:latin typeface="Arial" charset="0"/>
                <a:cs typeface="Arial" charset="0"/>
              </a:rPr>
              <a:t>и обозначают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800" b="1" baseline="42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(</a:t>
            </a:r>
            <a:r>
              <a:rPr lang="ru-RU" sz="3600" dirty="0" smtClean="0">
                <a:latin typeface="Arial" charset="0"/>
                <a:cs typeface="Arial" charset="0"/>
              </a:rPr>
              <a:t>читают: </a:t>
            </a:r>
            <a:r>
              <a:rPr lang="ru-RU" sz="3600" dirty="0">
                <a:latin typeface="Arial" charset="0"/>
                <a:cs typeface="Arial" charset="0"/>
              </a:rPr>
              <a:t>«эн в квадрате</a:t>
            </a:r>
            <a:r>
              <a:rPr lang="ru-RU" sz="3600" dirty="0" smtClean="0">
                <a:latin typeface="Arial" charset="0"/>
                <a:cs typeface="Arial" charset="0"/>
              </a:rPr>
              <a:t>»).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7171" name="Прямоугольник 4"/>
          <p:cNvSpPr>
            <a:spLocks noChangeArrowheads="1"/>
          </p:cNvSpPr>
          <p:nvPr/>
        </p:nvSpPr>
        <p:spPr bwMode="auto">
          <a:xfrm>
            <a:off x="3017838" y="3802063"/>
            <a:ext cx="28813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2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= </a:t>
            </a: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</a:t>
            </a: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endParaRPr lang="ru-RU" sz="4400" b="1" baseline="4200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pic>
        <p:nvPicPr>
          <p:cNvPr id="7172" name="Picture 2" descr="C:\Users\Vilkova\AppData\Local\Microsoft\Windows\Temporary Internet Files\Content.IE5\IL48PAWM\MC9002399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4797425"/>
            <a:ext cx="17653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652463" y="1397000"/>
            <a:ext cx="84963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5113" indent="-26511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Произведение 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2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2  2 </a:t>
            </a:r>
            <a:r>
              <a:rPr lang="ru-RU" sz="3600" dirty="0">
                <a:latin typeface="Arial" charset="0"/>
                <a:cs typeface="Arial" charset="0"/>
              </a:rPr>
              <a:t>называют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b="1" dirty="0">
                <a:latin typeface="Arial" charset="0"/>
                <a:cs typeface="Arial" charset="0"/>
              </a:rPr>
              <a:t>кубом </a:t>
            </a:r>
            <a:r>
              <a:rPr lang="ru-RU" sz="3600" dirty="0">
                <a:latin typeface="Arial" charset="0"/>
                <a:cs typeface="Arial" charset="0"/>
              </a:rPr>
              <a:t>числа</a:t>
            </a:r>
            <a:r>
              <a:rPr lang="ru-RU" sz="3600" b="1" dirty="0">
                <a:latin typeface="Arial" charset="0"/>
                <a:cs typeface="Arial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2</a:t>
            </a:r>
            <a:r>
              <a:rPr lang="ru-RU" sz="3600" dirty="0">
                <a:latin typeface="Arial" charset="0"/>
                <a:cs typeface="Arial" charset="0"/>
              </a:rPr>
              <a:t> и обозначают </a:t>
            </a:r>
            <a:r>
              <a:rPr lang="ru-RU" sz="48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2</a:t>
            </a:r>
            <a:r>
              <a:rPr lang="ru-RU" sz="4800" b="1" baseline="42000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3</a:t>
            </a:r>
            <a:endParaRPr lang="ru-RU" sz="4800" b="1" baseline="4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(</a:t>
            </a:r>
            <a:r>
              <a:rPr lang="ru-RU" sz="3600" dirty="0" smtClean="0">
                <a:latin typeface="Arial" charset="0"/>
                <a:cs typeface="Arial" charset="0"/>
              </a:rPr>
              <a:t>читают: </a:t>
            </a:r>
            <a:r>
              <a:rPr lang="ru-RU" sz="3600" dirty="0">
                <a:latin typeface="Arial" charset="0"/>
                <a:cs typeface="Arial" charset="0"/>
              </a:rPr>
              <a:t>«два в кубе</a:t>
            </a:r>
            <a:r>
              <a:rPr lang="ru-RU" sz="3600" dirty="0" smtClean="0">
                <a:latin typeface="Arial" charset="0"/>
                <a:cs typeface="Arial" charset="0"/>
              </a:rPr>
              <a:t>»).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8195" name="Прямоугольник 4"/>
          <p:cNvSpPr>
            <a:spLocks noChangeArrowheads="1"/>
          </p:cNvSpPr>
          <p:nvPr/>
        </p:nvSpPr>
        <p:spPr bwMode="auto">
          <a:xfrm>
            <a:off x="2971800" y="3802063"/>
            <a:ext cx="38576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3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 = 2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2  2 </a:t>
            </a:r>
            <a:endParaRPr lang="ru-RU" sz="4400" b="1" baseline="4200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 txBox="1">
            <a:spLocks noChangeArrowheads="1"/>
          </p:cNvSpPr>
          <p:nvPr/>
        </p:nvSpPr>
        <p:spPr bwMode="auto">
          <a:xfrm>
            <a:off x="652463" y="1397000"/>
            <a:ext cx="84963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5113" indent="-26511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Произведение 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n</a:t>
            </a:r>
            <a:r>
              <a:rPr lang="ru-RU" sz="4400" b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ru-RU" sz="4400" b="1" i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n</a:t>
            </a:r>
            <a:r>
              <a:rPr lang="en-US" sz="3600" b="1" i="1" dirty="0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ru-RU" sz="3600" dirty="0">
                <a:latin typeface="Arial" charset="0"/>
                <a:cs typeface="Arial" charset="0"/>
              </a:rPr>
              <a:t>называют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b="1" dirty="0">
                <a:latin typeface="Arial" charset="0"/>
                <a:cs typeface="Arial" charset="0"/>
              </a:rPr>
              <a:t>кубом </a:t>
            </a:r>
            <a:r>
              <a:rPr lang="ru-RU" sz="3600" dirty="0">
                <a:latin typeface="Arial" charset="0"/>
                <a:cs typeface="Arial" charset="0"/>
              </a:rPr>
              <a:t>числа</a:t>
            </a:r>
            <a:r>
              <a:rPr lang="ru-RU" sz="3600" b="1" dirty="0">
                <a:latin typeface="Arial" charset="0"/>
                <a:cs typeface="Arial" charset="0"/>
              </a:rPr>
              <a:t>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en-US" sz="3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3600" dirty="0">
                <a:latin typeface="Arial" charset="0"/>
                <a:cs typeface="Arial" charset="0"/>
              </a:rPr>
              <a:t>и обозначают </a:t>
            </a:r>
            <a:r>
              <a:rPr lang="en-US" sz="4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800" b="1" baseline="42000" dirty="0">
                <a:solidFill>
                  <a:srgbClr val="C00000"/>
                </a:solidFill>
                <a:latin typeface="Arial" charset="0"/>
                <a:cs typeface="Arial" charset="0"/>
              </a:rPr>
              <a:t>3</a:t>
            </a:r>
          </a:p>
          <a:p>
            <a:pPr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600" dirty="0">
                <a:latin typeface="Arial" charset="0"/>
                <a:cs typeface="Arial" charset="0"/>
              </a:rPr>
              <a:t>(</a:t>
            </a:r>
            <a:r>
              <a:rPr lang="ru-RU" sz="3600" dirty="0" smtClean="0">
                <a:latin typeface="Arial" charset="0"/>
                <a:cs typeface="Arial" charset="0"/>
              </a:rPr>
              <a:t>читают: </a:t>
            </a:r>
            <a:r>
              <a:rPr lang="ru-RU" sz="3600" dirty="0">
                <a:latin typeface="Arial" charset="0"/>
                <a:cs typeface="Arial" charset="0"/>
              </a:rPr>
              <a:t>«эн в кубе</a:t>
            </a:r>
            <a:r>
              <a:rPr lang="ru-RU" sz="3600" dirty="0" smtClean="0">
                <a:latin typeface="Arial" charset="0"/>
                <a:cs typeface="Arial" charset="0"/>
              </a:rPr>
              <a:t>»).</a:t>
            </a:r>
            <a:endParaRPr lang="en-US" sz="3600" dirty="0">
              <a:latin typeface="Arial" charset="0"/>
              <a:cs typeface="Arial" charset="0"/>
            </a:endParaRPr>
          </a:p>
        </p:txBody>
      </p:sp>
      <p:pic>
        <p:nvPicPr>
          <p:cNvPr id="9219" name="Picture 2" descr="C:\Users\Vilkova\AppData\Local\Microsoft\Windows\Temporary Internet Files\Content.IE5\IL48PAWM\MC9002399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4797425"/>
            <a:ext cx="17653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2787650" y="3802063"/>
            <a:ext cx="35687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3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= </a:t>
            </a: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 baseline="4200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 </a:t>
            </a: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 </a:t>
            </a:r>
            <a:r>
              <a:rPr lang="en-US" sz="4400" b="1" i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n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>
                <a:solidFill>
                  <a:srgbClr val="C00000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endParaRPr lang="ru-RU" sz="4400" b="1" baseline="4200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ая фигурная скобка 3"/>
          <p:cNvSpPr/>
          <p:nvPr/>
        </p:nvSpPr>
        <p:spPr>
          <a:xfrm rot="5400000">
            <a:off x="3701256" y="2980531"/>
            <a:ext cx="360362" cy="1152525"/>
          </a:xfrm>
          <a:prstGeom prst="rightBrac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0963" y="3778250"/>
            <a:ext cx="2520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3200"/>
              <a:t>Основание степени</a:t>
            </a:r>
          </a:p>
        </p:txBody>
      </p:sp>
      <p:sp>
        <p:nvSpPr>
          <p:cNvPr id="20" name="Правая фигурная скобка 19"/>
          <p:cNvSpPr/>
          <p:nvPr/>
        </p:nvSpPr>
        <p:spPr>
          <a:xfrm rot="5400000">
            <a:off x="5006182" y="2005806"/>
            <a:ext cx="360362" cy="1152525"/>
          </a:xfrm>
          <a:prstGeom prst="rightBrac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02150" y="2760663"/>
            <a:ext cx="25209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3200"/>
              <a:t>Показатель степени</a:t>
            </a:r>
          </a:p>
        </p:txBody>
      </p:sp>
      <p:sp>
        <p:nvSpPr>
          <p:cNvPr id="7" name="Овал 6"/>
          <p:cNvSpPr/>
          <p:nvPr/>
        </p:nvSpPr>
        <p:spPr>
          <a:xfrm>
            <a:off x="2238375" y="595313"/>
            <a:ext cx="4700588" cy="470217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00425" y="5473700"/>
            <a:ext cx="2435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0070C0"/>
                </a:solidFill>
              </a:rPr>
              <a:t>Степень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20963" y="796275"/>
                <a:ext cx="3848169" cy="3170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0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ru-RU" sz="20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963" y="796275"/>
                <a:ext cx="3848169" cy="31700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0" grpId="0" animBg="1"/>
      <p:bldP spid="21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549275"/>
            <a:ext cx="7848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latin typeface="Arial" charset="0"/>
                <a:cs typeface="Arial" charset="0"/>
              </a:rPr>
              <a:t>Если в числовое выражение </a:t>
            </a:r>
            <a:r>
              <a:rPr lang="ru-RU" sz="3200" b="1">
                <a:solidFill>
                  <a:srgbClr val="7030A0"/>
                </a:solidFill>
                <a:latin typeface="Arial" charset="0"/>
                <a:cs typeface="Arial" charset="0"/>
              </a:rPr>
              <a:t>входят степени</a:t>
            </a:r>
            <a:r>
              <a:rPr lang="ru-RU" sz="3200" b="1">
                <a:latin typeface="Arial" charset="0"/>
                <a:cs typeface="Arial" charset="0"/>
              </a:rPr>
              <a:t> </a:t>
            </a:r>
            <a:r>
              <a:rPr lang="ru-RU" sz="3200">
                <a:latin typeface="Arial" charset="0"/>
                <a:cs typeface="Arial" charset="0"/>
              </a:rPr>
              <a:t>чисел, то их значения вычисляют </a:t>
            </a:r>
            <a:r>
              <a:rPr lang="ru-RU" sz="3200" b="1">
                <a:solidFill>
                  <a:srgbClr val="7030A0"/>
                </a:solidFill>
                <a:latin typeface="Arial" charset="0"/>
                <a:cs typeface="Arial" charset="0"/>
              </a:rPr>
              <a:t>до выполнения</a:t>
            </a:r>
            <a:r>
              <a:rPr lang="ru-RU" sz="320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3200">
                <a:latin typeface="Arial" charset="0"/>
                <a:cs typeface="Arial" charset="0"/>
              </a:rPr>
              <a:t>остальных действий.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9750" y="2781300"/>
            <a:ext cx="82804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Arial" charset="0"/>
                <a:cs typeface="Arial" charset="0"/>
              </a:rPr>
              <a:t>Пример.</a:t>
            </a:r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/>
            <a:endParaRPr lang="ru-RU" sz="10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ru-RU" sz="2800" dirty="0">
                <a:latin typeface="Arial" charset="0"/>
                <a:cs typeface="Arial" charset="0"/>
              </a:rPr>
              <a:t>Найдем значение выражения:</a:t>
            </a:r>
          </a:p>
          <a:p>
            <a:pPr eaLnBrk="1" hangingPunct="1"/>
            <a:r>
              <a:rPr lang="ru-RU" sz="2800" dirty="0">
                <a:latin typeface="Arial" charset="0"/>
                <a:cs typeface="Arial" charset="0"/>
              </a:rPr>
              <a:t>(2 + 1)</a:t>
            </a:r>
            <a:r>
              <a:rPr lang="ru-RU" sz="2800" baseline="42000" dirty="0">
                <a:latin typeface="Arial" charset="0"/>
                <a:cs typeface="Arial" charset="0"/>
              </a:rPr>
              <a:t>2</a:t>
            </a:r>
            <a:r>
              <a:rPr lang="ru-RU" sz="2800" dirty="0">
                <a:latin typeface="Arial" charset="0"/>
                <a:cs typeface="Arial" charset="0"/>
              </a:rPr>
              <a:t> 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 5</a:t>
            </a:r>
            <a:r>
              <a:rPr lang="ru-RU" sz="2800" baseline="42000" dirty="0">
                <a:latin typeface="Arial" charset="0"/>
                <a:cs typeface="Arial" charset="0"/>
                <a:sym typeface="Wingdings" pitchFamily="2" charset="2"/>
              </a:rPr>
              <a:t>2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 – </a:t>
            </a:r>
            <a:r>
              <a:rPr lang="ru-RU" sz="2800" dirty="0" smtClean="0">
                <a:latin typeface="Arial" charset="0"/>
                <a:cs typeface="Arial" charset="0"/>
                <a:sym typeface="Wingdings" pitchFamily="2" charset="2"/>
              </a:rPr>
              <a:t>4</a:t>
            </a:r>
            <a:r>
              <a:rPr lang="ru-RU" sz="2800" baseline="42000" dirty="0" smtClean="0">
                <a:latin typeface="Arial" charset="0"/>
                <a:cs typeface="Arial" charset="0"/>
                <a:sym typeface="Wingdings" pitchFamily="2" charset="2"/>
              </a:rPr>
              <a:t>3</a:t>
            </a:r>
            <a:r>
              <a:rPr lang="ru-RU" sz="2800" dirty="0" smtClean="0">
                <a:latin typeface="Arial" charset="0"/>
                <a:cs typeface="Arial" charset="0"/>
                <a:sym typeface="Wingdings" pitchFamily="2" charset="2"/>
              </a:rPr>
              <a:t>.</a:t>
            </a:r>
            <a:endParaRPr lang="ru-RU" sz="2800" dirty="0">
              <a:latin typeface="Arial" charset="0"/>
              <a:cs typeface="Arial" charset="0"/>
              <a:sym typeface="Wingdings" pitchFamily="2" charset="2"/>
            </a:endParaRPr>
          </a:p>
          <a:p>
            <a:pPr eaLnBrk="1" hangingPunct="1"/>
            <a:endParaRPr lang="ru-RU" sz="14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ru-RU" sz="2800" b="1" dirty="0" smtClean="0">
                <a:latin typeface="Arial" charset="0"/>
                <a:cs typeface="Arial" charset="0"/>
              </a:rPr>
              <a:t>Решение.</a:t>
            </a:r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/>
            <a:endParaRPr lang="ru-RU" sz="10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ru-RU" sz="2800" dirty="0">
                <a:latin typeface="Arial" charset="0"/>
                <a:cs typeface="Arial" charset="0"/>
              </a:rPr>
              <a:t>(2 + 1)</a:t>
            </a:r>
            <a:r>
              <a:rPr lang="ru-RU" sz="2800" baseline="42000" dirty="0">
                <a:latin typeface="Arial" charset="0"/>
                <a:cs typeface="Arial" charset="0"/>
              </a:rPr>
              <a:t>2</a:t>
            </a:r>
            <a:r>
              <a:rPr lang="ru-RU" sz="2800" dirty="0">
                <a:latin typeface="Arial" charset="0"/>
                <a:cs typeface="Arial" charset="0"/>
              </a:rPr>
              <a:t> 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 5</a:t>
            </a:r>
            <a:r>
              <a:rPr lang="ru-RU" sz="2800" baseline="42000" dirty="0">
                <a:latin typeface="Arial" charset="0"/>
                <a:cs typeface="Arial" charset="0"/>
                <a:sym typeface="Wingdings" pitchFamily="2" charset="2"/>
              </a:rPr>
              <a:t>2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 – 4</a:t>
            </a:r>
            <a:r>
              <a:rPr lang="ru-RU" sz="2800" baseline="42000" dirty="0">
                <a:latin typeface="Arial" charset="0"/>
                <a:cs typeface="Arial" charset="0"/>
                <a:sym typeface="Wingdings" pitchFamily="2" charset="2"/>
              </a:rPr>
              <a:t>3 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= 3</a:t>
            </a:r>
            <a:r>
              <a:rPr lang="ru-RU" sz="2800" baseline="42000" dirty="0">
                <a:latin typeface="Arial" charset="0"/>
                <a:cs typeface="Arial" charset="0"/>
              </a:rPr>
              <a:t>2</a:t>
            </a:r>
            <a:r>
              <a:rPr lang="ru-RU" sz="2800" dirty="0">
                <a:latin typeface="Arial" charset="0"/>
                <a:cs typeface="Arial" charset="0"/>
              </a:rPr>
              <a:t> </a:t>
            </a:r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 25 – 64 = 9  25 – 64 =</a:t>
            </a:r>
          </a:p>
          <a:p>
            <a:pPr eaLnBrk="1" hangingPunct="1"/>
            <a:r>
              <a:rPr lang="ru-RU" sz="2800" dirty="0">
                <a:latin typeface="Arial" charset="0"/>
                <a:cs typeface="Arial" charset="0"/>
                <a:sym typeface="Wingdings" pitchFamily="2" charset="2"/>
              </a:rPr>
              <a:t>= 225 – 64 = </a:t>
            </a:r>
            <a:r>
              <a:rPr lang="ru-RU" sz="2800" dirty="0" smtClean="0">
                <a:latin typeface="Arial" charset="0"/>
                <a:cs typeface="Arial" charset="0"/>
                <a:sym typeface="Wingdings" pitchFamily="2" charset="2"/>
              </a:rPr>
              <a:t>161.</a:t>
            </a:r>
            <a:endParaRPr lang="ru-RU" sz="2800" dirty="0">
              <a:latin typeface="Arial" charset="0"/>
              <a:cs typeface="Arial" charset="0"/>
              <a:sym typeface="Wingdings" pitchFamily="2" charset="2"/>
            </a:endParaRPr>
          </a:p>
          <a:p>
            <a:pPr eaLnBrk="1" hangingPunct="1"/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/>
            <a:endParaRPr lang="ru-RU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3705225" y="765175"/>
            <a:ext cx="5410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896938" y="6111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2292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433388" y="765175"/>
            <a:ext cx="8281987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7030A0"/>
                </a:solidFill>
              </a:rPr>
              <a:t>Интернет-источники</a:t>
            </a:r>
          </a:p>
          <a:p>
            <a:pPr algn="ctr"/>
            <a:endParaRPr lang="ru-RU" sz="1600" b="1" dirty="0">
              <a:solidFill>
                <a:srgbClr val="7030A0"/>
              </a:solidFill>
            </a:endParaRPr>
          </a:p>
          <a:p>
            <a:r>
              <a:rPr lang="en-US" sz="1600" dirty="0"/>
              <a:t>http://</a:t>
            </a:r>
            <a:r>
              <a:rPr lang="en-US" sz="1600" dirty="0" smtClean="0"/>
              <a:t>office.microsoft.com/ru/images/results.aspx?qu</a:t>
            </a:r>
            <a:r>
              <a:rPr lang="en-US" sz="1600" dirty="0"/>
              <a:t>=%D0%BA%D0%BD%D0%B8%D0%B3%D0%B8&amp;ex=2#ai:MC900239929|mt:1|</a:t>
            </a:r>
            <a:r>
              <a:rPr lang="ru-RU" sz="1600" dirty="0"/>
              <a:t> (раскрытая </a:t>
            </a:r>
            <a:r>
              <a:rPr lang="ru-RU" sz="1600"/>
              <a:t>книга</a:t>
            </a:r>
            <a:r>
              <a:rPr lang="ru-RU" sz="1600" smtClean="0"/>
              <a:t>)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=%D0%BA%D0%BD%D0%B8%D0%B3%D0%B8&amp;ex=1#ai:MC900440424|mt:1| (смайлик)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293</TotalTime>
  <Words>273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 И КУБ ЧИСЛА</dc:title>
  <dc:creator>Константин</dc:creator>
  <cp:lastModifiedBy>Светлана</cp:lastModifiedBy>
  <cp:revision>25</cp:revision>
  <dcterms:created xsi:type="dcterms:W3CDTF">2007-12-03T07:03:35Z</dcterms:created>
  <dcterms:modified xsi:type="dcterms:W3CDTF">2013-07-05T05:35:56Z</dcterms:modified>
</cp:coreProperties>
</file>