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2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F6600"/>
    <a:srgbClr val="0000CC"/>
    <a:srgbClr val="A611D5"/>
    <a:srgbClr val="CC66FF"/>
    <a:srgbClr val="FED46A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B50E0FC-A744-4A2E-A370-76178EAC9B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866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723BECB-6576-4BDF-9244-26A3F6FABF7E}" type="slidenum">
              <a:rPr lang="ru-RU"/>
              <a:pPr eaLnBrk="1" hangingPunct="1"/>
              <a:t>1</a:t>
            </a:fld>
            <a:endParaRPr lang="ru-RU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3B9EC3-7C12-401E-A92D-1E921B0F0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18310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A0DEF-A1F9-4AD1-988A-6041C5419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48115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4B05F-B924-451E-91B9-5D67F931A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2080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0EF40-EDAA-442D-92CC-4E683B9BB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16512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6B6860-FD82-4259-AFD9-7BDC168B62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28669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3B4C8-F78D-405F-8566-9002E1BA5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90625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CF2A4-A1E3-4232-B341-458D322E8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8443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01C2B-390D-4218-A17C-B54502386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64782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C189D5-F537-401C-96ED-FFF8A7316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89662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20812-1499-4451-8D65-37B9F8757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8373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F921F5-06E3-4876-B37F-A013DF556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4761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fld id="{B8721900-5CC3-4250-9D3C-1464243170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5" r:id="rId7"/>
    <p:sldLayoutId id="2147483680" r:id="rId8"/>
    <p:sldLayoutId id="2147483686" r:id="rId9"/>
    <p:sldLayoutId id="2147483681" r:id="rId10"/>
    <p:sldLayoutId id="2147483682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6"/>
          <p:cNvSpPr>
            <a:spLocks noChangeArrowheads="1"/>
          </p:cNvSpPr>
          <p:nvPr/>
        </p:nvSpPr>
        <p:spPr bwMode="auto">
          <a:xfrm>
            <a:off x="1143000" y="1374775"/>
            <a:ext cx="762000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…</a:t>
            </a:r>
            <a:r>
              <a:rPr lang="ru-RU" sz="4000" dirty="0">
                <a:solidFill>
                  <a:srgbClr val="002060"/>
                </a:solidFill>
              </a:rPr>
              <a:t>ум заключается </a:t>
            </a:r>
            <a:r>
              <a:rPr lang="ru-RU" sz="4000">
                <a:solidFill>
                  <a:srgbClr val="002060"/>
                </a:solidFill>
              </a:rPr>
              <a:t>не </a:t>
            </a:r>
            <a:r>
              <a:rPr lang="ru-RU" sz="4000" smtClean="0">
                <a:solidFill>
                  <a:srgbClr val="002060"/>
                </a:solidFill>
              </a:rPr>
              <a:t>только</a:t>
            </a:r>
            <a:br>
              <a:rPr lang="ru-RU" sz="4000" smtClean="0">
                <a:solidFill>
                  <a:srgbClr val="002060"/>
                </a:solidFill>
              </a:rPr>
            </a:br>
            <a:r>
              <a:rPr lang="ru-RU" sz="4000" smtClean="0">
                <a:solidFill>
                  <a:srgbClr val="002060"/>
                </a:solidFill>
              </a:rPr>
              <a:t>в </a:t>
            </a:r>
            <a:r>
              <a:rPr lang="ru-RU" sz="4000" dirty="0">
                <a:solidFill>
                  <a:srgbClr val="002060"/>
                </a:solidFill>
              </a:rPr>
              <a:t>знании, но и в умении прилагать знание на деле</a:t>
            </a:r>
            <a:r>
              <a:rPr lang="ru-RU" sz="4000" dirty="0" smtClean="0">
                <a:solidFill>
                  <a:srgbClr val="002060"/>
                </a:solidFill>
              </a:rPr>
              <a:t>…</a:t>
            </a:r>
            <a:endParaRPr lang="ru-RU" sz="4000" dirty="0">
              <a:solidFill>
                <a:srgbClr val="002060"/>
              </a:solidFill>
            </a:endParaRPr>
          </a:p>
          <a:p>
            <a:pPr algn="r"/>
            <a:r>
              <a:rPr lang="ru-RU" sz="4000" i="1" dirty="0">
                <a:solidFill>
                  <a:srgbClr val="002060"/>
                </a:solidFill>
              </a:rPr>
              <a:t>Аристотель</a:t>
            </a:r>
          </a:p>
        </p:txBody>
      </p:sp>
      <p:pic>
        <p:nvPicPr>
          <p:cNvPr id="6147" name="Picture 47" descr="C:\Users\Vilkova\AppData\Local\Microsoft\Windows\Temporary Internet Files\Content.IE5\Q8PC505T\MC90043981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19613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37" name="Group 121"/>
          <p:cNvGraphicFramePr>
            <a:graphicFrameLocks noGrp="1"/>
          </p:cNvGraphicFramePr>
          <p:nvPr/>
        </p:nvGraphicFramePr>
        <p:xfrm>
          <a:off x="2971800" y="228600"/>
          <a:ext cx="4079875" cy="64008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079875"/>
              </a:tblGrid>
              <a:tr h="481013">
                <a:tc>
                  <a:txBody>
                    <a:bodyPr/>
                    <a:lstStyle/>
                    <a:p>
                      <a:pPr marL="0" marR="0" lvl="0" indent="7143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245 : 7</a:t>
                      </a:r>
                      <a:endParaRPr kumimoji="0" lang="ru-RU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7143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224 : 16</a:t>
                      </a:r>
                      <a:endParaRPr kumimoji="0" lang="ru-RU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7143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450 : 18</a:t>
                      </a:r>
                      <a:endParaRPr kumimoji="0" lang="ru-RU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7143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315 : 15</a:t>
                      </a:r>
                      <a:endParaRPr kumimoji="0" lang="ru-RU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7143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160 : 8</a:t>
                      </a:r>
                      <a:endParaRPr kumimoji="0" lang="ru-RU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7143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350 : 25</a:t>
                      </a:r>
                      <a:endParaRPr kumimoji="0" lang="ru-RU" sz="5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7143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420 : 28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7188" name="Rectangle 119"/>
          <p:cNvSpPr>
            <a:spLocks noChangeArrowheads="1"/>
          </p:cNvSpPr>
          <p:nvPr/>
        </p:nvSpPr>
        <p:spPr bwMode="auto">
          <a:xfrm>
            <a:off x="1533525" y="5181600"/>
            <a:ext cx="1098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	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8" name="Group 28"/>
          <p:cNvGraphicFramePr>
            <a:graphicFrameLocks noGrp="1"/>
          </p:cNvGraphicFramePr>
          <p:nvPr/>
        </p:nvGraphicFramePr>
        <p:xfrm>
          <a:off x="1447800" y="1752600"/>
          <a:ext cx="7239000" cy="167640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Я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2057400" y="4114800"/>
            <a:ext cx="5867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4400" b="1">
                <a:solidFill>
                  <a:srgbClr val="0070C0"/>
                </a:solidFill>
              </a:rPr>
              <a:t>ПОРЯДОК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008063" y="2332038"/>
            <a:ext cx="8135937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800" spc="-150" dirty="0">
                <a:solidFill>
                  <a:srgbClr val="002060"/>
                </a:solidFill>
              </a:rPr>
              <a:t>2007 </a:t>
            </a:r>
            <a:r>
              <a:rPr lang="en-US" sz="3800" spc="-150" dirty="0">
                <a:solidFill>
                  <a:srgbClr val="002060"/>
                </a:solidFill>
                <a:cs typeface="Arial" pitchFamily="34" charset="0"/>
              </a:rPr>
              <a:t>·</a:t>
            </a:r>
            <a:r>
              <a:rPr lang="ru-RU" sz="3800" spc="-150" dirty="0">
                <a:solidFill>
                  <a:srgbClr val="002060"/>
                </a:solidFill>
                <a:cs typeface="Arial" pitchFamily="34" charset="0"/>
              </a:rPr>
              <a:t> (</a:t>
            </a:r>
            <a:r>
              <a:rPr lang="ru-RU" sz="3800" spc="-150" dirty="0" smtClean="0">
                <a:solidFill>
                  <a:srgbClr val="002060"/>
                </a:solidFill>
                <a:cs typeface="Arial" pitchFamily="34" charset="0"/>
              </a:rPr>
              <a:t>15 315 </a:t>
            </a:r>
            <a:r>
              <a:rPr lang="ru-RU" sz="3800" spc="-150" dirty="0">
                <a:solidFill>
                  <a:srgbClr val="002060"/>
                </a:solidFill>
                <a:cs typeface="Arial" pitchFamily="34" charset="0"/>
              </a:rPr>
              <a:t>: 85 – (</a:t>
            </a:r>
            <a:r>
              <a:rPr lang="ru-RU" sz="3800" spc="-150" dirty="0" smtClean="0">
                <a:solidFill>
                  <a:srgbClr val="002060"/>
                </a:solidFill>
                <a:cs typeface="Arial" pitchFamily="34" charset="0"/>
              </a:rPr>
              <a:t>3 806 </a:t>
            </a:r>
            <a:r>
              <a:rPr lang="ru-RU" sz="3800" spc="-150" dirty="0">
                <a:solidFill>
                  <a:srgbClr val="002060"/>
                </a:solidFill>
                <a:cs typeface="Arial" pitchFamily="34" charset="0"/>
              </a:rPr>
              <a:t>–  </a:t>
            </a:r>
            <a:r>
              <a:rPr lang="ru-RU" sz="3800" spc="-150" dirty="0" smtClean="0">
                <a:solidFill>
                  <a:srgbClr val="002060"/>
                </a:solidFill>
                <a:cs typeface="Arial" pitchFamily="34" charset="0"/>
              </a:rPr>
              <a:t>2 215</a:t>
            </a:r>
            <a:r>
              <a:rPr lang="ru-RU" sz="3800" spc="-150" dirty="0">
                <a:solidFill>
                  <a:srgbClr val="002060"/>
                </a:solidFill>
                <a:cs typeface="Arial" pitchFamily="34" charset="0"/>
              </a:rPr>
              <a:t>))</a:t>
            </a:r>
            <a:endParaRPr lang="en-US" sz="3800" spc="-15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914400" y="930275"/>
            <a:ext cx="822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800">
                <a:solidFill>
                  <a:srgbClr val="002060"/>
                </a:solidFill>
              </a:rPr>
              <a:t>Назовите порядок действий: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211263" y="138113"/>
            <a:ext cx="7924800" cy="181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ru-RU" sz="2800">
                <a:solidFill>
                  <a:srgbClr val="002060"/>
                </a:solidFill>
              </a:rPr>
              <a:t>Сложение и вычитание чисел называют действиями первой ступени (</a:t>
            </a:r>
            <a:r>
              <a:rPr lang="en-US" sz="2800">
                <a:solidFill>
                  <a:srgbClr val="002060"/>
                </a:solidFill>
              </a:rPr>
              <a:t>I</a:t>
            </a:r>
            <a:r>
              <a:rPr lang="ru-RU" sz="2800">
                <a:solidFill>
                  <a:srgbClr val="002060"/>
                </a:solidFill>
              </a:rPr>
              <a:t>), а умножение</a:t>
            </a:r>
          </a:p>
          <a:p>
            <a:pPr>
              <a:tabLst>
                <a:tab pos="228600" algn="l"/>
              </a:tabLst>
            </a:pPr>
            <a:r>
              <a:rPr lang="ru-RU" sz="2800">
                <a:solidFill>
                  <a:srgbClr val="002060"/>
                </a:solidFill>
              </a:rPr>
              <a:t>и деление чисел – действиями второй ступени (</a:t>
            </a:r>
            <a:r>
              <a:rPr lang="en-US" sz="2800">
                <a:solidFill>
                  <a:srgbClr val="002060"/>
                </a:solidFill>
              </a:rPr>
              <a:t>II</a:t>
            </a:r>
            <a:r>
              <a:rPr lang="ru-RU" sz="2800">
                <a:solidFill>
                  <a:srgbClr val="002060"/>
                </a:solidFill>
              </a:rPr>
              <a:t>).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1187450" y="2057400"/>
            <a:ext cx="80772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Порядок выполнения действий </a:t>
            </a:r>
            <a:endParaRPr lang="ru-RU" sz="28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ru-RU" sz="2800" dirty="0" smtClean="0">
                <a:solidFill>
                  <a:srgbClr val="002060"/>
                </a:solidFill>
                <a:latin typeface="Arial" charset="0"/>
              </a:rPr>
              <a:t>при </a:t>
            </a:r>
            <a:r>
              <a:rPr lang="ru-RU" sz="2800" dirty="0">
                <a:solidFill>
                  <a:srgbClr val="002060"/>
                </a:solidFill>
                <a:latin typeface="Arial" charset="0"/>
              </a:rPr>
              <a:t>нахождении значений выражений </a:t>
            </a:r>
            <a:r>
              <a:rPr lang="ru-RU" sz="2800" dirty="0" smtClean="0">
                <a:solidFill>
                  <a:srgbClr val="002060"/>
                </a:solidFill>
                <a:latin typeface="Arial" charset="0"/>
              </a:rPr>
              <a:t>определяется следующими </a:t>
            </a:r>
            <a:r>
              <a:rPr lang="ru-RU" sz="2800" dirty="0">
                <a:solidFill>
                  <a:srgbClr val="002060"/>
                </a:solidFill>
                <a:latin typeface="Arial" charset="0"/>
              </a:rPr>
              <a:t>правилами: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1211263" y="3625850"/>
            <a:ext cx="8382000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1. </a:t>
            </a:r>
            <a:r>
              <a:rPr lang="ru-RU" sz="2800" dirty="0" smtClean="0">
                <a:solidFill>
                  <a:srgbClr val="0070C0"/>
                </a:solidFill>
              </a:rPr>
              <a:t>Если в выражении </a:t>
            </a:r>
            <a:r>
              <a:rPr lang="ru-RU" sz="2800" i="1" dirty="0" smtClean="0">
                <a:solidFill>
                  <a:srgbClr val="0070C0"/>
                </a:solidFill>
              </a:rPr>
              <a:t>нет скобок</a:t>
            </a:r>
            <a:r>
              <a:rPr lang="ru-RU" sz="2800" dirty="0" smtClean="0">
                <a:solidFill>
                  <a:srgbClr val="0070C0"/>
                </a:solidFill>
              </a:rPr>
              <a:t> и оно</a:t>
            </a:r>
          </a:p>
          <a:p>
            <a:pPr marL="0" indent="0">
              <a:defRPr/>
            </a:pPr>
            <a:r>
              <a:rPr lang="ru-RU" sz="2800" dirty="0" smtClean="0">
                <a:solidFill>
                  <a:srgbClr val="0070C0"/>
                </a:solidFill>
              </a:rPr>
              <a:t>содержит действия </a:t>
            </a:r>
            <a:r>
              <a:rPr lang="ru-RU" sz="2800" i="1" dirty="0" smtClean="0">
                <a:solidFill>
                  <a:srgbClr val="0070C0"/>
                </a:solidFill>
              </a:rPr>
              <a:t>только одной ступени</a:t>
            </a:r>
            <a:r>
              <a:rPr lang="ru-RU" sz="2800" dirty="0" smtClean="0">
                <a:solidFill>
                  <a:srgbClr val="0070C0"/>
                </a:solidFill>
              </a:rPr>
              <a:t>, </a:t>
            </a:r>
          </a:p>
          <a:p>
            <a:pPr marL="0" indent="0">
              <a:defRPr/>
            </a:pPr>
            <a:r>
              <a:rPr lang="ru-RU" sz="2800" dirty="0" smtClean="0">
                <a:solidFill>
                  <a:srgbClr val="0070C0"/>
                </a:solidFill>
              </a:rPr>
              <a:t>то их выполняют </a:t>
            </a:r>
            <a:r>
              <a:rPr lang="ru-RU" sz="2800" i="1" dirty="0" smtClean="0">
                <a:solidFill>
                  <a:srgbClr val="0070C0"/>
                </a:solidFill>
              </a:rPr>
              <a:t>по порядку</a:t>
            </a:r>
            <a:r>
              <a:rPr lang="ru-RU" sz="2800" dirty="0" smtClean="0">
                <a:solidFill>
                  <a:srgbClr val="0070C0"/>
                </a:solidFill>
              </a:rPr>
              <a:t> слева направо:</a:t>
            </a:r>
          </a:p>
          <a:p>
            <a:pPr marL="0" indent="0">
              <a:defRPr/>
            </a:pPr>
            <a:endParaRPr lang="ru-RU" sz="1500" dirty="0" smtClean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ru-RU" sz="3200" dirty="0" smtClean="0">
                <a:solidFill>
                  <a:srgbClr val="002060"/>
                </a:solidFill>
              </a:rPr>
              <a:t>а) 8 – 3 + 4 +2 – 6 + 5 = 0;</a:t>
            </a:r>
          </a:p>
          <a:p>
            <a:pPr>
              <a:defRPr/>
            </a:pPr>
            <a:endParaRPr lang="ru-RU" sz="1400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3200" dirty="0" smtClean="0">
                <a:solidFill>
                  <a:srgbClr val="002060"/>
                </a:solidFill>
              </a:rPr>
              <a:t>б) 8 </a:t>
            </a:r>
            <a:r>
              <a:rPr lang="ru-RU" sz="3200" dirty="0" smtClean="0">
                <a:solidFill>
                  <a:srgbClr val="002060"/>
                </a:solidFill>
                <a:sym typeface="Symbol" pitchFamily="18" charset="2"/>
              </a:rPr>
              <a:t></a:t>
            </a:r>
            <a:r>
              <a:rPr lang="ru-RU" sz="3200" dirty="0" smtClean="0">
                <a:solidFill>
                  <a:srgbClr val="002060"/>
                </a:solidFill>
              </a:rPr>
              <a:t> 3 : 4 : 2 </a:t>
            </a:r>
            <a:r>
              <a:rPr lang="ru-RU" sz="3200" dirty="0" smtClean="0">
                <a:solidFill>
                  <a:srgbClr val="002060"/>
                </a:solidFill>
                <a:sym typeface="Symbol" pitchFamily="18" charset="2"/>
              </a:rPr>
              <a:t></a:t>
            </a:r>
            <a:r>
              <a:rPr lang="ru-RU" sz="3200" dirty="0" smtClean="0">
                <a:solidFill>
                  <a:srgbClr val="002060"/>
                </a:solidFill>
              </a:rPr>
              <a:t> 6 </a:t>
            </a:r>
            <a:r>
              <a:rPr lang="ru-RU" sz="3200" dirty="0" smtClean="0">
                <a:solidFill>
                  <a:srgbClr val="002060"/>
                </a:solidFill>
                <a:sym typeface="Symbol" pitchFamily="18" charset="2"/>
              </a:rPr>
              <a:t></a:t>
            </a:r>
            <a:r>
              <a:rPr lang="ru-RU" sz="3200" dirty="0" smtClean="0">
                <a:solidFill>
                  <a:srgbClr val="002060"/>
                </a:solidFill>
              </a:rPr>
              <a:t> 5 = 90.</a:t>
            </a:r>
          </a:p>
          <a:p>
            <a:pPr>
              <a:defRPr/>
            </a:pPr>
            <a:endParaRPr lang="ru-RU" sz="2800" dirty="0" smtClean="0">
              <a:solidFill>
                <a:srgbClr val="66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295400" y="3222625"/>
            <a:ext cx="8077200" cy="252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3.</a:t>
            </a:r>
            <a:r>
              <a:rPr lang="ru-RU" sz="2800" dirty="0">
                <a:solidFill>
                  <a:srgbClr val="0070C0"/>
                </a:solidFill>
              </a:rPr>
              <a:t> Если выражение содержит скобки, </a:t>
            </a:r>
          </a:p>
          <a:p>
            <a:r>
              <a:rPr lang="ru-RU" sz="2800" dirty="0">
                <a:solidFill>
                  <a:srgbClr val="0070C0"/>
                </a:solidFill>
              </a:rPr>
              <a:t>то действия в скобках выполняются в первую очередь. Остальные действия выполняются </a:t>
            </a:r>
          </a:p>
          <a:p>
            <a:r>
              <a:rPr lang="ru-RU" sz="2800" dirty="0">
                <a:solidFill>
                  <a:srgbClr val="0070C0"/>
                </a:solidFill>
              </a:rPr>
              <a:t>в соответствии с правилами 1 и 2. </a:t>
            </a:r>
          </a:p>
          <a:p>
            <a:endParaRPr lang="ru-RU" sz="1400" dirty="0">
              <a:solidFill>
                <a:srgbClr val="0070C0"/>
              </a:solidFill>
            </a:endParaRPr>
          </a:p>
          <a:p>
            <a:r>
              <a:rPr lang="ru-RU" sz="3200" dirty="0">
                <a:solidFill>
                  <a:srgbClr val="002060"/>
                </a:solidFill>
              </a:rPr>
              <a:t>г) 36000 : (62 + 14 </a:t>
            </a:r>
            <a:r>
              <a:rPr lang="en-US" sz="3200" dirty="0">
                <a:solidFill>
                  <a:srgbClr val="002060"/>
                </a:solidFill>
              </a:rPr>
              <a:t>·</a:t>
            </a:r>
            <a:r>
              <a:rPr lang="ru-RU" sz="3200" dirty="0">
                <a:solidFill>
                  <a:srgbClr val="002060"/>
                </a:solidFill>
              </a:rPr>
              <a:t>2) – 23 </a:t>
            </a:r>
            <a:r>
              <a:rPr lang="en-US" sz="3200" dirty="0">
                <a:solidFill>
                  <a:srgbClr val="002060"/>
                </a:solidFill>
              </a:rPr>
              <a:t>·</a:t>
            </a:r>
            <a:r>
              <a:rPr lang="ru-RU" sz="3200" dirty="0">
                <a:solidFill>
                  <a:srgbClr val="002060"/>
                </a:solidFill>
              </a:rPr>
              <a:t> 5 = </a:t>
            </a:r>
            <a:r>
              <a:rPr lang="ru-RU" sz="3200" dirty="0" smtClean="0">
                <a:solidFill>
                  <a:srgbClr val="002060"/>
                </a:solidFill>
              </a:rPr>
              <a:t>285.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295400" y="463550"/>
            <a:ext cx="78486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2. </a:t>
            </a:r>
            <a:r>
              <a:rPr lang="ru-RU" sz="2800" dirty="0">
                <a:solidFill>
                  <a:srgbClr val="0070C0"/>
                </a:solidFill>
              </a:rPr>
              <a:t>Если выражение содержит действия </a:t>
            </a:r>
            <a:r>
              <a:rPr lang="ru-RU" sz="2800" i="1" dirty="0">
                <a:solidFill>
                  <a:srgbClr val="0070C0"/>
                </a:solidFill>
              </a:rPr>
              <a:t>первой</a:t>
            </a:r>
            <a:r>
              <a:rPr lang="ru-RU" sz="2800" dirty="0">
                <a:solidFill>
                  <a:srgbClr val="0070C0"/>
                </a:solidFill>
              </a:rPr>
              <a:t> и </a:t>
            </a:r>
            <a:r>
              <a:rPr lang="ru-RU" sz="2800" i="1" dirty="0">
                <a:solidFill>
                  <a:srgbClr val="0070C0"/>
                </a:solidFill>
              </a:rPr>
              <a:t>второй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i="1" dirty="0">
                <a:solidFill>
                  <a:srgbClr val="0070C0"/>
                </a:solidFill>
              </a:rPr>
              <a:t>ступени</a:t>
            </a:r>
            <a:r>
              <a:rPr lang="ru-RU" sz="2800" dirty="0">
                <a:solidFill>
                  <a:srgbClr val="0070C0"/>
                </a:solidFill>
              </a:rPr>
              <a:t> и в нём нет скобок, то сначала выполняют действия </a:t>
            </a:r>
            <a:r>
              <a:rPr lang="ru-RU" sz="2800" i="1" dirty="0">
                <a:solidFill>
                  <a:srgbClr val="0070C0"/>
                </a:solidFill>
              </a:rPr>
              <a:t>второй </a:t>
            </a:r>
            <a:r>
              <a:rPr lang="ru-RU" sz="2800" dirty="0">
                <a:solidFill>
                  <a:srgbClr val="0070C0"/>
                </a:solidFill>
              </a:rPr>
              <a:t>ступени, потом – действия </a:t>
            </a:r>
            <a:r>
              <a:rPr lang="ru-RU" sz="2800" i="1" dirty="0">
                <a:solidFill>
                  <a:srgbClr val="0070C0"/>
                </a:solidFill>
              </a:rPr>
              <a:t>первой</a:t>
            </a:r>
            <a:r>
              <a:rPr lang="ru-RU" sz="2800" dirty="0">
                <a:solidFill>
                  <a:srgbClr val="0070C0"/>
                </a:solidFill>
              </a:rPr>
              <a:t> ступени.</a:t>
            </a:r>
          </a:p>
          <a:p>
            <a:endParaRPr lang="ru-RU" sz="1400" dirty="0">
              <a:solidFill>
                <a:srgbClr val="0070C0"/>
              </a:solidFill>
            </a:endParaRPr>
          </a:p>
          <a:p>
            <a:r>
              <a:rPr lang="ru-RU" sz="3200" dirty="0">
                <a:solidFill>
                  <a:srgbClr val="002060"/>
                </a:solidFill>
              </a:rPr>
              <a:t>в) 8 – 3 </a:t>
            </a:r>
            <a:r>
              <a:rPr lang="ru-RU" sz="3200" dirty="0">
                <a:solidFill>
                  <a:srgbClr val="002060"/>
                </a:solidFill>
                <a:sym typeface="Symbol" pitchFamily="18" charset="2"/>
              </a:rPr>
              <a:t></a:t>
            </a:r>
            <a:r>
              <a:rPr lang="ru-RU" sz="3200" dirty="0">
                <a:solidFill>
                  <a:srgbClr val="002060"/>
                </a:solidFill>
              </a:rPr>
              <a:t> 4 : 2 + 6 </a:t>
            </a:r>
            <a:r>
              <a:rPr lang="ru-RU" sz="3200" dirty="0">
                <a:solidFill>
                  <a:srgbClr val="002060"/>
                </a:solidFill>
                <a:sym typeface="Symbol" pitchFamily="18" charset="2"/>
              </a:rPr>
              <a:t></a:t>
            </a:r>
            <a:r>
              <a:rPr lang="ru-RU" sz="3200" dirty="0">
                <a:solidFill>
                  <a:srgbClr val="002060"/>
                </a:solidFill>
              </a:rPr>
              <a:t> 5 = </a:t>
            </a:r>
            <a:r>
              <a:rPr lang="ru-RU" sz="3200" dirty="0" smtClean="0">
                <a:solidFill>
                  <a:srgbClr val="002060"/>
                </a:solidFill>
              </a:rPr>
              <a:t>32.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4191000" y="830263"/>
            <a:ext cx="54102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Сегодня я узнал…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Было интересно…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Было трудно…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Я выполнял задания…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Я понял, что…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Теперь я могу…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Я почувствовал, что…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Я приобрел…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Я научился…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У меня 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получилось… </a:t>
            </a:r>
            <a:endParaRPr lang="ru-RU" sz="2400" dirty="0"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Я смог…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Я попробую…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Меня удивило…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Урок дал мне для жизни…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pitchFamily="34" charset="0"/>
              </a:rPr>
              <a:t> Мне захотелось… </a:t>
            </a:r>
          </a:p>
          <a:p>
            <a:pPr eaLnBrk="0" hangingPunct="0"/>
            <a:endParaRPr lang="ru-RU" sz="2400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1524000" y="544513"/>
            <a:ext cx="2238375" cy="569912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Рефлексия</a:t>
            </a:r>
          </a:p>
        </p:txBody>
      </p:sp>
      <p:pic>
        <p:nvPicPr>
          <p:cNvPr id="12292" name="Picture 2" descr="C:\Users\Vilkova\AppData\Local\Microsoft\Windows\Temporary Internet Files\Content.IE5\6YATT0V2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63" y="2590800"/>
            <a:ext cx="1744662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1219200" y="381000"/>
            <a:ext cx="75438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Интернет-источники</a:t>
            </a:r>
          </a:p>
          <a:p>
            <a:endParaRPr lang="ru-RU" sz="1600" dirty="0"/>
          </a:p>
          <a:p>
            <a:r>
              <a:rPr lang="en-US" sz="1600" dirty="0"/>
              <a:t>http://</a:t>
            </a:r>
            <a:r>
              <a:rPr lang="en-US" sz="1600" dirty="0" smtClean="0"/>
              <a:t>office.microsoft.com/ru/images/results.aspx?qu</a:t>
            </a:r>
            <a:r>
              <a:rPr lang="en-US" sz="1600" dirty="0"/>
              <a:t>=%D0%BA%D0%BD%D0%B8%D0%B3%D0%B8&amp;ex=2#ai:MC900439819|mt:1|</a:t>
            </a:r>
            <a:r>
              <a:rPr lang="ru-RU" sz="1600" dirty="0"/>
              <a:t> (</a:t>
            </a:r>
            <a:r>
              <a:rPr lang="ru-RU" sz="1600"/>
              <a:t>учебник</a:t>
            </a:r>
            <a:r>
              <a:rPr lang="ru-RU" sz="1600" smtClean="0"/>
              <a:t>)</a:t>
            </a:r>
          </a:p>
          <a:p>
            <a:endParaRPr lang="ru-RU" sz="1600" dirty="0"/>
          </a:p>
          <a:p>
            <a:r>
              <a:rPr lang="ru-RU" sz="1600" dirty="0"/>
              <a:t>http://</a:t>
            </a:r>
            <a:r>
              <a:rPr lang="ru-RU" sz="1600" dirty="0" smtClean="0"/>
              <a:t>office.microsoft.com/ru/images/results.aspx?qu</a:t>
            </a:r>
            <a:r>
              <a:rPr lang="ru-RU" sz="1600" dirty="0"/>
              <a:t>=%D0%BA%D0%BD%D0%B8%D0%B3%D0%B8&amp;ex=1#ai:MC900440424|mt:1| (смайлик)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117</TotalTime>
  <Words>329</Words>
  <Application>Microsoft Office PowerPoint</Application>
  <PresentationFormat>Экран (4:3)</PresentationFormat>
  <Paragraphs>66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Чаплыгина И.Б.</dc:creator>
  <cp:lastModifiedBy>Светлана</cp:lastModifiedBy>
  <cp:revision>24</cp:revision>
  <cp:lastPrinted>1601-01-01T00:00:00Z</cp:lastPrinted>
  <dcterms:created xsi:type="dcterms:W3CDTF">1601-01-01T00:00:00Z</dcterms:created>
  <dcterms:modified xsi:type="dcterms:W3CDTF">2013-07-05T05:35:46Z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