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9" r:id="rId2"/>
    <p:sldId id="281" r:id="rId3"/>
    <p:sldId id="263" r:id="rId4"/>
    <p:sldId id="260" r:id="rId5"/>
    <p:sldId id="287" r:id="rId6"/>
    <p:sldId id="282" r:id="rId7"/>
    <p:sldId id="289" r:id="rId8"/>
    <p:sldId id="288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CC"/>
    <a:srgbClr val="FFE1FF"/>
    <a:srgbClr val="008000"/>
    <a:srgbClr val="FF0000"/>
    <a:srgbClr val="993300"/>
    <a:srgbClr val="66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BCA748E-DA48-4748-A493-3975A36DF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27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8AFE3-C909-43EA-879D-B205B70C7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9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D30B6-AA57-48BC-8654-701D16B08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5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D72F-0FFE-46B6-A687-2C330426D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3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35F8-6C0E-4998-B29F-176AC141E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5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24C0-A8F6-42FC-B3AF-A4EF51696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63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D12E5-7602-41AA-A799-0F6BBFCC0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20B90-585A-4126-B797-786980581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2D86-BB40-442A-AA9D-B81334AB8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82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891C-2C5A-4113-BF0D-AB35BE37A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9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59B3F-CE2D-450E-9949-B1E604C2A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9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33DD-96EE-4A7C-B94E-3C39BFA75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9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 smtClean="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3AA047E4-CCB9-450C-BE95-7F6594DC7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1331913" y="1125538"/>
            <a:ext cx="6119812" cy="2230437"/>
          </a:xfrm>
          <a:prstGeom prst="wedgeRoundRectCallout">
            <a:avLst>
              <a:gd name="adj1" fmla="val 49548"/>
              <a:gd name="adj2" fmla="val 107316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defRPr/>
            </a:pP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96 конфет разложили поровну в 4 коробки. Сколько конфет лежит в каждой коробке?</a:t>
            </a:r>
          </a:p>
        </p:txBody>
      </p:sp>
      <p:pic>
        <p:nvPicPr>
          <p:cNvPr id="7171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087813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58750" y="620713"/>
            <a:ext cx="87852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Интернет-источники</a:t>
            </a:r>
          </a:p>
          <a:p>
            <a:endParaRPr lang="ru-RU" b="1" dirty="0">
              <a:solidFill>
                <a:schemeClr val="tx2"/>
              </a:solidFill>
            </a:endParaRPr>
          </a:p>
          <a:p>
            <a:pPr algn="l"/>
            <a:r>
              <a:rPr lang="ru-RU" dirty="0"/>
              <a:t>http://</a:t>
            </a:r>
            <a:r>
              <a:rPr lang="ru-RU" dirty="0" smtClean="0"/>
              <a:t>office.microsoft.com/ru/images/results.aspx?qu</a:t>
            </a:r>
            <a:r>
              <a:rPr lang="ru-RU" dirty="0"/>
              <a:t>=%D0%B4%D0%B5%D0%B2%D0%BE%D1%87%D0%BA%D0%B0&amp;ex=2#ai:MC900349093|mt:1| (девочка</a:t>
            </a:r>
            <a:r>
              <a:rPr lang="ru-RU" dirty="0" smtClean="0"/>
              <a:t>)</a:t>
            </a:r>
          </a:p>
          <a:p>
            <a:pPr algn="l"/>
            <a:endParaRPr lang="ru-RU" dirty="0"/>
          </a:p>
          <a:p>
            <a:pPr algn="l"/>
            <a:r>
              <a:rPr lang="ru-RU" dirty="0"/>
              <a:t>http://</a:t>
            </a:r>
            <a:r>
              <a:rPr lang="ru-RU" dirty="0" smtClean="0"/>
              <a:t>office.microsoft.com/ru/images/results.aspx?qu</a:t>
            </a:r>
            <a:r>
              <a:rPr lang="ru-RU" dirty="0"/>
              <a:t>=%D0%BC%D0%B0%D0%BB%D1%8C%D1%87%D0%B8%D0%BA&amp;ex=1#ai:MC900349097|mt:1| (</a:t>
            </a:r>
            <a:r>
              <a:rPr lang="ru-RU"/>
              <a:t>мальчик</a:t>
            </a:r>
            <a:r>
              <a:rPr lang="ru-RU" smtClean="0"/>
              <a:t>)</a:t>
            </a:r>
          </a:p>
          <a:p>
            <a:pPr algn="l"/>
            <a:endParaRPr lang="ru-RU" dirty="0"/>
          </a:p>
          <a:p>
            <a:pPr algn="l"/>
            <a:r>
              <a:rPr lang="ru-RU" dirty="0"/>
              <a:t>http://</a:t>
            </a:r>
            <a:r>
              <a:rPr lang="ru-RU" dirty="0" smtClean="0"/>
              <a:t>office.microsoft.com/ru/images/results.aspx?qu</a:t>
            </a:r>
            <a:r>
              <a:rPr lang="ru-RU" dirty="0"/>
              <a:t>=%D0%BA%D0%BD%D0%B8%D0%B3%D0%B8&amp;ex=1#ai:MC900440424|mt:1| (смайлик)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2195513" y="549275"/>
            <a:ext cx="6480175" cy="5688013"/>
          </a:xfrm>
          <a:prstGeom prst="wedgeRoundRectCallout">
            <a:avLst>
              <a:gd name="adj1" fmla="val 49806"/>
              <a:gd name="adj2" fmla="val -993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>
              <a:defRPr/>
            </a:pP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Пусть в каждой коробке лежит </a:t>
            </a:r>
            <a:r>
              <a:rPr lang="ru-RU" sz="2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конфет. Тогда, по условию задачи, </a:t>
            </a:r>
          </a:p>
          <a:p>
            <a:pPr algn="l">
              <a:defRPr/>
            </a:pPr>
            <a:r>
              <a:rPr lang="ru-RU" sz="2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/>
              </a:rPr>
              <a:t>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= 96. Только одно число при умножении на 4 дает 96. </a:t>
            </a:r>
          </a:p>
          <a:p>
            <a:pPr algn="l"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число 24. </a:t>
            </a:r>
          </a:p>
          <a:p>
            <a:pPr algn="l">
              <a:defRPr/>
            </a:pP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Значит, в каждой коробке лежит 24 конфеты. </a:t>
            </a:r>
          </a:p>
          <a:p>
            <a:pPr algn="l">
              <a:defRPr/>
            </a:pP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заданному произведению 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одному из множителей мы нашли неизвестный множитель.</a:t>
            </a:r>
          </a:p>
        </p:txBody>
      </p:sp>
      <p:pic>
        <p:nvPicPr>
          <p:cNvPr id="8195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3951288"/>
            <a:ext cx="1662112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827088" y="1989138"/>
            <a:ext cx="5257800" cy="2447925"/>
          </a:xfrm>
          <a:prstGeom prst="wedgeRoundRectCallout">
            <a:avLst>
              <a:gd name="adj1" fmla="val 70264"/>
              <a:gd name="adj2" fmla="val 50023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6213" algn="l"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Действие, с помощью которого </a:t>
            </a:r>
            <a:r>
              <a:rPr lang="ru-RU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произведению  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одному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из множителей находят </a:t>
            </a:r>
            <a:r>
              <a:rPr lang="ru-RU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другой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множитель, называют 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делением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0" descr="C:\Users\Vilkova\AppData\Local\Microsoft\Windows\Temporary Internet Files\Content.IE5\YZICUEP7\MC9003490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25" y="3933825"/>
            <a:ext cx="17573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2411413" y="955675"/>
            <a:ext cx="6427787" cy="6477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3200">
                <a:solidFill>
                  <a:schemeClr val="bg1"/>
                </a:solidFill>
                <a:cs typeface="Arial" charset="0"/>
              </a:rPr>
              <a:t>Вспомним компоненты деления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627784" y="2643189"/>
            <a:ext cx="410445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6600" dirty="0"/>
              <a:t>7 </a:t>
            </a:r>
            <a:r>
              <a:rPr lang="ru-RU" sz="6600" dirty="0" smtClean="0">
                <a:sym typeface="Wingdings" pitchFamily="2" charset="2"/>
              </a:rPr>
              <a:t> </a:t>
            </a:r>
            <a:r>
              <a:rPr lang="ru-RU" sz="6600" dirty="0">
                <a:sym typeface="Wingdings" pitchFamily="2" charset="2"/>
              </a:rPr>
              <a:t>5 = 35</a:t>
            </a:r>
            <a:endParaRPr lang="ru-RU" sz="6600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717800" y="2749550"/>
            <a:ext cx="863600" cy="863600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3941763" y="2749550"/>
            <a:ext cx="865187" cy="863600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5492750" y="2643188"/>
            <a:ext cx="1057275" cy="1057275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8638" y="3700463"/>
            <a:ext cx="2016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 smtClean="0"/>
              <a:t>делимое</a:t>
            </a:r>
            <a:endParaRPr lang="ru-RU" sz="2800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492500" y="3727450"/>
            <a:ext cx="201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делитель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183188" y="3727450"/>
            <a:ext cx="201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частное</a:t>
            </a:r>
          </a:p>
        </p:txBody>
      </p:sp>
      <p:pic>
        <p:nvPicPr>
          <p:cNvPr id="10250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1744663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8" grpId="0" animBg="1"/>
      <p:bldP spid="19" grpId="0" animBg="1"/>
      <p:bldP spid="4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411760" y="404664"/>
            <a:ext cx="4320480" cy="648072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Свойства деления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0188" y="1341438"/>
            <a:ext cx="89138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sz="2400"/>
              <a:t>1. При делении любого числа на 1 получается это же число.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71261" y="1810258"/>
            <a:ext cx="28200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 1 = </a:t>
            </a:r>
            <a:r>
              <a:rPr lang="en-US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4000" y="2733675"/>
            <a:ext cx="891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  <a:r>
              <a:rPr lang="ru-RU" sz="2400"/>
              <a:t>. При делении числа на это же число получается единица.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171547" y="3284984"/>
            <a:ext cx="28200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 </a:t>
            </a:r>
            <a:r>
              <a:rPr lang="en-US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1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30188" y="4365625"/>
            <a:ext cx="89138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sz="2400"/>
              <a:t>3. При делении нуля на число получается нуль.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181234" y="4941168"/>
            <a:ext cx="278153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 </a:t>
            </a:r>
            <a:r>
              <a:rPr lang="en-US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1357313" y="5986463"/>
            <a:ext cx="6429375" cy="6477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3200">
                <a:solidFill>
                  <a:schemeClr val="bg1"/>
                </a:solidFill>
                <a:cs typeface="Arial" charset="0"/>
              </a:rPr>
              <a:t>Делить на нуль </a:t>
            </a:r>
            <a:r>
              <a:rPr lang="ru-RU" sz="3200">
                <a:solidFill>
                  <a:srgbClr val="C00000"/>
                </a:solidFill>
                <a:cs typeface="Arial" charset="0"/>
              </a:rPr>
              <a:t>нельзя</a:t>
            </a:r>
            <a:r>
              <a:rPr lang="ru-RU" sz="3200">
                <a:solidFill>
                  <a:schemeClr val="bg1"/>
                </a:solidFill>
                <a:cs typeface="Arial" charset="0"/>
              </a:rPr>
              <a:t>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7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2124075" y="-7938"/>
            <a:ext cx="4681538" cy="6477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2921000" y="5084763"/>
            <a:ext cx="4446588" cy="1001712"/>
          </a:xfrm>
          <a:prstGeom prst="wedgeRoundRectCallout">
            <a:avLst>
              <a:gd name="adj1" fmla="val -76311"/>
              <a:gd name="adj2" fmla="val -2636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76213" algn="l"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найти неизвестный множитель?</a:t>
            </a:r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971550" y="1557338"/>
            <a:ext cx="7489825" cy="11430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2800">
                <a:solidFill>
                  <a:srgbClr val="FF0000"/>
                </a:solidFill>
                <a:cs typeface="Arial" charset="0"/>
              </a:rPr>
              <a:t>Надо произведение разделить </a:t>
            </a:r>
          </a:p>
          <a:p>
            <a:r>
              <a:rPr lang="ru-RU" sz="2800">
                <a:solidFill>
                  <a:srgbClr val="FF0000"/>
                </a:solidFill>
                <a:cs typeface="Arial" charset="0"/>
              </a:rPr>
              <a:t>на известный множитель</a:t>
            </a:r>
          </a:p>
        </p:txBody>
      </p:sp>
      <p:pic>
        <p:nvPicPr>
          <p:cNvPr id="12293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51288"/>
            <a:ext cx="1662112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10"/>
          <p:cNvSpPr txBox="1">
            <a:spLocks noChangeArrowheads="1"/>
          </p:cNvSpPr>
          <p:nvPr/>
        </p:nvSpPr>
        <p:spPr bwMode="auto">
          <a:xfrm>
            <a:off x="2565400" y="277813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6600"/>
              <a:t>4 </a:t>
            </a:r>
            <a:r>
              <a:rPr lang="ru-RU" sz="6600">
                <a:sym typeface="Wingdings" pitchFamily="2" charset="2"/>
              </a:rPr>
              <a:t> </a:t>
            </a:r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144</a:t>
            </a:r>
            <a:endParaRPr lang="ru-RU" sz="660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3851275" y="520700"/>
            <a:ext cx="865188" cy="865188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82863" y="2700338"/>
            <a:ext cx="45894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144 : 4</a:t>
            </a:r>
            <a:endParaRPr lang="ru-RU" sz="66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01938" y="3784600"/>
            <a:ext cx="45894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36</a:t>
            </a:r>
            <a:endParaRPr lang="ru-RU" sz="6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90" grpId="0" animBg="1"/>
      <p:bldP spid="41996" grpId="0" animBg="1"/>
      <p:bldP spid="12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2124075" y="-7938"/>
            <a:ext cx="4681538" cy="6477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2921000" y="5084763"/>
            <a:ext cx="4446588" cy="1001712"/>
          </a:xfrm>
          <a:prstGeom prst="wedgeRoundRectCallout">
            <a:avLst>
              <a:gd name="adj1" fmla="val -76311"/>
              <a:gd name="adj2" fmla="val -2636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76213" algn="l"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найти неизвестный делитель?</a:t>
            </a:r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827088" y="1700213"/>
            <a:ext cx="7489825" cy="7207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  <a:cs typeface="Arial" charset="0"/>
              </a:rPr>
              <a:t>Надо делимое разделить на частное </a:t>
            </a:r>
          </a:p>
        </p:txBody>
      </p:sp>
      <p:pic>
        <p:nvPicPr>
          <p:cNvPr id="14341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51288"/>
            <a:ext cx="1662112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2700338" y="315913"/>
            <a:ext cx="45878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sz="6600"/>
              <a:t> 42 : </a:t>
            </a:r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</a:t>
            </a:r>
            <a:r>
              <a:rPr lang="en-US" sz="6600">
                <a:sym typeface="Wingdings" pitchFamily="2" charset="2"/>
              </a:rPr>
              <a:t>6</a:t>
            </a:r>
            <a:endParaRPr lang="ru-RU" sz="660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4486275" y="481013"/>
            <a:ext cx="795338" cy="863600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87675" y="2663825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42 : 6</a:t>
            </a:r>
            <a:endParaRPr lang="ru-RU" sz="66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987675" y="3771900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7</a:t>
            </a:r>
            <a:endParaRPr lang="ru-RU" sz="6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90" grpId="0" animBg="1"/>
      <p:bldP spid="41996" grpId="0" animBg="1"/>
      <p:bldP spid="12" grpId="0" animBg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2124075" y="-7938"/>
            <a:ext cx="4681538" cy="6477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2921000" y="5084763"/>
            <a:ext cx="4446588" cy="1001712"/>
          </a:xfrm>
          <a:prstGeom prst="wedgeRoundRectCallout">
            <a:avLst>
              <a:gd name="adj1" fmla="val -76311"/>
              <a:gd name="adj2" fmla="val -2636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76213" algn="l"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найти неизвестное делимое?</a:t>
            </a:r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827088" y="1700213"/>
            <a:ext cx="7489825" cy="7207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  <a:cs typeface="Arial" charset="0"/>
              </a:rPr>
              <a:t>Надо частное умножить на делитель </a:t>
            </a:r>
          </a:p>
        </p:txBody>
      </p:sp>
      <p:pic>
        <p:nvPicPr>
          <p:cNvPr id="13317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51288"/>
            <a:ext cx="1662112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0"/>
          <p:cNvSpPr txBox="1">
            <a:spLocks noChangeArrowheads="1"/>
          </p:cNvSpPr>
          <p:nvPr/>
        </p:nvSpPr>
        <p:spPr bwMode="auto">
          <a:xfrm>
            <a:off x="2565400" y="277813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6600"/>
              <a:t> </a:t>
            </a:r>
            <a:r>
              <a:rPr lang="en-US" sz="6600" i="1"/>
              <a:t>x</a:t>
            </a:r>
            <a:r>
              <a:rPr lang="ru-RU" sz="6600" i="1"/>
              <a:t> </a:t>
            </a:r>
            <a:r>
              <a:rPr lang="ru-RU" sz="6600"/>
              <a:t>: 8</a:t>
            </a:r>
            <a:r>
              <a:rPr lang="ru-RU" sz="6600">
                <a:sym typeface="Wingdings" pitchFamily="2" charset="2"/>
              </a:rPr>
              <a:t> = 13</a:t>
            </a:r>
            <a:endParaRPr lang="ru-RU" sz="660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987675" y="503238"/>
            <a:ext cx="863600" cy="863600"/>
          </a:xfrm>
          <a:prstGeom prst="flowChartProcess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87675" y="2663825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13  8</a:t>
            </a:r>
            <a:endParaRPr lang="ru-RU" sz="66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987675" y="3771900"/>
            <a:ext cx="458946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6600" i="1"/>
              <a:t>x</a:t>
            </a:r>
            <a:r>
              <a:rPr lang="ru-RU" sz="6600">
                <a:sym typeface="Wingdings" pitchFamily="2" charset="2"/>
              </a:rPr>
              <a:t> = 104</a:t>
            </a:r>
            <a:endParaRPr lang="ru-RU" sz="6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90" grpId="0" animBg="1"/>
      <p:bldP spid="41996" grpId="0" animBg="1"/>
      <p:bldP spid="12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505200" y="855663"/>
            <a:ext cx="54102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algn="l"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algn="l"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09600" y="457200"/>
            <a:ext cx="2237311" cy="57091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5366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325688"/>
            <a:ext cx="1744662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767</TotalTime>
  <Words>328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71</cp:revision>
  <dcterms:created xsi:type="dcterms:W3CDTF">2009-07-07T05:52:27Z</dcterms:created>
  <dcterms:modified xsi:type="dcterms:W3CDTF">2013-07-05T05:33:49Z</dcterms:modified>
</cp:coreProperties>
</file>