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9" r:id="rId2"/>
    <p:sldId id="281" r:id="rId3"/>
    <p:sldId id="263" r:id="rId4"/>
    <p:sldId id="260" r:id="rId5"/>
    <p:sldId id="287" r:id="rId6"/>
    <p:sldId id="282" r:id="rId7"/>
    <p:sldId id="289" r:id="rId8"/>
    <p:sldId id="288" r:id="rId9"/>
    <p:sldId id="285" r:id="rId10"/>
    <p:sldId id="286" r:id="rId11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9900CC"/>
    <a:srgbClr val="FFE1FF"/>
    <a:srgbClr val="008000"/>
    <a:srgbClr val="FF0000"/>
    <a:srgbClr val="993300"/>
    <a:srgbClr val="66FFFF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4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4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3BCA748E-DA48-4748-A493-3975A36DF5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96279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3159125"/>
            <a:ext cx="457200" cy="1035050"/>
          </a:xfrm>
          <a:prstGeom prst="rect">
            <a:avLst/>
          </a:prstGeom>
          <a:noFill/>
        </p:spPr>
        <p:txBody>
          <a:bodyPr lIns="0" tIns="9144" rIns="0" bIns="9144" anchor="ctr">
            <a:spAutoFit/>
          </a:bodyPr>
          <a:lstStyle/>
          <a:p>
            <a:pPr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/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8AFE3-C909-43EA-879D-B205B70C7A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5092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D30B6-AA57-48BC-8654-701D16B0804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12560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40D72F-0FFE-46B6-A687-2C330426D6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32359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A535F8-6C0E-4998-B29F-176AC141E4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6590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267200" y="4075113"/>
            <a:ext cx="457200" cy="1014412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024C0-A8F6-42FC-B3AF-A4EF516960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8634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9D12E5-7602-41AA-A799-0F6BBFCC0F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347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057275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79963" y="520700"/>
            <a:ext cx="457200" cy="92233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9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120B90-585A-4126-B797-7869805817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98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442D86-BB40-442A-AA9D-B81334AB80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18259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CD891C-2C5A-4113-BF0D-AB35BE37AF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30908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29238" y="1774825"/>
            <a:ext cx="457200" cy="1230313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8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6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959B3F-CE2D-450E-9949-B1E604C2AF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8597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35225" y="3332163"/>
            <a:ext cx="457200" cy="9223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6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1733DD-96EE-4A7C-B94E-3C39BFA75F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791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875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0"/>
            <a:ext cx="6096000" cy="365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325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325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 smtClean="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pPr>
              <a:defRPr/>
            </a:pPr>
            <a:fld id="{3AA047E4-CCB9-450C-BE95-7F6594DC71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77" r:id="rId2"/>
    <p:sldLayoutId id="2147483684" r:id="rId3"/>
    <p:sldLayoutId id="2147483678" r:id="rId4"/>
    <p:sldLayoutId id="2147483685" r:id="rId5"/>
    <p:sldLayoutId id="2147483679" r:id="rId6"/>
    <p:sldLayoutId id="2147483680" r:id="rId7"/>
    <p:sldLayoutId id="2147483686" r:id="rId8"/>
    <p:sldLayoutId id="2147483687" r:id="rId9"/>
    <p:sldLayoutId id="2147483681" r:id="rId10"/>
    <p:sldLayoutId id="2147483682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Palatino Linotype" pitchFamily="18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3050" indent="-255588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39763" indent="-255588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4888" indent="-255588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5588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4650" indent="-255588" algn="l" rtl="0" fontAlgn="base">
        <a:spcBef>
          <a:spcPct val="20000"/>
        </a:spcBef>
        <a:spcAft>
          <a:spcPct val="0"/>
        </a:spcAft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7" name="AutoShape 5"/>
          <p:cNvSpPr>
            <a:spLocks noChangeArrowheads="1"/>
          </p:cNvSpPr>
          <p:nvPr/>
        </p:nvSpPr>
        <p:spPr bwMode="auto">
          <a:xfrm>
            <a:off x="1331913" y="1125538"/>
            <a:ext cx="6119812" cy="2230437"/>
          </a:xfrm>
          <a:prstGeom prst="wedgeRoundRectCallout">
            <a:avLst>
              <a:gd name="adj1" fmla="val 49548"/>
              <a:gd name="adj2" fmla="val 107316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l">
              <a:defRPr/>
            </a:pPr>
            <a:r>
              <a:rPr lang="ru-RU" sz="32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96 конфет разложили поровну в 4 коробки. Сколько конфет лежит в каждой коробке?</a:t>
            </a:r>
          </a:p>
        </p:txBody>
      </p:sp>
      <p:pic>
        <p:nvPicPr>
          <p:cNvPr id="7171" name="Picture 10" descr="C:\Users\Vilkova\AppData\Local\Microsoft\Windows\Temporary Internet Files\Content.IE5\YZICUEP7\MC90034909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4087813"/>
            <a:ext cx="1757363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7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Прямоугольник 1"/>
          <p:cNvSpPr>
            <a:spLocks noChangeArrowheads="1"/>
          </p:cNvSpPr>
          <p:nvPr/>
        </p:nvSpPr>
        <p:spPr bwMode="auto">
          <a:xfrm>
            <a:off x="158750" y="620713"/>
            <a:ext cx="8785225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ru-RU" b="1" dirty="0">
                <a:solidFill>
                  <a:schemeClr val="tx2"/>
                </a:solidFill>
              </a:rPr>
              <a:t>Интернет-источники</a:t>
            </a:r>
          </a:p>
          <a:p>
            <a:endParaRPr lang="ru-RU" b="1" dirty="0">
              <a:solidFill>
                <a:schemeClr val="tx2"/>
              </a:solidFill>
            </a:endParaRPr>
          </a:p>
          <a:p>
            <a:pPr algn="l"/>
            <a:r>
              <a:rPr lang="ru-RU" dirty="0"/>
              <a:t>http://</a:t>
            </a:r>
            <a:r>
              <a:rPr lang="ru-RU" dirty="0" smtClean="0"/>
              <a:t>office.microsoft.com/ru/images/results.aspx?qu</a:t>
            </a:r>
            <a:r>
              <a:rPr lang="ru-RU" dirty="0"/>
              <a:t>=%D0%B4%D0%B5%D0%B2%D0%BE%D1%87%D0%BA%D0%B0&amp;ex=2#ai:MC900349093|mt:1| (девочка</a:t>
            </a:r>
            <a:r>
              <a:rPr lang="ru-RU" dirty="0" smtClean="0"/>
              <a:t>)</a:t>
            </a:r>
          </a:p>
          <a:p>
            <a:pPr algn="l"/>
            <a:endParaRPr lang="ru-RU" dirty="0"/>
          </a:p>
          <a:p>
            <a:pPr algn="l"/>
            <a:r>
              <a:rPr lang="ru-RU" dirty="0"/>
              <a:t>http://</a:t>
            </a:r>
            <a:r>
              <a:rPr lang="ru-RU" dirty="0" smtClean="0"/>
              <a:t>office.microsoft.com/ru/images/results.aspx?qu</a:t>
            </a:r>
            <a:r>
              <a:rPr lang="ru-RU" dirty="0"/>
              <a:t>=%D0%BC%D0%B0%D0%BB%D1%8C%D1%87%D0%B8%D0%BA&amp;ex=1#ai:MC900349097|mt:1| (</a:t>
            </a:r>
            <a:r>
              <a:rPr lang="ru-RU"/>
              <a:t>мальчик</a:t>
            </a:r>
            <a:r>
              <a:rPr lang="ru-RU" smtClean="0"/>
              <a:t>)</a:t>
            </a:r>
          </a:p>
          <a:p>
            <a:pPr algn="l"/>
            <a:endParaRPr lang="ru-RU" dirty="0"/>
          </a:p>
          <a:p>
            <a:pPr algn="l"/>
            <a:r>
              <a:rPr lang="ru-RU" dirty="0"/>
              <a:t>http://</a:t>
            </a:r>
            <a:r>
              <a:rPr lang="ru-RU" dirty="0" smtClean="0"/>
              <a:t>office.microsoft.com/ru/images/results.aspx?qu</a:t>
            </a:r>
            <a:r>
              <a:rPr lang="ru-RU" dirty="0"/>
              <a:t>=%D0%BA%D0%BD%D0%B8%D0%B3%D0%B8&amp;ex=1#ai:MC900440424|mt:1| (смайлик)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AutoShape 3"/>
          <p:cNvSpPr>
            <a:spLocks noChangeArrowheads="1"/>
          </p:cNvSpPr>
          <p:nvPr/>
        </p:nvSpPr>
        <p:spPr bwMode="auto">
          <a:xfrm>
            <a:off x="2195513" y="549275"/>
            <a:ext cx="6480175" cy="5688013"/>
          </a:xfrm>
          <a:prstGeom prst="wedgeRoundRectCallout">
            <a:avLst>
              <a:gd name="adj1" fmla="val 49806"/>
              <a:gd name="adj2" fmla="val -9935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l">
              <a:defRPr/>
            </a:pP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Пусть в каждой коробке лежит </a:t>
            </a:r>
            <a:r>
              <a:rPr lang="ru-RU" sz="28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конфет. Тогда, по условию задачи, </a:t>
            </a:r>
          </a:p>
          <a:p>
            <a:pPr algn="l">
              <a:defRPr/>
            </a:pPr>
            <a:r>
              <a:rPr lang="ru-RU" sz="2800" i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х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  <a:sym typeface="Wingdings"/>
              </a:rPr>
              <a:t>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4 = 96. Только одно число при умножении на 4 дает 96. </a:t>
            </a:r>
          </a:p>
          <a:p>
            <a:pPr algn="l">
              <a:defRPr/>
            </a:pPr>
            <a:r>
              <a:rPr lang="ru-RU" sz="28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Это число 24. </a:t>
            </a:r>
          </a:p>
          <a:p>
            <a:pPr algn="l">
              <a:defRPr/>
            </a:pP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Значит, в каждой коробке лежит 24 конфеты. </a:t>
            </a:r>
          </a:p>
          <a:p>
            <a:pPr algn="l">
              <a:defRPr/>
            </a:pPr>
            <a:endParaRPr lang="ru-RU" sz="28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defRPr/>
            </a:pP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По заданному произведению </a:t>
            </a:r>
            <a:endParaRPr lang="ru-RU" sz="2800" dirty="0" smtClean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algn="l">
              <a:defRPr/>
            </a:pPr>
            <a:r>
              <a:rPr lang="ru-RU" sz="28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 </a:t>
            </a:r>
            <a:r>
              <a:rPr lang="ru-RU" sz="28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одному из множителей мы нашли неизвестный множитель.</a:t>
            </a:r>
          </a:p>
        </p:txBody>
      </p:sp>
      <p:pic>
        <p:nvPicPr>
          <p:cNvPr id="8195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3951288"/>
            <a:ext cx="1662112" cy="254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827088" y="1989138"/>
            <a:ext cx="5257800" cy="2447925"/>
          </a:xfrm>
          <a:prstGeom prst="wedgeRoundRectCallout">
            <a:avLst>
              <a:gd name="adj1" fmla="val 70264"/>
              <a:gd name="adj2" fmla="val 50023"/>
              <a:gd name="adj3" fmla="val 16667"/>
            </a:avLst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76213" algn="l">
              <a:defRPr/>
            </a:pP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Действие, с помощью которого </a:t>
            </a:r>
            <a:r>
              <a:rPr lang="ru-RU" sz="28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по произведению   </a:t>
            </a: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и </a:t>
            </a:r>
            <a:r>
              <a:rPr lang="ru-RU" sz="28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одному</a:t>
            </a: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из множителей находят </a:t>
            </a:r>
            <a:r>
              <a:rPr lang="ru-RU" sz="28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другой</a:t>
            </a: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множитель, называют </a:t>
            </a:r>
            <a:r>
              <a:rPr lang="ru-RU" sz="2800" b="1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делением</a:t>
            </a:r>
            <a:r>
              <a:rPr lang="ru-RU" sz="2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8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endParaRPr lang="ru-RU" sz="3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0" descr="C:\Users\Vilkova\AppData\Local\Microsoft\Windows\Temporary Internet Files\Content.IE5\YZICUEP7\MC90034909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425" y="3933825"/>
            <a:ext cx="1757363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3"/>
          <p:cNvSpPr>
            <a:spLocks noChangeArrowheads="1"/>
          </p:cNvSpPr>
          <p:nvPr/>
        </p:nvSpPr>
        <p:spPr bwMode="auto">
          <a:xfrm>
            <a:off x="2411413" y="955675"/>
            <a:ext cx="6427787" cy="6477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sz="3200">
                <a:solidFill>
                  <a:schemeClr val="bg1"/>
                </a:solidFill>
                <a:cs typeface="Arial" charset="0"/>
              </a:rPr>
              <a:t>Вспомним компоненты деления </a:t>
            </a: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627784" y="2643189"/>
            <a:ext cx="4104456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6600" dirty="0"/>
              <a:t>7 </a:t>
            </a:r>
            <a:r>
              <a:rPr lang="ru-RU" sz="6600" dirty="0" smtClean="0">
                <a:sym typeface="Wingdings" pitchFamily="2" charset="2"/>
              </a:rPr>
              <a:t> </a:t>
            </a:r>
            <a:r>
              <a:rPr lang="ru-RU" sz="6600" dirty="0">
                <a:sym typeface="Wingdings" pitchFamily="2" charset="2"/>
              </a:rPr>
              <a:t>5 = 35</a:t>
            </a:r>
            <a:endParaRPr lang="ru-RU" sz="6600" dirty="0"/>
          </a:p>
        </p:txBody>
      </p:sp>
      <p:sp>
        <p:nvSpPr>
          <p:cNvPr id="3" name="Блок-схема: процесс 2"/>
          <p:cNvSpPr/>
          <p:nvPr/>
        </p:nvSpPr>
        <p:spPr>
          <a:xfrm>
            <a:off x="2717800" y="2749550"/>
            <a:ext cx="863600" cy="863600"/>
          </a:xfrm>
          <a:prstGeom prst="flowChartProcess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8" name="Блок-схема: процесс 17"/>
          <p:cNvSpPr/>
          <p:nvPr/>
        </p:nvSpPr>
        <p:spPr>
          <a:xfrm>
            <a:off x="3941763" y="2749550"/>
            <a:ext cx="865187" cy="863600"/>
          </a:xfrm>
          <a:prstGeom prst="flowChartProcess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9" name="Блок-схема: процесс 18"/>
          <p:cNvSpPr/>
          <p:nvPr/>
        </p:nvSpPr>
        <p:spPr>
          <a:xfrm>
            <a:off x="5492750" y="2643188"/>
            <a:ext cx="1057275" cy="1057275"/>
          </a:xfrm>
          <a:prstGeom prst="flowChartProcess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98638" y="3700463"/>
            <a:ext cx="2016125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 dirty="0" smtClean="0"/>
              <a:t>делимое</a:t>
            </a:r>
            <a:endParaRPr lang="ru-RU" sz="2800" dirty="0"/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3492500" y="3727450"/>
            <a:ext cx="201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/>
              <a:t>делитель</a:t>
            </a: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183188" y="3727450"/>
            <a:ext cx="20161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2800"/>
              <a:t>частное</a:t>
            </a:r>
          </a:p>
        </p:txBody>
      </p:sp>
      <p:pic>
        <p:nvPicPr>
          <p:cNvPr id="10250" name="Picture 2" descr="C:\Users\Vilkova\AppData\Local\Microsoft\Windows\Temporary Internet Files\Content.IE5\6YATT0V2\MC900440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476250"/>
            <a:ext cx="1744663" cy="1436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8" grpId="0" animBg="1"/>
      <p:bldP spid="19" grpId="0" animBg="1"/>
      <p:bldP spid="4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AutoShape 3"/>
          <p:cNvSpPr>
            <a:spLocks noChangeArrowheads="1"/>
          </p:cNvSpPr>
          <p:nvPr/>
        </p:nvSpPr>
        <p:spPr bwMode="auto">
          <a:xfrm>
            <a:off x="2411760" y="404664"/>
            <a:ext cx="4320480" cy="648072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Свойства деления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30188" y="1341438"/>
            <a:ext cx="89138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sz="2400"/>
              <a:t>1. При делении любого числа на 1 получается это же число.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3171261" y="1810258"/>
            <a:ext cx="282000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5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: 1 = </a:t>
            </a:r>
            <a:r>
              <a:rPr lang="en-US" sz="5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endParaRPr lang="ru-RU" sz="5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54000" y="2733675"/>
            <a:ext cx="8915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2400"/>
              <a:t>2</a:t>
            </a:r>
            <a:r>
              <a:rPr lang="ru-RU" sz="2400"/>
              <a:t>. При делении числа на это же число получается единица.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171547" y="3284984"/>
            <a:ext cx="2820004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en-US" sz="5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: </a:t>
            </a:r>
            <a:r>
              <a:rPr lang="en-US" sz="5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= 1</a:t>
            </a:r>
            <a:endParaRPr lang="ru-RU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230188" y="4365625"/>
            <a:ext cx="8913812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sz="2400"/>
              <a:t>3. При делении нуля на число получается нуль.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3181234" y="4941168"/>
            <a:ext cx="2781532" cy="923330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: </a:t>
            </a:r>
            <a:r>
              <a:rPr lang="en-US" sz="5400" b="1" i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b</a:t>
            </a:r>
            <a:r>
              <a:rPr lang="en-US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= </a:t>
            </a:r>
            <a:r>
              <a:rPr lang="ru-RU" sz="5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</a:p>
        </p:txBody>
      </p:sp>
      <p:sp>
        <p:nvSpPr>
          <p:cNvPr id="25" name="AutoShape 3"/>
          <p:cNvSpPr>
            <a:spLocks noChangeArrowheads="1"/>
          </p:cNvSpPr>
          <p:nvPr/>
        </p:nvSpPr>
        <p:spPr bwMode="auto">
          <a:xfrm>
            <a:off x="1357313" y="5986463"/>
            <a:ext cx="6429375" cy="6477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rgbClr val="FFFF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sz="3200">
                <a:solidFill>
                  <a:schemeClr val="bg1"/>
                </a:solidFill>
                <a:cs typeface="Arial" charset="0"/>
              </a:rPr>
              <a:t>Делить на нуль </a:t>
            </a:r>
            <a:r>
              <a:rPr lang="ru-RU" sz="3200">
                <a:solidFill>
                  <a:srgbClr val="C00000"/>
                </a:solidFill>
                <a:cs typeface="Arial" charset="0"/>
              </a:rPr>
              <a:t>нельзя</a:t>
            </a:r>
            <a:r>
              <a:rPr lang="ru-RU" sz="3200">
                <a:solidFill>
                  <a:schemeClr val="bg1"/>
                </a:solidFill>
                <a:cs typeface="Arial" charset="0"/>
              </a:rPr>
              <a:t>!!!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17" grpId="0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WordArt 4"/>
          <p:cNvSpPr>
            <a:spLocks noChangeArrowheads="1" noChangeShapeType="1" noTextEdit="1"/>
          </p:cNvSpPr>
          <p:nvPr/>
        </p:nvSpPr>
        <p:spPr bwMode="auto">
          <a:xfrm>
            <a:off x="2124075" y="-7938"/>
            <a:ext cx="4681538" cy="6477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i="1" kern="10">
              <a:ln w="19050">
                <a:solidFill>
                  <a:srgbClr val="FFCC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2921000" y="5084763"/>
            <a:ext cx="4446588" cy="1001712"/>
          </a:xfrm>
          <a:prstGeom prst="wedgeRoundRectCallout">
            <a:avLst>
              <a:gd name="adj1" fmla="val -76311"/>
              <a:gd name="adj2" fmla="val -26363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76213" algn="l">
              <a:defRPr/>
            </a:pP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Как найти неизвестный множитель?</a:t>
            </a:r>
          </a:p>
        </p:txBody>
      </p:sp>
      <p:sp>
        <p:nvSpPr>
          <p:cNvPr id="41996" name="AutoShape 12"/>
          <p:cNvSpPr>
            <a:spLocks noChangeArrowheads="1"/>
          </p:cNvSpPr>
          <p:nvPr/>
        </p:nvSpPr>
        <p:spPr bwMode="auto">
          <a:xfrm>
            <a:off x="971550" y="1557338"/>
            <a:ext cx="7489825" cy="1143000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sz="2800">
                <a:solidFill>
                  <a:srgbClr val="FF0000"/>
                </a:solidFill>
                <a:cs typeface="Arial" charset="0"/>
              </a:rPr>
              <a:t>Надо произведение разделить </a:t>
            </a:r>
          </a:p>
          <a:p>
            <a:r>
              <a:rPr lang="ru-RU" sz="2800">
                <a:solidFill>
                  <a:srgbClr val="FF0000"/>
                </a:solidFill>
                <a:cs typeface="Arial" charset="0"/>
              </a:rPr>
              <a:t>на известный множитель</a:t>
            </a:r>
          </a:p>
        </p:txBody>
      </p:sp>
      <p:pic>
        <p:nvPicPr>
          <p:cNvPr id="12293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951288"/>
            <a:ext cx="1662112" cy="254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4" name="TextBox 10"/>
          <p:cNvSpPr txBox="1">
            <a:spLocks noChangeArrowheads="1"/>
          </p:cNvSpPr>
          <p:nvPr/>
        </p:nvSpPr>
        <p:spPr bwMode="auto">
          <a:xfrm>
            <a:off x="2565400" y="277813"/>
            <a:ext cx="45894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6600"/>
              <a:t>4 </a:t>
            </a:r>
            <a:r>
              <a:rPr lang="ru-RU" sz="6600">
                <a:sym typeface="Wingdings" pitchFamily="2" charset="2"/>
              </a:rPr>
              <a:t> </a:t>
            </a:r>
            <a:r>
              <a:rPr lang="en-US" sz="6600" i="1"/>
              <a:t>x</a:t>
            </a:r>
            <a:r>
              <a:rPr lang="ru-RU" sz="6600">
                <a:sym typeface="Wingdings" pitchFamily="2" charset="2"/>
              </a:rPr>
              <a:t> = 144</a:t>
            </a:r>
            <a:endParaRPr lang="ru-RU" sz="660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3851275" y="520700"/>
            <a:ext cx="865188" cy="865188"/>
          </a:xfrm>
          <a:prstGeom prst="flowChartProcess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582863" y="2700338"/>
            <a:ext cx="458946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6600" i="1"/>
              <a:t>x</a:t>
            </a:r>
            <a:r>
              <a:rPr lang="ru-RU" sz="6600">
                <a:sym typeface="Wingdings" pitchFamily="2" charset="2"/>
              </a:rPr>
              <a:t> = 144 : 4</a:t>
            </a:r>
            <a:endParaRPr lang="ru-RU" sz="660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801938" y="3784600"/>
            <a:ext cx="4589462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6600" i="1"/>
              <a:t>x</a:t>
            </a:r>
            <a:r>
              <a:rPr lang="ru-RU" sz="6600">
                <a:sym typeface="Wingdings" pitchFamily="2" charset="2"/>
              </a:rPr>
              <a:t> = 36</a:t>
            </a:r>
            <a:endParaRPr lang="ru-RU" sz="6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41990" grpId="0" animBg="1"/>
      <p:bldP spid="41996" grpId="0" animBg="1"/>
      <p:bldP spid="12" grpId="0" animBg="1"/>
      <p:bldP spid="13" grpId="0"/>
      <p:bldP spid="1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WordArt 4"/>
          <p:cNvSpPr>
            <a:spLocks noChangeArrowheads="1" noChangeShapeType="1" noTextEdit="1"/>
          </p:cNvSpPr>
          <p:nvPr/>
        </p:nvSpPr>
        <p:spPr bwMode="auto">
          <a:xfrm>
            <a:off x="2124075" y="-7938"/>
            <a:ext cx="4681538" cy="6477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i="1" kern="10">
              <a:ln w="19050">
                <a:solidFill>
                  <a:srgbClr val="FFCC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2921000" y="5084763"/>
            <a:ext cx="4446588" cy="1001712"/>
          </a:xfrm>
          <a:prstGeom prst="wedgeRoundRectCallout">
            <a:avLst>
              <a:gd name="adj1" fmla="val -76311"/>
              <a:gd name="adj2" fmla="val -26363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76213" algn="l">
              <a:defRPr/>
            </a:pP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Как найти неизвестный делитель?</a:t>
            </a:r>
          </a:p>
        </p:txBody>
      </p:sp>
      <p:sp>
        <p:nvSpPr>
          <p:cNvPr id="41996" name="AutoShape 12"/>
          <p:cNvSpPr>
            <a:spLocks noChangeArrowheads="1"/>
          </p:cNvSpPr>
          <p:nvPr/>
        </p:nvSpPr>
        <p:spPr bwMode="auto">
          <a:xfrm>
            <a:off x="827088" y="1700213"/>
            <a:ext cx="7489825" cy="720725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sz="2800" dirty="0">
                <a:solidFill>
                  <a:srgbClr val="FF0000"/>
                </a:solidFill>
                <a:cs typeface="Arial" charset="0"/>
              </a:rPr>
              <a:t>Надо делимое разделить на частное </a:t>
            </a:r>
          </a:p>
        </p:txBody>
      </p:sp>
      <p:pic>
        <p:nvPicPr>
          <p:cNvPr id="14341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951288"/>
            <a:ext cx="1662112" cy="254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2" name="TextBox 10"/>
          <p:cNvSpPr txBox="1">
            <a:spLocks noChangeArrowheads="1"/>
          </p:cNvSpPr>
          <p:nvPr/>
        </p:nvSpPr>
        <p:spPr bwMode="auto">
          <a:xfrm>
            <a:off x="2700338" y="315913"/>
            <a:ext cx="4587875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ru-RU" sz="6600"/>
              <a:t> 42 : </a:t>
            </a:r>
            <a:r>
              <a:rPr lang="en-US" sz="6600" i="1"/>
              <a:t>x</a:t>
            </a:r>
            <a:r>
              <a:rPr lang="ru-RU" sz="6600">
                <a:sym typeface="Wingdings" pitchFamily="2" charset="2"/>
              </a:rPr>
              <a:t> = </a:t>
            </a:r>
            <a:r>
              <a:rPr lang="en-US" sz="6600">
                <a:sym typeface="Wingdings" pitchFamily="2" charset="2"/>
              </a:rPr>
              <a:t>6</a:t>
            </a:r>
            <a:endParaRPr lang="ru-RU" sz="660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4486275" y="481013"/>
            <a:ext cx="795338" cy="863600"/>
          </a:xfrm>
          <a:prstGeom prst="flowChartProcess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987675" y="2663825"/>
            <a:ext cx="45894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6600" i="1"/>
              <a:t>x</a:t>
            </a:r>
            <a:r>
              <a:rPr lang="ru-RU" sz="6600">
                <a:sym typeface="Wingdings" pitchFamily="2" charset="2"/>
              </a:rPr>
              <a:t> = 42 : 6</a:t>
            </a:r>
            <a:endParaRPr lang="ru-RU" sz="660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987675" y="3771900"/>
            <a:ext cx="45894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6600" i="1"/>
              <a:t>x</a:t>
            </a:r>
            <a:r>
              <a:rPr lang="ru-RU" sz="6600">
                <a:sym typeface="Wingdings" pitchFamily="2" charset="2"/>
              </a:rPr>
              <a:t> = 7</a:t>
            </a:r>
            <a:endParaRPr lang="ru-RU" sz="6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41990" grpId="0" animBg="1"/>
      <p:bldP spid="41996" grpId="0" animBg="1"/>
      <p:bldP spid="12" grpId="0" animBg="1"/>
      <p:bldP spid="13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WordArt 4"/>
          <p:cNvSpPr>
            <a:spLocks noChangeArrowheads="1" noChangeShapeType="1" noTextEdit="1"/>
          </p:cNvSpPr>
          <p:nvPr/>
        </p:nvSpPr>
        <p:spPr bwMode="auto">
          <a:xfrm>
            <a:off x="2124075" y="-7938"/>
            <a:ext cx="4681538" cy="64770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endParaRPr lang="ru-RU" sz="3600" i="1" kern="10">
              <a:ln w="19050">
                <a:solidFill>
                  <a:srgbClr val="FFCC99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35921" dir="2700000" algn="ctr" rotWithShape="0">
                  <a:srgbClr val="99000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41990" name="AutoShape 6"/>
          <p:cNvSpPr>
            <a:spLocks noChangeArrowheads="1"/>
          </p:cNvSpPr>
          <p:nvPr/>
        </p:nvSpPr>
        <p:spPr bwMode="auto">
          <a:xfrm>
            <a:off x="2921000" y="5084763"/>
            <a:ext cx="4446588" cy="1001712"/>
          </a:xfrm>
          <a:prstGeom prst="wedgeRoundRectCallout">
            <a:avLst>
              <a:gd name="adj1" fmla="val -76311"/>
              <a:gd name="adj2" fmla="val -26363"/>
              <a:gd name="adj3" fmla="val 16667"/>
            </a:avLst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76213" algn="l">
              <a:defRPr/>
            </a:pPr>
            <a:r>
              <a:rPr lang="ru-RU" sz="28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Как найти неизвестное делимое?</a:t>
            </a:r>
          </a:p>
        </p:txBody>
      </p:sp>
      <p:sp>
        <p:nvSpPr>
          <p:cNvPr id="41996" name="AutoShape 12"/>
          <p:cNvSpPr>
            <a:spLocks noChangeArrowheads="1"/>
          </p:cNvSpPr>
          <p:nvPr/>
        </p:nvSpPr>
        <p:spPr bwMode="auto">
          <a:xfrm>
            <a:off x="827088" y="1700213"/>
            <a:ext cx="7489825" cy="720725"/>
          </a:xfrm>
          <a:prstGeom prst="flowChartAlternateProcess">
            <a:avLst/>
          </a:prstGeom>
          <a:solidFill>
            <a:srgbClr val="FFFF99"/>
          </a:solidFill>
          <a:ln w="9525">
            <a:solidFill>
              <a:srgbClr val="3366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ru-RU" sz="2800" dirty="0">
                <a:solidFill>
                  <a:srgbClr val="FF0000"/>
                </a:solidFill>
                <a:cs typeface="Arial" charset="0"/>
              </a:rPr>
              <a:t>Надо частное умножить на делитель </a:t>
            </a:r>
          </a:p>
        </p:txBody>
      </p:sp>
      <p:pic>
        <p:nvPicPr>
          <p:cNvPr id="13317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3951288"/>
            <a:ext cx="1662112" cy="2544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TextBox 10"/>
          <p:cNvSpPr txBox="1">
            <a:spLocks noChangeArrowheads="1"/>
          </p:cNvSpPr>
          <p:nvPr/>
        </p:nvSpPr>
        <p:spPr bwMode="auto">
          <a:xfrm>
            <a:off x="2565400" y="277813"/>
            <a:ext cx="45894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ru-RU" sz="6600"/>
              <a:t> </a:t>
            </a:r>
            <a:r>
              <a:rPr lang="en-US" sz="6600" i="1"/>
              <a:t>x</a:t>
            </a:r>
            <a:r>
              <a:rPr lang="ru-RU" sz="6600" i="1"/>
              <a:t> </a:t>
            </a:r>
            <a:r>
              <a:rPr lang="ru-RU" sz="6600"/>
              <a:t>: 8</a:t>
            </a:r>
            <a:r>
              <a:rPr lang="ru-RU" sz="6600">
                <a:sym typeface="Wingdings" pitchFamily="2" charset="2"/>
              </a:rPr>
              <a:t> = 13</a:t>
            </a:r>
            <a:endParaRPr lang="ru-RU" sz="6600"/>
          </a:p>
        </p:txBody>
      </p:sp>
      <p:sp>
        <p:nvSpPr>
          <p:cNvPr id="12" name="Блок-схема: процесс 11"/>
          <p:cNvSpPr/>
          <p:nvPr/>
        </p:nvSpPr>
        <p:spPr>
          <a:xfrm>
            <a:off x="2987675" y="503238"/>
            <a:ext cx="863600" cy="863600"/>
          </a:xfrm>
          <a:prstGeom prst="flowChartProcess">
            <a:avLst/>
          </a:prstGeom>
          <a:noFill/>
          <a:ln w="571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ru-RU"/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2987675" y="2663825"/>
            <a:ext cx="45894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6600" i="1"/>
              <a:t>x</a:t>
            </a:r>
            <a:r>
              <a:rPr lang="ru-RU" sz="6600">
                <a:sym typeface="Wingdings" pitchFamily="2" charset="2"/>
              </a:rPr>
              <a:t> = 13  8</a:t>
            </a:r>
            <a:endParaRPr lang="ru-RU" sz="6600"/>
          </a:p>
        </p:txBody>
      </p:sp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987675" y="3771900"/>
            <a:ext cx="4589463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l" eaLnBrk="1" hangingPunct="1"/>
            <a:r>
              <a:rPr lang="en-US" sz="6600" i="1"/>
              <a:t>x</a:t>
            </a:r>
            <a:r>
              <a:rPr lang="ru-RU" sz="6600">
                <a:sym typeface="Wingdings" pitchFamily="2" charset="2"/>
              </a:rPr>
              <a:t> = 104</a:t>
            </a:r>
            <a:endParaRPr lang="ru-RU" sz="6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41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 animBg="1"/>
      <p:bldP spid="41990" grpId="0" animBg="1"/>
      <p:bldP spid="41996" grpId="0" animBg="1"/>
      <p:bldP spid="12" grpId="0" animBg="1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5"/>
          <p:cNvSpPr>
            <a:spLocks noChangeArrowheads="1"/>
          </p:cNvSpPr>
          <p:nvPr/>
        </p:nvSpPr>
        <p:spPr bwMode="auto">
          <a:xfrm>
            <a:off x="3505200" y="855663"/>
            <a:ext cx="5410200" cy="600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Сегодня я узнал…</a:t>
            </a:r>
          </a:p>
          <a:p>
            <a:pPr algn="l"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Было интересно… </a:t>
            </a:r>
          </a:p>
          <a:p>
            <a:pPr algn="l"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Было трудно… </a:t>
            </a:r>
          </a:p>
          <a:p>
            <a:pPr algn="l"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выполнял задания… </a:t>
            </a:r>
          </a:p>
          <a:p>
            <a:pPr algn="l"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понял, что… </a:t>
            </a:r>
          </a:p>
          <a:p>
            <a:pPr algn="l"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Теперь я могу… </a:t>
            </a:r>
          </a:p>
          <a:p>
            <a:pPr algn="l"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почувствовал, что… </a:t>
            </a:r>
          </a:p>
          <a:p>
            <a:pPr algn="l"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приобрел… </a:t>
            </a:r>
          </a:p>
          <a:p>
            <a:pPr algn="l"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научился… </a:t>
            </a:r>
          </a:p>
          <a:p>
            <a:pPr algn="l"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У меня </a:t>
            </a:r>
            <a:r>
              <a:rPr lang="ru-RU" sz="2400" dirty="0" smtClean="0">
                <a:ea typeface="Times New Roman" pitchFamily="18" charset="0"/>
                <a:cs typeface="Arial" charset="0"/>
              </a:rPr>
              <a:t>получилось… </a:t>
            </a:r>
            <a:endParaRPr lang="ru-RU" sz="2400" dirty="0">
              <a:ea typeface="Times New Roman" pitchFamily="18" charset="0"/>
              <a:cs typeface="Arial" charset="0"/>
            </a:endParaRPr>
          </a:p>
          <a:p>
            <a:pPr algn="l"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смог… </a:t>
            </a:r>
          </a:p>
          <a:p>
            <a:pPr algn="l"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Я попробую… </a:t>
            </a:r>
          </a:p>
          <a:p>
            <a:pPr algn="l"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Меня удивило… </a:t>
            </a:r>
          </a:p>
          <a:p>
            <a:pPr algn="l"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Урок дал мне для жизни… </a:t>
            </a:r>
          </a:p>
          <a:p>
            <a:pPr algn="l" eaLnBrk="0" hangingPunct="0">
              <a:buFontTx/>
              <a:buAutoNum type="arabicPeriod"/>
            </a:pPr>
            <a:r>
              <a:rPr lang="ru-RU" sz="2400" dirty="0">
                <a:ea typeface="Times New Roman" pitchFamily="18" charset="0"/>
                <a:cs typeface="Arial" charset="0"/>
              </a:rPr>
              <a:t> Мне захотелось… </a:t>
            </a:r>
          </a:p>
          <a:p>
            <a:pPr algn="l" eaLnBrk="0" hangingPunct="0"/>
            <a:endParaRPr lang="ru-RU" sz="2400" dirty="0">
              <a:ea typeface="Times New Roman" pitchFamily="18" charset="0"/>
              <a:cs typeface="Arial" charset="0"/>
            </a:endParaRPr>
          </a:p>
        </p:txBody>
      </p:sp>
      <p:sp>
        <p:nvSpPr>
          <p:cNvPr id="9" name="AutoShape 5"/>
          <p:cNvSpPr>
            <a:spLocks noChangeArrowheads="1"/>
          </p:cNvSpPr>
          <p:nvPr/>
        </p:nvSpPr>
        <p:spPr bwMode="auto">
          <a:xfrm>
            <a:off x="609600" y="457200"/>
            <a:ext cx="2237311" cy="570911"/>
          </a:xfrm>
          <a:prstGeom prst="flowChartAlternateProcess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>
              <a:defRPr/>
            </a:pPr>
            <a:r>
              <a:rPr lang="ru-RU" sz="2800" dirty="0">
                <a:latin typeface="Arial" pitchFamily="34" charset="0"/>
                <a:cs typeface="Arial" pitchFamily="34" charset="0"/>
              </a:rPr>
              <a:t>Рефлексия</a:t>
            </a:r>
          </a:p>
        </p:txBody>
      </p:sp>
      <p:pic>
        <p:nvPicPr>
          <p:cNvPr id="15366" name="Picture 2" descr="C:\Users\Vilkova\AppData\Local\Microsoft\Windows\Temporary Internet Files\Content.IE5\6YATT0V2\MC90044042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663" y="2325688"/>
            <a:ext cx="1744662" cy="1436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767</TotalTime>
  <Words>328</Words>
  <Application>Microsoft Office PowerPoint</Application>
  <PresentationFormat>Экран (4:3)</PresentationFormat>
  <Paragraphs>61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Базовая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UCL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Чаплыгина И.Б.</dc:creator>
  <cp:lastModifiedBy>Светлана</cp:lastModifiedBy>
  <cp:revision>71</cp:revision>
  <dcterms:created xsi:type="dcterms:W3CDTF">2009-07-07T05:52:27Z</dcterms:created>
  <dcterms:modified xsi:type="dcterms:W3CDTF">2013-07-05T05:33:49Z</dcterms:modified>
</cp:coreProperties>
</file>