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6" r:id="rId6"/>
    <p:sldId id="265" r:id="rId7"/>
    <p:sldId id="272" r:id="rId8"/>
    <p:sldId id="273" r:id="rId9"/>
    <p:sldId id="274" r:id="rId10"/>
    <p:sldId id="275" r:id="rId11"/>
    <p:sldId id="267" r:id="rId12"/>
    <p:sldId id="268" r:id="rId13"/>
    <p:sldId id="269" r:id="rId14"/>
    <p:sldId id="270" r:id="rId15"/>
    <p:sldId id="276" r:id="rId16"/>
    <p:sldId id="278" r:id="rId17"/>
    <p:sldId id="279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9900FF"/>
    <a:srgbClr val="6600FF"/>
    <a:srgbClr val="CC3300"/>
    <a:srgbClr val="00FFCC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Число приборов (тыс. шт.)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cat>
            <c:strRef>
              <c:f>Лист1!$E$14:$E$19</c:f>
              <c:strCache>
                <c:ptCount val="6"/>
                <c:pt idx="0">
                  <c:v>I</c:v>
                </c:pt>
                <c:pt idx="1">
                  <c:v>II</c:v>
                </c:pt>
                <c:pt idx="2">
                  <c:v>III</c:v>
                </c:pt>
                <c:pt idx="3">
                  <c:v>IV</c:v>
                </c:pt>
                <c:pt idx="4">
                  <c:v>V</c:v>
                </c:pt>
                <c:pt idx="5">
                  <c:v>VI</c:v>
                </c:pt>
              </c:strCache>
            </c:strRef>
          </c:cat>
          <c:val>
            <c:numRef>
              <c:f>Лист1!$F$14:$F$19</c:f>
              <c:numCache>
                <c:formatCode>General</c:formatCode>
                <c:ptCount val="6"/>
                <c:pt idx="0">
                  <c:v>2.2999999999999998</c:v>
                </c:pt>
                <c:pt idx="1">
                  <c:v>2.2000000000000002</c:v>
                </c:pt>
                <c:pt idx="2">
                  <c:v>2.5</c:v>
                </c:pt>
                <c:pt idx="3">
                  <c:v>2.6</c:v>
                </c:pt>
                <c:pt idx="4">
                  <c:v>2.8</c:v>
                </c:pt>
                <c:pt idx="5">
                  <c:v>1.9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3429376"/>
        <c:axId val="73430912"/>
      </c:lineChart>
      <c:catAx>
        <c:axId val="73429376"/>
        <c:scaling>
          <c:orientation val="minMax"/>
        </c:scaling>
        <c:delete val="0"/>
        <c:axPos val="b"/>
        <c:majorTickMark val="out"/>
        <c:minorTickMark val="none"/>
        <c:tickLblPos val="nextTo"/>
        <c:crossAx val="73430912"/>
        <c:crosses val="autoZero"/>
        <c:auto val="1"/>
        <c:lblAlgn val="ctr"/>
        <c:lblOffset val="100"/>
        <c:noMultiLvlLbl val="0"/>
      </c:catAx>
      <c:valAx>
        <c:axId val="73430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4293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60034199054038"/>
          <c:y val="8.3969465648854963E-2"/>
          <c:w val="0.84160638293671686"/>
          <c:h val="0.763358778625954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относительная частота, %</c:v>
                </c:pt>
              </c:strCache>
            </c:strRef>
          </c:tx>
          <c:invertIfNegative val="0"/>
          <c:cat>
            <c:numRef>
              <c:f>Лист1!$A$2:$A$5</c:f>
              <c:numCache>
                <c:formatCode>General</c:formatCode>
                <c:ptCount val="4"/>
                <c:pt idx="0">
                  <c:v>0.5</c:v>
                </c:pt>
                <c:pt idx="1">
                  <c:v>0.6</c:v>
                </c:pt>
                <c:pt idx="2">
                  <c:v>0.7</c:v>
                </c:pt>
                <c:pt idx="3">
                  <c:v>0.8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16</c:v>
                </c:pt>
                <c:pt idx="1">
                  <c:v>21</c:v>
                </c:pt>
                <c:pt idx="2">
                  <c:v>39</c:v>
                </c:pt>
                <c:pt idx="3">
                  <c:v>24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73794304"/>
        <c:axId val="75002240"/>
      </c:barChart>
      <c:catAx>
        <c:axId val="737943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50022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75002240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73794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9">
          <a:latin typeface="+mj-lt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lrMapOvr bg1="dk1" tx1="lt1" bg2="dk2" tx2="lt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Лист1!$A$2</c:f>
              <c:strCache>
                <c:ptCount val="1"/>
                <c:pt idx="0">
                  <c:v>%</c:v>
                </c:pt>
              </c:strCache>
            </c:strRef>
          </c:tx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16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21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39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r>
                      <a:rPr lang="ru-RU" smtClean="0"/>
                      <a:t> </a:t>
                    </a:r>
                    <a:r>
                      <a:rPr lang="en-US" smtClean="0"/>
                      <a:t>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val>
            <c:numRef>
              <c:f>Лист1!$B$2:$E$2</c:f>
              <c:numCache>
                <c:formatCode>0%</c:formatCode>
                <c:ptCount val="4"/>
                <c:pt idx="0">
                  <c:v>0.16</c:v>
                </c:pt>
                <c:pt idx="1">
                  <c:v>0.21</c:v>
                </c:pt>
                <c:pt idx="2">
                  <c:v>0.39</c:v>
                </c:pt>
                <c:pt idx="3">
                  <c:v>0.24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>
          <a:latin typeface="+mj-lt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192837465564739"/>
          <c:y val="8.3969465648854963E-2"/>
          <c:w val="0.8732782369146006"/>
          <c:h val="0.763358778625954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ученики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"5"</c:v>
                </c:pt>
                <c:pt idx="1">
                  <c:v>"4"</c:v>
                </c:pt>
                <c:pt idx="2">
                  <c:v>"3"</c:v>
                </c:pt>
                <c:pt idx="3">
                  <c:v>"2"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</c:v>
                </c:pt>
                <c:pt idx="1">
                  <c:v>10</c:v>
                </c:pt>
                <c:pt idx="2">
                  <c:v>18</c:v>
                </c:pt>
                <c:pt idx="3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42920576"/>
        <c:axId val="43467136"/>
      </c:barChart>
      <c:catAx>
        <c:axId val="42920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43467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4346713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ru-RU"/>
          </a:p>
        </c:txPr>
        <c:crossAx val="4292057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799">
          <a:latin typeface="+mj-lt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DEA854B-A7C5-4DB4-AC73-DB4B67A23437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5CC6094-48B4-4E40-B746-7DE3B8D66BA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906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1DAC06BD-DD49-4945-A152-567D98296DB7}" type="slidenum">
              <a:rPr lang="ru-RU" smtClean="0"/>
              <a:pPr eaLnBrk="1" hangingPunct="1"/>
              <a:t>7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42800-C9C1-47D9-8312-60BE8113B8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748661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B9D88-8B40-4A7E-B771-76C9FF3FDA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8667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BFDA2F-5D04-4689-BAA1-60EC60BD31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97318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6D5C57-64FA-4053-B4D0-0E0971B13D4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1026801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Объект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82CC15-9436-402F-A6E5-61D851DD9C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0362390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BA6A4-0DDB-4F98-AC35-959BD6CB2E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096632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292C97-E76F-40E8-83F2-E640C4CA06D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3283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184D2-19AD-49EE-9716-0D16EC6E99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859241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90688-A863-47E2-A7E6-E1B6C057E7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1965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F9A30-8126-41AB-BAF0-95EF8DA982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949602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A931FE-E8C2-4522-831C-B35520911CF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304006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3581A-958A-4E25-A44F-51F0B82A73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01991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E904C-8E88-401A-ACFF-6ABA2C6A1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67463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70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A050596-F3C5-4243-8D0D-F9E601E18D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34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5" r:id="rId12"/>
    <p:sldLayoutId id="2147483736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Arial" pitchFamily="34" charset="0"/>
        </a:defRPr>
      </a:lvl9pPr>
    </p:titleStyle>
    <p:bodyStyle>
      <a:lvl1pPr marL="547688" indent="-411163" algn="l" rtl="0" eaLnBrk="0" fontAlgn="base" hangingPunct="0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363" indent="-28257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475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550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4638" indent="-1825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Блок-схема: альтернативный процесс 2"/>
          <p:cNvSpPr/>
          <p:nvPr/>
        </p:nvSpPr>
        <p:spPr>
          <a:xfrm>
            <a:off x="304800" y="914400"/>
            <a:ext cx="8534400" cy="57150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rgbClr val="C00000"/>
                </a:solidFill>
                <a:latin typeface="+mj-lt"/>
              </a:rPr>
              <a:t>Статистика </a:t>
            </a:r>
            <a:r>
              <a:rPr lang="ru-RU" sz="2400" dirty="0">
                <a:solidFill>
                  <a:schemeClr val="bg1"/>
                </a:solidFill>
                <a:latin typeface="+mj-lt"/>
              </a:rPr>
              <a:t>– наука, которая занимается получением, обработкой и анализом количественных данных 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bg1"/>
                </a:solidFill>
                <a:latin typeface="+mj-lt"/>
              </a:rPr>
              <a:t>о разнообразных массовых явлениях, </a:t>
            </a:r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происходящих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 smtClean="0">
                <a:solidFill>
                  <a:schemeClr val="bg1"/>
                </a:solidFill>
                <a:latin typeface="+mj-lt"/>
              </a:rPr>
              <a:t>в </a:t>
            </a:r>
            <a:r>
              <a:rPr lang="ru-RU" sz="2400" dirty="0">
                <a:solidFill>
                  <a:schemeClr val="bg1"/>
                </a:solidFill>
                <a:latin typeface="+mj-lt"/>
              </a:rPr>
              <a:t>природе и обществе. </a:t>
            </a:r>
          </a:p>
          <a:p>
            <a:pPr>
              <a:lnSpc>
                <a:spcPct val="90000"/>
              </a:lnSpc>
              <a:defRPr/>
            </a:pPr>
            <a:endParaRPr lang="ru-RU" sz="15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bg1"/>
                </a:solidFill>
                <a:latin typeface="+mj-lt"/>
              </a:rPr>
              <a:t>Слово «статистика» происходит от латинского слова </a:t>
            </a:r>
            <a:r>
              <a:rPr lang="en-US" sz="2400" dirty="0">
                <a:solidFill>
                  <a:schemeClr val="bg1"/>
                </a:solidFill>
                <a:latin typeface="+mj-lt"/>
              </a:rPr>
              <a:t>status</a:t>
            </a:r>
            <a:r>
              <a:rPr lang="ru-RU" sz="2400" dirty="0">
                <a:solidFill>
                  <a:schemeClr val="bg1"/>
                </a:solidFill>
                <a:latin typeface="+mj-lt"/>
              </a:rPr>
              <a:t>, которое означает «состояние, положение вещей».</a:t>
            </a:r>
          </a:p>
          <a:p>
            <a:pPr>
              <a:lnSpc>
                <a:spcPct val="90000"/>
              </a:lnSpc>
              <a:defRPr/>
            </a:pPr>
            <a:endParaRPr lang="ru-RU" sz="15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bg1"/>
                </a:solidFill>
                <a:latin typeface="+mj-lt"/>
              </a:rPr>
              <a:t>Результаты статистических исследований широко используются для практических и научных выводов. Статистические характеристики применяют для нахождения средней урожайности пшеницы с 1 га</a:t>
            </a:r>
          </a:p>
          <a:p>
            <a:pPr>
              <a:lnSpc>
                <a:spcPct val="90000"/>
              </a:lnSpc>
              <a:defRPr/>
            </a:pPr>
            <a:r>
              <a:rPr lang="ru-RU" sz="2400" dirty="0">
                <a:solidFill>
                  <a:schemeClr val="bg1"/>
                </a:solidFill>
                <a:latin typeface="+mj-lt"/>
              </a:rPr>
              <a:t>в данном районе, для исследования</a:t>
            </a:r>
            <a:r>
              <a:rPr lang="ru-RU" sz="2400" dirty="0"/>
              <a:t> </a:t>
            </a:r>
            <a:r>
              <a:rPr lang="ru-RU" sz="2400" dirty="0">
                <a:solidFill>
                  <a:schemeClr val="bg1"/>
                </a:solidFill>
                <a:latin typeface="+mj-lt"/>
              </a:rPr>
              <a:t>заработной платы одной и той же профессии рабочих или цены на рынке на один и тот же товар и т</a:t>
            </a:r>
            <a:r>
              <a:rPr lang="ru-RU" sz="2400" dirty="0" smtClean="0">
                <a:solidFill>
                  <a:schemeClr val="bg1"/>
                </a:solidFill>
                <a:latin typeface="+mj-lt"/>
              </a:rPr>
              <a:t>. д</a:t>
            </a:r>
            <a:r>
              <a:rPr lang="ru-RU" sz="2400" dirty="0">
                <a:solidFill>
                  <a:schemeClr val="bg1"/>
                </a:solidFill>
                <a:latin typeface="+mj-lt"/>
              </a:rPr>
              <a:t>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61733" y="33688"/>
            <a:ext cx="38205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Статистика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4294967295"/>
          </p:nvPr>
        </p:nvSpPr>
        <p:spPr>
          <a:xfrm>
            <a:off x="228600" y="2514600"/>
            <a:ext cx="8686800" cy="3886200"/>
          </a:xfrm>
          <a:blipFill rotWithShape="1">
            <a:blip r:embed="rId2"/>
            <a:stretch>
              <a:fillRect/>
            </a:stretch>
          </a:blipFill>
          <a:ln cap="flat" algn="ctr">
            <a:solidFill>
              <a:schemeClr val="accent1">
                <a:shade val="48000"/>
                <a:satMod val="110000"/>
              </a:schemeClr>
            </a:solidFill>
          </a:ln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p:spPr>
        <p:txBody>
          <a:bodyPr/>
          <a:lstStyle/>
          <a:p>
            <a:pPr eaLnBrk="1" hangingPunct="1">
              <a:defRPr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322243" y="228600"/>
            <a:ext cx="8286520" cy="20574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Медианой </a:t>
            </a:r>
            <a:r>
              <a:rPr lang="ru-RU" sz="2800" b="1" u="sng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упорядоченного</a:t>
            </a:r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ряда чисел </a:t>
            </a:r>
          </a:p>
          <a:p>
            <a:pPr>
              <a:lnSpc>
                <a:spcPct val="90000"/>
              </a:lnSpc>
              <a:defRPr/>
            </a:pPr>
            <a:r>
              <a:rPr lang="ru-RU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нечётным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числом членов называется число, записанное посередине; в ряду </a:t>
            </a:r>
            <a:r>
              <a:rPr lang="ru-RU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 чётным 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числом членов </a:t>
            </a:r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─ среднее 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арифметическое двух чисел, записанных посередине.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55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55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9" grpId="0" build="p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AutoShape 3"/>
          <p:cNvSpPr>
            <a:spLocks noChangeArrowheads="1"/>
          </p:cNvSpPr>
          <p:nvPr/>
        </p:nvSpPr>
        <p:spPr bwMode="auto">
          <a:xfrm>
            <a:off x="311150" y="2154238"/>
            <a:ext cx="2520950" cy="9366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800000"/>
                </a:solidFill>
                <a:latin typeface="+mj-lt"/>
              </a:rPr>
              <a:t>П</a:t>
            </a:r>
            <a:r>
              <a:rPr lang="ru-RU" sz="2400" b="1" dirty="0" smtClean="0">
                <a:solidFill>
                  <a:srgbClr val="800000"/>
                </a:solidFill>
                <a:latin typeface="+mj-lt"/>
              </a:rPr>
              <a:t>олигон</a:t>
            </a:r>
            <a:endParaRPr lang="ru-RU" sz="24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>
            <a:off x="3263900" y="2154237"/>
            <a:ext cx="2520950" cy="9366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800000"/>
                </a:solidFill>
                <a:latin typeface="+mj-lt"/>
              </a:rPr>
              <a:t>Д</a:t>
            </a:r>
            <a:r>
              <a:rPr lang="ru-RU" sz="2400" b="1" dirty="0" smtClean="0">
                <a:solidFill>
                  <a:srgbClr val="800000"/>
                </a:solidFill>
                <a:latin typeface="+mj-lt"/>
              </a:rPr>
              <a:t>иаграмма</a:t>
            </a:r>
            <a:endParaRPr lang="ru-RU" sz="24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16389" name="AutoShape 5"/>
          <p:cNvSpPr>
            <a:spLocks noChangeArrowheads="1"/>
          </p:cNvSpPr>
          <p:nvPr/>
        </p:nvSpPr>
        <p:spPr bwMode="auto">
          <a:xfrm>
            <a:off x="6215063" y="2154238"/>
            <a:ext cx="2520950" cy="9366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800000"/>
                </a:solidFill>
                <a:latin typeface="+mj-lt"/>
              </a:rPr>
              <a:t>Г</a:t>
            </a:r>
            <a:r>
              <a:rPr lang="ru-RU" sz="2400" b="1" dirty="0" smtClean="0">
                <a:solidFill>
                  <a:srgbClr val="800000"/>
                </a:solidFill>
                <a:latin typeface="+mj-lt"/>
              </a:rPr>
              <a:t>истограмма</a:t>
            </a:r>
            <a:endParaRPr lang="ru-RU" sz="2400" b="1" dirty="0">
              <a:solidFill>
                <a:srgbClr val="800000"/>
              </a:solidFill>
              <a:latin typeface="+mj-lt"/>
            </a:endParaRP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197100" y="3886200"/>
            <a:ext cx="1944688" cy="19446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002060"/>
                </a:solidFill>
                <a:latin typeface="+mj-lt"/>
              </a:rPr>
              <a:t>круговая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267325" y="3962400"/>
            <a:ext cx="1584325" cy="2087563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002060"/>
                </a:solidFill>
                <a:latin typeface="+mj-lt"/>
              </a:rPr>
              <a:t>столбчатая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 flipH="1">
            <a:off x="1689100" y="1458913"/>
            <a:ext cx="1511300" cy="587375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5930900" y="1458913"/>
            <a:ext cx="1727200" cy="576262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4559300" y="1458913"/>
            <a:ext cx="0" cy="550862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ru-RU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5376" name="Line 11"/>
          <p:cNvSpPr>
            <a:spLocks noChangeShapeType="1"/>
          </p:cNvSpPr>
          <p:nvPr/>
        </p:nvSpPr>
        <p:spPr bwMode="auto">
          <a:xfrm flipH="1">
            <a:off x="3479800" y="3162300"/>
            <a:ext cx="649288" cy="7191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5377" name="Line 12"/>
          <p:cNvSpPr>
            <a:spLocks noChangeShapeType="1"/>
          </p:cNvSpPr>
          <p:nvPr/>
        </p:nvSpPr>
        <p:spPr bwMode="auto">
          <a:xfrm>
            <a:off x="4991100" y="3162300"/>
            <a:ext cx="720725" cy="719138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876300" y="152400"/>
            <a:ext cx="7391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Сбор и группировка </a:t>
            </a:r>
          </a:p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статистических данных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411" name="Group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264125019"/>
              </p:ext>
            </p:extLst>
          </p:nvPr>
        </p:nvGraphicFramePr>
        <p:xfrm>
          <a:off x="468313" y="1828800"/>
          <a:ext cx="8208963" cy="1158875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3089275"/>
                <a:gridCol w="931863"/>
                <a:gridCol w="860425"/>
                <a:gridCol w="865187"/>
                <a:gridCol w="790575"/>
                <a:gridCol w="787400"/>
                <a:gridCol w="884238"/>
              </a:tblGrid>
              <a:tr h="39659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Месяц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II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III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IV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V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VI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horzOverflow="overflow"/>
                </a:tc>
              </a:tr>
              <a:tr h="7622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Число приборов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(тыс. шт.)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,3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2,2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2,5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2,6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2,8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1,9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T="45760" marB="45760" anchor="ctr" horzOverflow="overflow"/>
                </a:tc>
              </a:tr>
            </a:tbl>
          </a:graphicData>
        </a:graphic>
      </p:graphicFrame>
      <p:sp>
        <p:nvSpPr>
          <p:cNvPr id="16414" name="Text Box 29"/>
          <p:cNvSpPr txBox="1">
            <a:spLocks noChangeArrowheads="1"/>
          </p:cNvSpPr>
          <p:nvPr/>
        </p:nvSpPr>
        <p:spPr bwMode="auto">
          <a:xfrm>
            <a:off x="1187450" y="1052513"/>
            <a:ext cx="48244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ru-RU" sz="2000" b="1" smtClean="0">
              <a:solidFill>
                <a:srgbClr val="A50021"/>
              </a:solidFill>
              <a:latin typeface="+mj-lt"/>
            </a:endParaRPr>
          </a:p>
        </p:txBody>
      </p:sp>
      <p:sp>
        <p:nvSpPr>
          <p:cNvPr id="16415" name="Text Box 30"/>
          <p:cNvSpPr txBox="1">
            <a:spLocks noChangeArrowheads="1"/>
          </p:cNvSpPr>
          <p:nvPr/>
        </p:nvSpPr>
        <p:spPr bwMode="auto">
          <a:xfrm>
            <a:off x="381000" y="857250"/>
            <a:ext cx="8458200" cy="83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ru-RU" sz="2400" dirty="0" smtClean="0">
                <a:latin typeface="+mj-lt"/>
              </a:rPr>
              <a:t>Имеются данные о производстве заводом приборов         в первом полугодии (по месяцам):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876300" y="152400"/>
            <a:ext cx="73914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Полигон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9222878"/>
              </p:ext>
            </p:extLst>
          </p:nvPr>
        </p:nvGraphicFramePr>
        <p:xfrm>
          <a:off x="2057400" y="3200400"/>
          <a:ext cx="5029200" cy="335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5" name="Group 3"/>
          <p:cNvGraphicFramePr>
            <a:graphicFrameLocks noGrp="1"/>
          </p:cNvGraphicFramePr>
          <p:nvPr>
            <p:ph sz="half" idx="4294967295"/>
          </p:nvPr>
        </p:nvGraphicFramePr>
        <p:xfrm>
          <a:off x="4267200" y="1295400"/>
          <a:ext cx="4724401" cy="976313"/>
        </p:xfrm>
        <a:graphic>
          <a:graphicData uri="http://schemas.openxmlformats.org/drawingml/2006/table">
            <a:tbl>
              <a:tblPr/>
              <a:tblGrid>
                <a:gridCol w="1840362"/>
                <a:gridCol w="735402"/>
                <a:gridCol w="737259"/>
                <a:gridCol w="662977"/>
                <a:gridCol w="748401"/>
              </a:tblGrid>
              <a:tr h="45761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Время, ч</a:t>
                      </a:r>
                    </a:p>
                  </a:txBody>
                  <a:tcPr marT="45809" marB="458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0,5</a:t>
                      </a:r>
                    </a:p>
                  </a:txBody>
                  <a:tcPr marT="45809" marB="45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0,6</a:t>
                      </a:r>
                    </a:p>
                  </a:txBody>
                  <a:tcPr marT="45809" marB="45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0,7</a:t>
                      </a:r>
                    </a:p>
                  </a:txBody>
                  <a:tcPr marT="45809" marB="45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0,8</a:t>
                      </a:r>
                    </a:p>
                  </a:txBody>
                  <a:tcPr marT="45809" marB="45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8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</a:t>
                      </a:r>
                    </a:p>
                  </a:txBody>
                  <a:tcPr marT="45809" marB="458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</a:t>
                      </a:r>
                    </a:p>
                  </a:txBody>
                  <a:tcPr marT="45809" marB="45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21</a:t>
                      </a:r>
                    </a:p>
                  </a:txBody>
                  <a:tcPr marT="45809" marB="45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</a:t>
                      </a:r>
                    </a:p>
                  </a:txBody>
                  <a:tcPr marT="45809" marB="45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</a:t>
                      </a:r>
                    </a:p>
                  </a:txBody>
                  <a:tcPr marT="45809" marB="458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Object 24"/>
          <p:cNvGraphicFramePr>
            <a:graphicFrameLocks noGrp="1" noChangeAspect="1"/>
          </p:cNvGraphicFramePr>
          <p:nvPr>
            <p:ph sz="quarter" idx="4294967295"/>
          </p:nvPr>
        </p:nvGraphicFramePr>
        <p:xfrm>
          <a:off x="177800" y="3454400"/>
          <a:ext cx="4913313" cy="3022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7433" name="Text Box 23"/>
          <p:cNvSpPr txBox="1">
            <a:spLocks noChangeArrowheads="1"/>
          </p:cNvSpPr>
          <p:nvPr/>
        </p:nvSpPr>
        <p:spPr bwMode="auto">
          <a:xfrm>
            <a:off x="228600" y="914400"/>
            <a:ext cx="3733800" cy="2339527"/>
          </a:xfrm>
          <a:prstGeom prst="flowChartAlternateProcess">
            <a:avLst/>
          </a:prstGeom>
          <a:extLst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>
              <a:lnSpc>
                <a:spcPct val="90000"/>
              </a:lnSpc>
              <a:defRPr sz="2800" b="1">
                <a:solidFill>
                  <a:srgbClr val="7030A0"/>
                </a:solidFill>
                <a:cs typeface="Arial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marL="87313">
              <a:defRPr/>
            </a:pPr>
            <a:r>
              <a:rPr lang="ru-RU" sz="2400" b="0" dirty="0" smtClean="0">
                <a:solidFill>
                  <a:schemeClr val="bg1"/>
                </a:solidFill>
                <a:latin typeface="+mj-lt"/>
              </a:rPr>
              <a:t>На основе изучения затрат времени          на изготовление одной детали рабочими цеха составлена таблица относительных частот: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76300" y="152400"/>
            <a:ext cx="73914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j-lt"/>
              </a:rPr>
              <a:t>Диаграммы</a:t>
            </a: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12965270"/>
              </p:ext>
            </p:extLst>
          </p:nvPr>
        </p:nvGraphicFramePr>
        <p:xfrm>
          <a:off x="5334000" y="3657600"/>
          <a:ext cx="35052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11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4"/>
          <p:cNvGraphicFramePr>
            <a:graphicFrameLocks noGrp="1" noChangeAspect="1"/>
          </p:cNvGraphicFramePr>
          <p:nvPr>
            <p:ph idx="4294967295"/>
          </p:nvPr>
        </p:nvGraphicFramePr>
        <p:xfrm>
          <a:off x="2006600" y="2616200"/>
          <a:ext cx="5511800" cy="38687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190500" y="838200"/>
            <a:ext cx="8763000" cy="157319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marL="87313">
              <a:lnSpc>
                <a:spcPct val="90000"/>
              </a:lnSpc>
              <a:defRPr sz="2400" b="0">
                <a:solidFill>
                  <a:schemeClr val="bg1"/>
                </a:solidFill>
                <a:latin typeface="+mj-lt"/>
                <a:cs typeface="Arial" pitchFamily="34" charset="0"/>
              </a:defRPr>
            </a:lvl1pPr>
            <a:lvl2pPr>
              <a:defRPr>
                <a:solidFill>
                  <a:schemeClr val="dk1"/>
                </a:solidFill>
                <a:latin typeface="+mn-lt"/>
              </a:defRPr>
            </a:lvl2pPr>
            <a:lvl3pPr>
              <a:defRPr>
                <a:solidFill>
                  <a:schemeClr val="dk1"/>
                </a:solidFill>
                <a:latin typeface="+mn-lt"/>
              </a:defRPr>
            </a:lvl3pPr>
            <a:lvl4pPr>
              <a:defRPr>
                <a:solidFill>
                  <a:schemeClr val="dk1"/>
                </a:solidFill>
                <a:latin typeface="+mn-lt"/>
              </a:defRPr>
            </a:lvl4pPr>
            <a:lvl5pPr>
              <a:defRPr>
                <a:solidFill>
                  <a:schemeClr val="dk1"/>
                </a:solidFill>
                <a:latin typeface="+mn-lt"/>
              </a:defRPr>
            </a:lvl5pPr>
            <a:lvl6pPr>
              <a:defRPr>
                <a:solidFill>
                  <a:schemeClr val="dk1"/>
                </a:solidFill>
                <a:latin typeface="+mn-lt"/>
              </a:defRPr>
            </a:lvl6pPr>
            <a:lvl7pPr>
              <a:defRPr>
                <a:solidFill>
                  <a:schemeClr val="dk1"/>
                </a:solidFill>
                <a:latin typeface="+mn-lt"/>
              </a:defRPr>
            </a:lvl7pPr>
            <a:lvl8pPr>
              <a:defRPr>
                <a:solidFill>
                  <a:schemeClr val="dk1"/>
                </a:solidFill>
                <a:latin typeface="+mn-lt"/>
              </a:defRPr>
            </a:lvl8pPr>
            <a:lvl9pPr>
              <a:defRPr>
                <a:solidFill>
                  <a:schemeClr val="dk1"/>
                </a:solidFill>
                <a:latin typeface="+mn-lt"/>
              </a:defRPr>
            </a:lvl9pPr>
          </a:lstStyle>
          <a:p>
            <a:pPr marL="176213">
              <a:defRPr/>
            </a:pPr>
            <a:r>
              <a:rPr lang="ru-RU" dirty="0" smtClean="0"/>
              <a:t>По четвертным оценкам по математике учащиеся одного класса распределились следующим образом: «5» – </a:t>
            </a:r>
          </a:p>
          <a:p>
            <a:pPr marL="176213">
              <a:defRPr/>
            </a:pPr>
            <a:r>
              <a:rPr lang="ru-RU" dirty="0" smtClean="0"/>
              <a:t>4 ученика, «4» – 10 учеников, «3» – 18 учеников, «2» – </a:t>
            </a:r>
          </a:p>
          <a:p>
            <a:pPr marL="176213">
              <a:defRPr/>
            </a:pPr>
            <a:r>
              <a:rPr lang="ru-RU" dirty="0" smtClean="0"/>
              <a:t>2 ученика.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876300" y="152400"/>
            <a:ext cx="73914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Гистограмма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52400" y="2362200"/>
            <a:ext cx="8686800" cy="914400"/>
          </a:xfrm>
        </p:spPr>
        <p:txBody>
          <a:bodyPr>
            <a:noAutofit/>
          </a:bodyPr>
          <a:lstStyle/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ru-RU" dirty="0">
                <a:solidFill>
                  <a:schemeClr val="bg1"/>
                </a:solidFill>
                <a:latin typeface="+mj-lt"/>
              </a:rPr>
              <a:t>Математическая подготовка учащихся (40 </a:t>
            </a:r>
            <a:r>
              <a:rPr lang="ru-RU" dirty="0" smtClean="0">
                <a:solidFill>
                  <a:schemeClr val="bg1"/>
                </a:solidFill>
                <a:latin typeface="+mj-lt"/>
              </a:rPr>
              <a:t>чел.)</a:t>
            </a: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+mj-lt"/>
              </a:rPr>
              <a:t>по теме </a:t>
            </a:r>
            <a:r>
              <a:rPr lang="ru-RU" dirty="0">
                <a:solidFill>
                  <a:schemeClr val="bg1"/>
                </a:solidFill>
                <a:latin typeface="+mj-lt"/>
              </a:rPr>
              <a:t>(тест</a:t>
            </a:r>
            <a:r>
              <a:rPr lang="ru-RU" dirty="0" smtClean="0">
                <a:solidFill>
                  <a:schemeClr val="bg1"/>
                </a:solidFill>
                <a:latin typeface="+mj-lt"/>
              </a:rPr>
              <a:t>).</a:t>
            </a:r>
            <a:endParaRPr lang="ru-RU" dirty="0">
              <a:solidFill>
                <a:schemeClr val="bg1"/>
              </a:solidFill>
              <a:latin typeface="+mj-lt"/>
            </a:endParaRPr>
          </a:p>
          <a:p>
            <a:pPr marL="548640" indent="-411480" eaLnBrk="1" fontAlgn="auto" hangingPunct="1"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endParaRPr lang="ru-RU" sz="2400" b="1" dirty="0">
              <a:solidFill>
                <a:schemeClr val="accent2"/>
              </a:solidFill>
            </a:endParaRPr>
          </a:p>
        </p:txBody>
      </p:sp>
      <p:graphicFrame>
        <p:nvGraphicFramePr>
          <p:cNvPr id="25647" name="Group 47"/>
          <p:cNvGraphicFramePr>
            <a:graphicFrameLocks noGrp="1"/>
          </p:cNvGraphicFramePr>
          <p:nvPr>
            <p:ph sz="half" idx="4294967295"/>
          </p:nvPr>
        </p:nvGraphicFramePr>
        <p:xfrm>
          <a:off x="646113" y="3810000"/>
          <a:ext cx="7775579" cy="2057400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376269"/>
                <a:gridCol w="539931"/>
                <a:gridCol w="539931"/>
                <a:gridCol w="539931"/>
                <a:gridCol w="539931"/>
                <a:gridCol w="539931"/>
                <a:gridCol w="539931"/>
                <a:gridCol w="539931"/>
                <a:gridCol w="539931"/>
                <a:gridCol w="539931"/>
                <a:gridCol w="539931"/>
              </a:tblGrid>
              <a:tr h="360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Число верно выполненных заданий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91428" marR="91428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0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3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4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5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6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7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8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9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</a:tr>
              <a:tr h="8686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Частота 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</a:t>
                      </a:r>
                      <a:endParaRPr kumimoji="0" lang="ru-RU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5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6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8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7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5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4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89988" marR="89988" marT="46800" marB="46800" anchor="ctr" horzOverflow="overflow"/>
                </a:tc>
              </a:tr>
            </a:tbl>
          </a:graphicData>
        </a:graphic>
      </p:graphicFrame>
      <p:sp>
        <p:nvSpPr>
          <p:cNvPr id="66631" name="Text Box 71"/>
          <p:cNvSpPr txBox="1">
            <a:spLocks noChangeArrowheads="1"/>
          </p:cNvSpPr>
          <p:nvPr/>
        </p:nvSpPr>
        <p:spPr bwMode="auto">
          <a:xfrm>
            <a:off x="1295400" y="1524000"/>
            <a:ext cx="6408738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800" dirty="0"/>
              <a:t>Таблица  </a:t>
            </a:r>
            <a:r>
              <a:rPr lang="ru-RU" sz="2800" dirty="0" smtClean="0"/>
              <a:t>частот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38200" y="152400"/>
            <a:ext cx="73914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Сбор и группировка</a:t>
            </a:r>
          </a:p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статистических данных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5"/>
          <p:cNvSpPr>
            <a:spLocks noChangeArrowheads="1"/>
          </p:cNvSpPr>
          <p:nvPr/>
        </p:nvSpPr>
        <p:spPr bwMode="auto">
          <a:xfrm>
            <a:off x="3705225" y="765175"/>
            <a:ext cx="5410200" cy="600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Сегодня я узнал…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Было интересно…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Было трудно…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Я выполнял задания…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Я понял,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Теперь я могу…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Я почувствовал,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Я приобрел…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Я научился…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У меня </a:t>
            </a:r>
            <a:r>
              <a:rPr lang="ru-RU" sz="2400" dirty="0" smtClean="0">
                <a:ea typeface="Times New Roman" pitchFamily="18" charset="0"/>
                <a:cs typeface="Arial" pitchFamily="34" charset="0"/>
              </a:rPr>
              <a:t>получилось… </a:t>
            </a:r>
            <a:endParaRPr lang="ru-RU" sz="2400" dirty="0">
              <a:ea typeface="Times New Roman" pitchFamily="18" charset="0"/>
              <a:cs typeface="Arial" pitchFamily="34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Я смог…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Я попробую…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Меня удивило…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Урок дал мне для жизни…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pitchFamily="34" charset="0"/>
              </a:rPr>
              <a:t> Мне захотелось… </a:t>
            </a:r>
          </a:p>
          <a:p>
            <a:pPr eaLnBrk="0" hangingPunct="0"/>
            <a:endParaRPr lang="ru-RU" sz="2400" dirty="0"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896938" y="611188"/>
            <a:ext cx="2238375" cy="569912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20484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4588" y="2628900"/>
            <a:ext cx="1744662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Прямоугольник 1"/>
          <p:cNvSpPr>
            <a:spLocks noChangeArrowheads="1"/>
          </p:cNvSpPr>
          <p:nvPr/>
        </p:nvSpPr>
        <p:spPr bwMode="auto">
          <a:xfrm>
            <a:off x="271463" y="457200"/>
            <a:ext cx="8534400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 sz="1600" b="1" dirty="0"/>
              <a:t>Интернет-источники</a:t>
            </a:r>
          </a:p>
          <a:p>
            <a:pPr algn="ctr"/>
            <a:endParaRPr lang="ru-RU" sz="1600" b="1" dirty="0"/>
          </a:p>
          <a:p>
            <a:r>
              <a:rPr lang="en-US" sz="1600" dirty="0">
                <a:solidFill>
                  <a:schemeClr val="bg1"/>
                </a:solidFill>
              </a:rPr>
              <a:t>http://</a:t>
            </a:r>
            <a:r>
              <a:rPr lang="en-US" sz="1600" dirty="0" smtClean="0">
                <a:solidFill>
                  <a:schemeClr val="bg1"/>
                </a:solidFill>
              </a:rPr>
              <a:t>office.microsoft.com/ru/images/results.aspx?qu</a:t>
            </a:r>
            <a:r>
              <a:rPr lang="en-US" sz="1600" dirty="0">
                <a:solidFill>
                  <a:schemeClr val="bg1"/>
                </a:solidFill>
              </a:rPr>
              <a:t>=%D0%BB%D1%8E%D0%B4%D0%B8&amp;ex=2#ai:MC900230410|mt:1|</a:t>
            </a:r>
            <a:r>
              <a:rPr lang="ru-RU" sz="1600" dirty="0">
                <a:solidFill>
                  <a:schemeClr val="bg1"/>
                </a:solidFill>
              </a:rPr>
              <a:t> (группа людей</a:t>
            </a:r>
            <a:r>
              <a:rPr lang="ru-RU" sz="1600" dirty="0" smtClean="0">
                <a:solidFill>
                  <a:schemeClr val="bg1"/>
                </a:solidFill>
              </a:rPr>
              <a:t>)</a:t>
            </a: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http://</a:t>
            </a:r>
            <a:r>
              <a:rPr lang="en-US" sz="1600" dirty="0" smtClean="0">
                <a:solidFill>
                  <a:schemeClr val="bg1"/>
                </a:solidFill>
              </a:rPr>
              <a:t>office.microsoft.com/ru/images/results.aspx?qu</a:t>
            </a:r>
            <a:r>
              <a:rPr lang="en-US" sz="1600" dirty="0">
                <a:solidFill>
                  <a:schemeClr val="bg1"/>
                </a:solidFill>
              </a:rPr>
              <a:t>=%D0%B7%D0%B0%D0%B2%D0%BE%D0%B4&amp;ex=1#mt:1|</a:t>
            </a:r>
            <a:r>
              <a:rPr lang="ru-RU" sz="1600" dirty="0">
                <a:solidFill>
                  <a:schemeClr val="bg1"/>
                </a:solidFill>
              </a:rPr>
              <a:t> (слайд </a:t>
            </a:r>
            <a:r>
              <a:rPr lang="ru-RU" sz="1600">
                <a:solidFill>
                  <a:schemeClr val="bg1"/>
                </a:solidFill>
              </a:rPr>
              <a:t>4</a:t>
            </a:r>
            <a:r>
              <a:rPr lang="ru-RU" sz="1600" smtClean="0">
                <a:solidFill>
                  <a:schemeClr val="bg1"/>
                </a:solidFill>
              </a:rPr>
              <a:t>)</a:t>
            </a:r>
          </a:p>
          <a:p>
            <a:endParaRPr lang="ru-RU" sz="1600" dirty="0">
              <a:solidFill>
                <a:schemeClr val="bg1"/>
              </a:solidFill>
            </a:endParaRPr>
          </a:p>
          <a:p>
            <a:r>
              <a:rPr lang="ru-RU" sz="1600" dirty="0">
                <a:solidFill>
                  <a:schemeClr val="bg1"/>
                </a:solidFill>
              </a:rPr>
              <a:t>http://</a:t>
            </a:r>
            <a:r>
              <a:rPr lang="ru-RU" sz="1600" dirty="0" smtClean="0">
                <a:solidFill>
                  <a:schemeClr val="bg1"/>
                </a:solidFill>
              </a:rPr>
              <a:t>office.microsoft.com/ru/images/results.aspx?qu</a:t>
            </a:r>
            <a:r>
              <a:rPr lang="ru-RU" sz="1600" dirty="0">
                <a:solidFill>
                  <a:schemeClr val="bg1"/>
                </a:solidFill>
              </a:rPr>
              <a:t>=%D0%BA%D0%BD%D0%B8%D0%B3%D0%B8&amp;ex=1#ai:MC900440424|mt:1| (смайлик)</a:t>
            </a:r>
          </a:p>
          <a:p>
            <a:r>
              <a:rPr lang="ru-RU" dirty="0">
                <a:solidFill>
                  <a:schemeClr val="bg1"/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190500" y="3124200"/>
            <a:ext cx="8763000" cy="26670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32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 демографии большую роль играет демографическая статистика, изучающая численность населения, социальный, профессиональный состав, передвижение населения в пределах страны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3416957" y="838200"/>
            <a:ext cx="5403146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Демографическая</a:t>
            </a:r>
          </a:p>
          <a:p>
            <a:pPr algn="ctr">
              <a:defRPr/>
            </a:pPr>
            <a:r>
              <a: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статистика</a:t>
            </a:r>
          </a:p>
        </p:txBody>
      </p:sp>
      <p:pic>
        <p:nvPicPr>
          <p:cNvPr id="6150" name="Picture 9" descr="C:\Users\Vilkova\AppData\Local\Microsoft\Windows\Temporary Internet Files\Content.IE5\XCHX1WKV\MC9002304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25" y="304800"/>
            <a:ext cx="3009900" cy="2373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25" name="Group 157"/>
          <p:cNvGraphicFramePr>
            <a:graphicFrameLocks noGrp="1"/>
          </p:cNvGraphicFramePr>
          <p:nvPr>
            <p:ph type="tbl" idx="4294967295"/>
            <p:extLst>
              <p:ext uri="{D42A27DB-BD31-4B8C-83A1-F6EECF244321}">
                <p14:modId xmlns:p14="http://schemas.microsoft.com/office/powerpoint/2010/main" val="1171174517"/>
              </p:ext>
            </p:extLst>
          </p:nvPr>
        </p:nvGraphicFramePr>
        <p:xfrm>
          <a:off x="304800" y="1295400"/>
          <a:ext cx="8443912" cy="533400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624038"/>
                <a:gridCol w="788939"/>
                <a:gridCol w="787323"/>
                <a:gridCol w="1117124"/>
                <a:gridCol w="788939"/>
                <a:gridCol w="625655"/>
                <a:gridCol w="787322"/>
                <a:gridCol w="788939"/>
                <a:gridCol w="1117125"/>
                <a:gridCol w="1018508"/>
              </a:tblGrid>
              <a:tr h="583482"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Росстат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Институт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демографии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ООН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 rowSpan="3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Год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Росстат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Институт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1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демографии</a:t>
                      </a:r>
                      <a:endParaRPr kumimoji="0" lang="ru-RU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ООН</a:t>
                      </a:r>
                      <a:endParaRPr kumimoji="0" lang="ru-RU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53346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отчёт 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прогноз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прогноз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прогноз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отчёт 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2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прогноз</a:t>
                      </a: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прогноз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3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прогноз</a:t>
                      </a:r>
                      <a:endParaRPr kumimoji="0" lang="ru-RU" sz="13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5668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млн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млн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млн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млн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млн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млн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млн 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млн</a:t>
                      </a:r>
                    </a:p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 чел.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40461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1897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67,5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2007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142,2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141,4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5946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1917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91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2008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140,8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5773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1926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92,7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2009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140,2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6120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1939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108,4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2010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139,6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138,7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5946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1959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117,2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2011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139,1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5946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1970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129,9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2020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135,9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130,9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5946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1990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147,7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2025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133,8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125,8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5946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2000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146,9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144,8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2050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98,6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101,5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6988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2005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143,5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141,7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2070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  <a:tr h="35946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2006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u="none" strike="noStrike" cap="none" normalizeH="0" baseline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142,8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142,1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2100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 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+mj-lt"/>
                        </a:rPr>
                        <a:t>79,5</a:t>
                      </a:r>
                      <a:endParaRPr kumimoji="0" lang="ru-RU" sz="15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j-lt"/>
                        <a:cs typeface="Arial" pitchFamily="34" charset="0"/>
                      </a:endParaRPr>
                    </a:p>
                  </a:txBody>
                  <a:tcPr marT="45725" marB="45725" anchor="ctr" horzOverflow="overflow"/>
                </a:tc>
              </a:tr>
            </a:tbl>
          </a:graphicData>
        </a:graphic>
      </p:graphicFrame>
      <p:sp>
        <p:nvSpPr>
          <p:cNvPr id="158" name="Прямоугольник 157"/>
          <p:cNvSpPr/>
          <p:nvPr/>
        </p:nvSpPr>
        <p:spPr>
          <a:xfrm>
            <a:off x="1995227" y="-76200"/>
            <a:ext cx="5281254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Прогноз численности</a:t>
            </a:r>
          </a:p>
          <a:p>
            <a:pPr algn="ctr">
              <a:defRPr/>
            </a:pPr>
            <a:r>
              <a:rPr lang="ru-RU" sz="4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населения России</a:t>
            </a:r>
            <a:r>
              <a:rPr lang="ru-RU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1328457" y="152400"/>
            <a:ext cx="6487086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Экономическая</a:t>
            </a:r>
          </a:p>
          <a:p>
            <a:pPr algn="ctr">
              <a:defRPr/>
            </a:pPr>
            <a:r>
              <a:rPr lang="ru-RU" sz="5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 статистика</a:t>
            </a:r>
          </a:p>
        </p:txBody>
      </p:sp>
      <p:sp>
        <p:nvSpPr>
          <p:cNvPr id="10" name="Блок-схема: альтернативный процесс 9"/>
          <p:cNvSpPr/>
          <p:nvPr/>
        </p:nvSpPr>
        <p:spPr>
          <a:xfrm>
            <a:off x="552450" y="4343400"/>
            <a:ext cx="8039100" cy="20574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Экономическая  статистика разрабатывает методы прогнозирования роста или спада производственной продукции, изменение цен, спроса и предложения на товары</a:t>
            </a:r>
          </a:p>
        </p:txBody>
      </p:sp>
      <p:pic>
        <p:nvPicPr>
          <p:cNvPr id="8198" name="Picture 5" descr="C:\Users\Vilkova\AppData\Local\Microsoft\Windows\Temporary Internet Files\Content.IE5\6YATT0V2\MC90024159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875" y="1965325"/>
            <a:ext cx="1827213" cy="163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6" descr="C:\Users\Vilkova\AppData\Local\Microsoft\Windows\Temporary Internet Files\Content.IE5\1E0V1MY4\MC90019619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4588" y="2133600"/>
            <a:ext cx="1774825" cy="1631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200" name="Picture 7" descr="C:\Users\Vilkova\AppData\Local\Microsoft\Windows\Temporary Internet Files\Content.IE5\IL48PAWM\MC900279058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087563"/>
            <a:ext cx="1827213" cy="1677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547813" y="1186474"/>
            <a:ext cx="6048375" cy="1081088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Статистическое наблюдение:</a:t>
            </a:r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сбор информации об изучаемом</a:t>
            </a:r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явлении или процессе</a:t>
            </a: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547813" y="2699362"/>
            <a:ext cx="6048375" cy="647700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400" b="1" dirty="0">
                <a:solidFill>
                  <a:srgbClr val="A50021"/>
                </a:solidFill>
                <a:latin typeface="Arial" pitchFamily="34" charset="0"/>
                <a:cs typeface="Arial" pitchFamily="34" charset="0"/>
              </a:rPr>
              <a:t>Обобщение и систематизация данных</a:t>
            </a:r>
          </a:p>
        </p:txBody>
      </p:sp>
      <p:sp>
        <p:nvSpPr>
          <p:cNvPr id="15366" name="Oval 6"/>
          <p:cNvSpPr>
            <a:spLocks noChangeArrowheads="1"/>
          </p:cNvSpPr>
          <p:nvPr/>
        </p:nvSpPr>
        <p:spPr bwMode="auto">
          <a:xfrm>
            <a:off x="550122" y="3621699"/>
            <a:ext cx="2089150" cy="11525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Упорядочивание</a:t>
            </a:r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числового ряда</a:t>
            </a:r>
          </a:p>
        </p:txBody>
      </p:sp>
      <p:sp>
        <p:nvSpPr>
          <p:cNvPr id="15367" name="Oval 7"/>
          <p:cNvSpPr>
            <a:spLocks noChangeArrowheads="1"/>
          </p:cNvSpPr>
          <p:nvPr/>
        </p:nvSpPr>
        <p:spPr bwMode="auto">
          <a:xfrm>
            <a:off x="3455194" y="3631224"/>
            <a:ext cx="2233613" cy="11525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Нахождение</a:t>
            </a:r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статистических</a:t>
            </a:r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характеристик</a:t>
            </a:r>
          </a:p>
        </p:txBody>
      </p:sp>
      <p:sp>
        <p:nvSpPr>
          <p:cNvPr id="15368" name="Oval 8"/>
          <p:cNvSpPr>
            <a:spLocks noChangeArrowheads="1"/>
          </p:cNvSpPr>
          <p:nvPr/>
        </p:nvSpPr>
        <p:spPr bwMode="auto">
          <a:xfrm>
            <a:off x="6469985" y="3635987"/>
            <a:ext cx="2140615" cy="1147761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Составление </a:t>
            </a:r>
          </a:p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таблиц</a:t>
            </a:r>
          </a:p>
        </p:txBody>
      </p:sp>
      <p:sp>
        <p:nvSpPr>
          <p:cNvPr id="15369" name="Line 9"/>
          <p:cNvSpPr>
            <a:spLocks noChangeShapeType="1"/>
          </p:cNvSpPr>
          <p:nvPr/>
        </p:nvSpPr>
        <p:spPr bwMode="auto">
          <a:xfrm flipH="1">
            <a:off x="1828800" y="3376613"/>
            <a:ext cx="647700" cy="215900"/>
          </a:xfrm>
          <a:prstGeom prst="line">
            <a:avLst/>
          </a:prstGeom>
          <a:ln w="57150"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70" name="Line 10"/>
          <p:cNvSpPr>
            <a:spLocks noChangeShapeType="1"/>
          </p:cNvSpPr>
          <p:nvPr/>
        </p:nvSpPr>
        <p:spPr bwMode="auto">
          <a:xfrm>
            <a:off x="6470650" y="3378200"/>
            <a:ext cx="576263" cy="215900"/>
          </a:xfrm>
          <a:prstGeom prst="line">
            <a:avLst/>
          </a:prstGeom>
          <a:ln w="57150"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71" name="Line 11"/>
          <p:cNvSpPr>
            <a:spLocks noChangeShapeType="1"/>
          </p:cNvSpPr>
          <p:nvPr/>
        </p:nvSpPr>
        <p:spPr bwMode="auto">
          <a:xfrm>
            <a:off x="4572000" y="3346450"/>
            <a:ext cx="0" cy="288925"/>
          </a:xfrm>
          <a:prstGeom prst="line">
            <a:avLst/>
          </a:prstGeom>
          <a:ln w="57150"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72" name="AutoShape 12"/>
          <p:cNvSpPr>
            <a:spLocks noChangeArrowheads="1"/>
          </p:cNvSpPr>
          <p:nvPr/>
        </p:nvSpPr>
        <p:spPr bwMode="auto">
          <a:xfrm>
            <a:off x="5506166" y="5276586"/>
            <a:ext cx="1251950" cy="1305801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астот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373" name="AutoShape 13"/>
          <p:cNvSpPr>
            <a:spLocks noChangeArrowheads="1"/>
          </p:cNvSpPr>
          <p:nvPr/>
        </p:nvSpPr>
        <p:spPr bwMode="auto">
          <a:xfrm>
            <a:off x="7596188" y="5276586"/>
            <a:ext cx="1274328" cy="1305801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о</a:t>
            </a:r>
            <a:r>
              <a:rPr lang="ru-RU" b="1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тноси-</a:t>
            </a:r>
            <a:endParaRPr lang="ru-RU" b="1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тельных</a:t>
            </a:r>
          </a:p>
          <a:p>
            <a:pPr algn="ctr">
              <a:defRPr/>
            </a:pPr>
            <a:r>
              <a:rPr lang="ru-RU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частот</a:t>
            </a:r>
          </a:p>
        </p:txBody>
      </p:sp>
      <p:sp>
        <p:nvSpPr>
          <p:cNvPr id="15374" name="Line 14"/>
          <p:cNvSpPr>
            <a:spLocks noChangeShapeType="1"/>
          </p:cNvSpPr>
          <p:nvPr/>
        </p:nvSpPr>
        <p:spPr bwMode="auto">
          <a:xfrm flipH="1">
            <a:off x="6350000" y="4806950"/>
            <a:ext cx="641350" cy="446088"/>
          </a:xfrm>
          <a:prstGeom prst="line">
            <a:avLst/>
          </a:prstGeom>
          <a:ln w="57150"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>
            <a:off x="7988300" y="4783138"/>
            <a:ext cx="501650" cy="493712"/>
          </a:xfrm>
          <a:prstGeom prst="line">
            <a:avLst/>
          </a:prstGeom>
          <a:ln w="57150"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2260726" y="0"/>
            <a:ext cx="4622547" cy="107721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Сбор и группировка </a:t>
            </a:r>
          </a:p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статистических данных</a:t>
            </a:r>
          </a:p>
        </p:txBody>
      </p:sp>
      <p:sp>
        <p:nvSpPr>
          <p:cNvPr id="15364" name="Line 4"/>
          <p:cNvSpPr>
            <a:spLocks noChangeShapeType="1"/>
          </p:cNvSpPr>
          <p:nvPr/>
        </p:nvSpPr>
        <p:spPr bwMode="auto">
          <a:xfrm>
            <a:off x="4572000" y="2266950"/>
            <a:ext cx="0" cy="431800"/>
          </a:xfrm>
          <a:prstGeom prst="line">
            <a:avLst/>
          </a:prstGeom>
          <a:ln w="57150"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Oval 3"/>
          <p:cNvSpPr>
            <a:spLocks noChangeArrowheads="1"/>
          </p:cNvSpPr>
          <p:nvPr/>
        </p:nvSpPr>
        <p:spPr bwMode="auto">
          <a:xfrm>
            <a:off x="2624488" y="3544492"/>
            <a:ext cx="1727200" cy="11525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Размах</a:t>
            </a:r>
          </a:p>
        </p:txBody>
      </p:sp>
      <p:sp>
        <p:nvSpPr>
          <p:cNvPr id="14340" name="Oval 4"/>
          <p:cNvSpPr>
            <a:spLocks noChangeArrowheads="1"/>
          </p:cNvSpPr>
          <p:nvPr/>
        </p:nvSpPr>
        <p:spPr bwMode="auto">
          <a:xfrm>
            <a:off x="228600" y="3544494"/>
            <a:ext cx="2270476" cy="11525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Среднее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арифметическое</a:t>
            </a:r>
          </a:p>
        </p:txBody>
      </p:sp>
      <p:sp>
        <p:nvSpPr>
          <p:cNvPr id="14341" name="Oval 5"/>
          <p:cNvSpPr>
            <a:spLocks noChangeArrowheads="1"/>
          </p:cNvSpPr>
          <p:nvPr/>
        </p:nvSpPr>
        <p:spPr bwMode="auto">
          <a:xfrm>
            <a:off x="4477100" y="3544493"/>
            <a:ext cx="1781175" cy="11525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Мода</a:t>
            </a:r>
          </a:p>
        </p:txBody>
      </p:sp>
      <p:sp>
        <p:nvSpPr>
          <p:cNvPr id="14342" name="Oval 6"/>
          <p:cNvSpPr>
            <a:spLocks noChangeArrowheads="1"/>
          </p:cNvSpPr>
          <p:nvPr/>
        </p:nvSpPr>
        <p:spPr bwMode="auto">
          <a:xfrm>
            <a:off x="6391625" y="3544494"/>
            <a:ext cx="2447925" cy="1152525"/>
          </a:xfrm>
          <a:prstGeom prst="flowChartAlternateProcess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2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Медиана 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упорядоченного</a:t>
            </a:r>
          </a:p>
          <a:p>
            <a:pPr algn="ctr">
              <a:defRPr/>
            </a:pPr>
            <a:r>
              <a:rPr lang="ru-RU" sz="2000" b="1" dirty="0">
                <a:solidFill>
                  <a:srgbClr val="660066"/>
                </a:solidFill>
                <a:latin typeface="Arial" pitchFamily="34" charset="0"/>
                <a:cs typeface="Arial" pitchFamily="34" charset="0"/>
              </a:rPr>
              <a:t>ряда</a:t>
            </a:r>
          </a:p>
        </p:txBody>
      </p:sp>
      <p:sp>
        <p:nvSpPr>
          <p:cNvPr id="14343" name="Line 7"/>
          <p:cNvSpPr>
            <a:spLocks noChangeShapeType="1"/>
          </p:cNvSpPr>
          <p:nvPr/>
        </p:nvSpPr>
        <p:spPr bwMode="auto">
          <a:xfrm flipH="1">
            <a:off x="1192213" y="1792288"/>
            <a:ext cx="1447800" cy="1752600"/>
          </a:xfrm>
          <a:prstGeom prst="line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 flipH="1">
            <a:off x="3614738" y="2249488"/>
            <a:ext cx="381000" cy="1219200"/>
          </a:xfrm>
          <a:prstGeom prst="line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5270500" y="2249488"/>
            <a:ext cx="193675" cy="1219200"/>
          </a:xfrm>
          <a:prstGeom prst="line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662738" y="1792288"/>
            <a:ext cx="990600" cy="1676400"/>
          </a:xfrm>
          <a:prstGeom prst="line">
            <a:avLst/>
          </a:prstGeom>
          <a:noFill/>
          <a:ln w="57150">
            <a:solidFill>
              <a:schemeClr val="accent5">
                <a:lumMod val="40000"/>
                <a:lumOff val="60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ru-RU">
              <a:latin typeface="Arial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3288" y="1019476"/>
            <a:ext cx="79248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Статистические характеристики </a:t>
            </a:r>
          </a:p>
          <a:p>
            <a:pPr algn="ctr">
              <a:defRPr/>
            </a:pPr>
            <a:r>
              <a:rPr lang="ru-RU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charset="0"/>
              </a:rPr>
              <a:t>ряда чисел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альтернативный процесс 7"/>
          <p:cNvSpPr/>
          <p:nvPr/>
        </p:nvSpPr>
        <p:spPr>
          <a:xfrm>
            <a:off x="190500" y="304800"/>
            <a:ext cx="8763000" cy="7620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4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Средним арифметическим</a:t>
            </a:r>
            <a:r>
              <a:rPr lang="ru-RU" sz="24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ряда чисел называется частное от деления суммы этих чисел на число слагаемых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Блок-схема: процесс 1"/>
              <p:cNvSpPr/>
              <p:nvPr/>
            </p:nvSpPr>
            <p:spPr>
              <a:xfrm>
                <a:off x="571500" y="1338714"/>
                <a:ext cx="8001000" cy="4985886"/>
              </a:xfrm>
              <a:prstGeom prst="flowChartProcess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ru-RU" sz="2000" dirty="0" smtClean="0">
                    <a:solidFill>
                      <a:srgbClr val="7030A0"/>
                    </a:solidFill>
                    <a:latin typeface="+mj-lt"/>
                  </a:rPr>
                  <a:t>Задача</a:t>
                </a:r>
              </a:p>
              <a:p>
                <a:pPr algn="ctr"/>
                <a:endParaRPr lang="ru-RU" sz="1000" dirty="0" smtClean="0">
                  <a:solidFill>
                    <a:srgbClr val="7030A0"/>
                  </a:solidFill>
                  <a:latin typeface="+mj-lt"/>
                </a:endParaRPr>
              </a:p>
              <a:p>
                <a:pPr marL="87313"/>
                <a:r>
                  <a:rPr lang="ru-RU" sz="2000" dirty="0" smtClean="0">
                    <a:latin typeface="+mj-lt"/>
                  </a:rPr>
                  <a:t>Семиклассников попросили ответить, сколько минут в день они тратят на выполнение домашнего задания по алгебре.</a:t>
                </a:r>
              </a:p>
              <a:p>
                <a:pPr marL="87313"/>
                <a:r>
                  <a:rPr lang="ru-RU" sz="2000" dirty="0" smtClean="0">
                    <a:latin typeface="+mj-lt"/>
                  </a:rPr>
                  <a:t>Получили такие данные: 23, 18, 25, 20, 25, 25, 32. Определить, сколько минут в среднем затратили учащиеся на выполнение домашнего задания.</a:t>
                </a:r>
              </a:p>
              <a:p>
                <a:pPr marL="87313" algn="ctr"/>
                <a:r>
                  <a:rPr lang="ru-RU" sz="2000" dirty="0" smtClean="0">
                    <a:solidFill>
                      <a:srgbClr val="7030A0"/>
                    </a:solidFill>
                    <a:latin typeface="+mj-lt"/>
                  </a:rPr>
                  <a:t>Решение</a:t>
                </a:r>
              </a:p>
              <a:p>
                <a:pPr marL="87313" algn="ctr"/>
                <a:endParaRPr lang="ru-RU" sz="1000" dirty="0" smtClean="0">
                  <a:solidFill>
                    <a:srgbClr val="7030A0"/>
                  </a:solidFill>
                  <a:latin typeface="+mj-lt"/>
                </a:endParaRPr>
              </a:p>
              <a:p>
                <a:pPr marL="87313"/>
                <a:r>
                  <a:rPr lang="ru-RU" sz="2000" dirty="0" smtClean="0">
                    <a:latin typeface="+mj-lt"/>
                  </a:rPr>
                  <a:t>Чтобы ответить на вопрос задачи, надо найти среднее арифметическое. Для этого указанные числа складываем </a:t>
                </a:r>
              </a:p>
              <a:p>
                <a:pPr marL="87313"/>
                <a:r>
                  <a:rPr lang="ru-RU" sz="2000" dirty="0" smtClean="0">
                    <a:latin typeface="+mj-lt"/>
                  </a:rPr>
                  <a:t>и делим на 7 (количество чисел в ряду):</a:t>
                </a:r>
              </a:p>
              <a:p>
                <a:pPr marL="87313"/>
                <a:endParaRPr lang="ru-RU" sz="1000" dirty="0" smtClean="0">
                  <a:latin typeface="+mj-lt"/>
                </a:endParaRPr>
              </a:p>
              <a:p>
                <a:pPr marL="87313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latin typeface="Cambria Math"/>
                            </a:rPr>
                            <m:t>𝟐𝟑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+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𝟏𝟖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+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𝟐𝟓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+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𝟐𝟎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+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𝟐𝟓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+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𝟐𝟓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+</m:t>
                          </m:r>
                          <m:r>
                            <a:rPr lang="ru-RU" sz="2000" b="1" i="1" smtClean="0">
                              <a:latin typeface="Cambria Math"/>
                            </a:rPr>
                            <m:t>𝟑𝟐</m:t>
                          </m:r>
                        </m:num>
                        <m:den>
                          <m:r>
                            <a:rPr lang="ru-RU" sz="2000" b="1" i="1" smtClean="0">
                              <a:latin typeface="Cambria Math"/>
                            </a:rPr>
                            <m:t>𝟕</m:t>
                          </m:r>
                        </m:den>
                      </m:f>
                      <m:r>
                        <a:rPr lang="ru-RU" sz="2000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latin typeface="Cambria Math"/>
                            </a:rPr>
                            <m:t>𝟏𝟔𝟖</m:t>
                          </m:r>
                        </m:num>
                        <m:den>
                          <m:r>
                            <a:rPr lang="ru-RU" sz="2000" b="1" i="1" smtClean="0">
                              <a:latin typeface="Cambria Math"/>
                            </a:rPr>
                            <m:t>𝟕</m:t>
                          </m:r>
                        </m:den>
                      </m:f>
                      <m:r>
                        <a:rPr lang="ru-RU" sz="2000" b="1" i="1" smtClean="0">
                          <a:latin typeface="Cambria Math"/>
                        </a:rPr>
                        <m:t>=</m:t>
                      </m:r>
                      <m:r>
                        <a:rPr lang="ru-RU" sz="2000" b="1" i="1" smtClean="0">
                          <a:latin typeface="Cambria Math"/>
                        </a:rPr>
                        <m:t>𝟐𝟒</m:t>
                      </m:r>
                    </m:oMath>
                  </m:oMathPara>
                </a14:m>
                <a:endParaRPr lang="ru-RU" sz="2000" b="1" dirty="0" smtClean="0">
                  <a:latin typeface="+mj-lt"/>
                </a:endParaRPr>
              </a:p>
              <a:p>
                <a:pPr marL="87313"/>
                <a:r>
                  <a:rPr lang="ru-RU" sz="2000" b="1" dirty="0" smtClean="0">
                    <a:latin typeface="+mj-lt"/>
                  </a:rPr>
                  <a:t>Ответ: </a:t>
                </a:r>
                <a:r>
                  <a:rPr lang="ru-RU" sz="2000" dirty="0" smtClean="0">
                    <a:latin typeface="+mj-lt"/>
                  </a:rPr>
                  <a:t>24 минуты.</a:t>
                </a:r>
                <a:endParaRPr lang="ru-RU" sz="2000" b="1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Блок-схема: процесс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" y="1338714"/>
                <a:ext cx="8001000" cy="4985886"/>
              </a:xfrm>
              <a:prstGeom prst="flowChartProcess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981200"/>
            <a:ext cx="8229600" cy="420930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spcCol="0" rtlCol="0" fromWordArt="0" anchor="ctr" forceAA="0">
            <a:noAutofit/>
          </a:bodyPr>
          <a:lstStyle/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Дан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упорядоченный ряд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чисел:</a:t>
            </a:r>
          </a:p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sz="1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35, 35, 36, 36, 36, 36, 37, 37, 38, 39, 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39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		</a:t>
            </a:r>
          </a:p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39 – 35 = 4 –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размах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ряда.</a:t>
            </a:r>
          </a:p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16, 22, 16, 13, 20, 17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36525" indent="128588" eaLnBrk="1" hangingPunct="1">
              <a:lnSpc>
                <a:spcPct val="90000"/>
              </a:lnSpc>
              <a:spcBef>
                <a:spcPct val="0"/>
              </a:spcBef>
              <a:buClr>
                <a:schemeClr val="tx1">
                  <a:shade val="95000"/>
                </a:schemeClr>
              </a:buClr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22 – 13 = 9 – </a:t>
            </a:r>
            <a:r>
              <a:rPr lang="ru-RU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размах ряда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200" dirty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609600" y="381000"/>
            <a:ext cx="7924800" cy="1219200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Размахом 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ряда чисел называется разность между наибольшим и наименьшим из этих </a:t>
            </a:r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чисел.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4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4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Блок-схема: альтернативный процесс 5"/>
          <p:cNvSpPr/>
          <p:nvPr/>
        </p:nvSpPr>
        <p:spPr>
          <a:xfrm>
            <a:off x="474643" y="398442"/>
            <a:ext cx="8115300" cy="1125557"/>
          </a:xfrm>
          <a:prstGeom prst="flowChartAlternateProces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90000"/>
              </a:lnSpc>
              <a:defRPr/>
            </a:pPr>
            <a:r>
              <a:rPr lang="ru-RU" sz="2800" b="1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Модой </a:t>
            </a:r>
            <a:r>
              <a:rPr lang="ru-RU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ряда чисел называется число, наиболее часто встречающееся в данном </a:t>
            </a:r>
            <a:r>
              <a:rPr lang="ru-RU" sz="28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ряду.</a:t>
            </a:r>
            <a:endParaRPr lang="ru-RU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17493" y="1981200"/>
            <a:ext cx="8229600" cy="420930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marL="548640" indent="-411480" algn="l" rtl="0" eaLnBrk="1" latinLnBrk="0" hangingPunct="1">
              <a:spcBef>
                <a:spcPct val="20000"/>
              </a:spcBef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  <a:defRPr kumimoji="0"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868680" indent="-283464" algn="l" rtl="0" eaLnBrk="1" latinLnBrk="0" hangingPunct="1">
              <a:spcBef>
                <a:spcPct val="20000"/>
              </a:spcBef>
              <a:buClr>
                <a:schemeClr val="tx1"/>
              </a:buClr>
              <a:buSzPct val="80000"/>
              <a:buFont typeface="Wingdings 2"/>
              <a:buChar char=""/>
              <a:defRPr kumimoji="0"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33856" indent="-228600" algn="l" rtl="0" eaLnBrk="1" latinLnBrk="0" hangingPunct="1">
              <a:spcBef>
                <a:spcPct val="20000"/>
              </a:spcBef>
              <a:buClr>
                <a:schemeClr val="tx1"/>
              </a:buClr>
              <a:buSzPct val="95000"/>
              <a:buFont typeface="Wingdings"/>
              <a:buChar char=""/>
              <a:defRPr kumimoji="0" sz="2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5331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SzPct val="100000"/>
              <a:buFont typeface="Wingdings 3"/>
              <a:buChar char="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54533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"/>
              <a:defRPr kumimoji="0"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64792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3"/>
              <a:buChar char=""/>
              <a:defRPr kumimoji="0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1965960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167128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368296" indent="-182880" algn="l" rtl="0" eaLnBrk="1" latinLnBrk="0" hangingPunct="1">
              <a:spcBef>
                <a:spcPct val="20000"/>
              </a:spcBef>
              <a:buClr>
                <a:schemeClr val="tx1"/>
              </a:buClr>
              <a:buFont typeface="Wingdings 2"/>
              <a:buChar char=""/>
              <a:defRPr kumimoji="0" sz="1400" kern="1200" baseline="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36525" indent="128588">
              <a:lnSpc>
                <a:spcPct val="90000"/>
              </a:lnSpc>
              <a:spcBef>
                <a:spcPct val="0"/>
              </a:spcBef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Ряд чисел может иметь более одной моды или не иметь совсем. </a:t>
            </a:r>
          </a:p>
          <a:p>
            <a:pPr marL="136525" indent="128588">
              <a:lnSpc>
                <a:spcPct val="90000"/>
              </a:lnSpc>
              <a:spcBef>
                <a:spcPct val="0"/>
              </a:spcBef>
              <a:buFont typeface="Wingdings 2"/>
              <a:buNone/>
              <a:defRPr/>
            </a:pPr>
            <a:endParaRPr lang="ru-RU" sz="1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36525" indent="128588">
              <a:lnSpc>
                <a:spcPct val="90000"/>
              </a:lnSpc>
              <a:spcBef>
                <a:spcPct val="0"/>
              </a:spcBef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1. В ряду чисел 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47, 46, 50, 52, 47, 52, 49, 45, 43, 53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две моды – это числа 47 и 52, так как каждое из этих чисел встречается два раза,       а остальные числа встречаются в ряду менее двух раз.</a:t>
            </a:r>
          </a:p>
          <a:p>
            <a:pPr marL="136525" indent="128588">
              <a:lnSpc>
                <a:spcPct val="90000"/>
              </a:lnSpc>
              <a:spcBef>
                <a:spcPct val="0"/>
              </a:spcBef>
              <a:buFont typeface="Wingdings 2"/>
              <a:buNone/>
              <a:defRPr/>
            </a:pPr>
            <a:endParaRPr lang="ru-RU" sz="15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136525" indent="128588">
              <a:lnSpc>
                <a:spcPct val="90000"/>
              </a:lnSpc>
              <a:spcBef>
                <a:spcPct val="0"/>
              </a:spcBef>
              <a:buFont typeface="Wingdings 2"/>
              <a:buNone/>
              <a:defRPr/>
            </a:pP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2. В ряду </a:t>
            </a:r>
            <a:r>
              <a:rPr lang="ru-RU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69, 68, 66, 70, 67, 71, 74, 63, 73, 72 </a:t>
            </a:r>
            <a:r>
              <a:rPr lang="ru-RU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моды нет.</a:t>
            </a:r>
            <a:endParaRPr lang="ru-RU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Исполнительная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  <a:fontScheme name="Апекс">
    <a:majorFont>
      <a:latin typeface="Lucida Sans"/>
      <a:ea typeface=""/>
      <a:cs typeface=""/>
      <a:font script="Grek" typeface="Arial"/>
      <a:font script="Cyrl" typeface="Arial"/>
      <a:font script="Jpan" typeface="HG丸ｺﾞｼｯｸM-PRO"/>
      <a:font script="Hang" typeface="휴먼옛체"/>
      <a:font script="Hans" typeface="黑体"/>
      <a:font script="Hant" typeface="微軟正黑體"/>
      <a:font script="Arab" typeface="Tahoma"/>
      <a:font script="Hebr" typeface="Levenim MT"/>
      <a:font script="Thai" typeface="Frees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Book Antiqua"/>
      <a:ea typeface=""/>
      <a:cs typeface=""/>
      <a:font script="Grek" typeface="Times New Roman"/>
      <a:font script="Cyrl" typeface="Times New Roman"/>
      <a:font script="Jpan" typeface="HG明朝B"/>
      <a:font script="Hang" typeface="돋움"/>
      <a:font script="Hans" typeface="宋体"/>
      <a:font script="Hant" typeface="新細明體"/>
      <a:font script="Arab" typeface="Times New Roman"/>
      <a:font script="Hebr" typeface="David"/>
      <a:font script="Thai" typeface="Eucrosia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inorFont>
  </a:fontScheme>
  <a:fmtScheme name="Апекс">
    <a:fillStyleLst>
      <a:solidFill>
        <a:schemeClr val="phClr"/>
      </a:solidFill>
      <a:gradFill rotWithShape="1">
        <a:gsLst>
          <a:gs pos="20000">
            <a:schemeClr val="phClr">
              <a:tint val="9000"/>
            </a:schemeClr>
          </a:gs>
          <a:gs pos="100000">
            <a:schemeClr val="phClr">
              <a:tint val="70000"/>
              <a:satMod val="100000"/>
            </a:schemeClr>
          </a:gs>
        </a:gsLst>
        <a:path path="circle">
          <a:fillToRect l="-15000" t="-15000" r="115000" b="115000"/>
        </a:path>
      </a:gradFill>
      <a:gradFill rotWithShape="1">
        <a:gsLst>
          <a:gs pos="0">
            <a:schemeClr val="phClr">
              <a:shade val="60000"/>
            </a:schemeClr>
          </a:gs>
          <a:gs pos="33000">
            <a:schemeClr val="phClr">
              <a:tint val="86500"/>
            </a:schemeClr>
          </a:gs>
          <a:gs pos="46750">
            <a:schemeClr val="phClr">
              <a:tint val="71000"/>
              <a:satMod val="112000"/>
            </a:schemeClr>
          </a:gs>
          <a:gs pos="53000">
            <a:schemeClr val="phClr">
              <a:tint val="71000"/>
              <a:satMod val="112000"/>
            </a:schemeClr>
          </a:gs>
          <a:gs pos="68000">
            <a:schemeClr val="phClr">
              <a:tint val="86000"/>
            </a:schemeClr>
          </a:gs>
          <a:gs pos="100000">
            <a:schemeClr val="phClr">
              <a:shade val="60000"/>
            </a:schemeClr>
          </a:gs>
        </a:gsLst>
        <a:lin ang="8350000" scaled="1"/>
      </a:gradFill>
    </a:fillStyleLst>
    <a:lnStyleLst>
      <a:ln w="9525" cap="flat" cmpd="sng" algn="ctr">
        <a:solidFill>
          <a:schemeClr val="phClr">
            <a:shade val="48000"/>
            <a:satMod val="11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130000" dist="101600" dir="2700000" algn="tl" rotWithShape="0">
            <a:srgbClr val="000000">
              <a:alpha val="350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</a:effectStyle>
      <a:effectStyle>
        <a:effectLst>
          <a:outerShdw blurRad="190500" dist="228600" dir="2700000" sy="90000" rotWithShape="0">
            <a:srgbClr val="000000">
              <a:alpha val="25500"/>
            </a:srgbClr>
          </a:outerShdw>
        </a:effectLst>
        <a:scene3d>
          <a:camera prst="orthographicFront" fov="0">
            <a:rot lat="0" lon="0" rev="0"/>
          </a:camera>
          <a:lightRig rig="soft" dir="tl">
            <a:rot lat="0" lon="0" rev="20100000"/>
          </a:lightRig>
        </a:scene3d>
        <a:sp3d>
          <a:bevelT w="50800" h="508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50000"/>
              <a:satMod val="180000"/>
            </a:schemeClr>
          </a:gs>
          <a:gs pos="100000">
            <a:schemeClr val="phClr">
              <a:shade val="45000"/>
              <a:satMod val="120000"/>
            </a:schemeClr>
          </a:gs>
        </a:gsLst>
        <a:path path="circle">
          <a:fillToRect r="100000" b="100000"/>
        </a:path>
      </a:gradFill>
      <a:blipFill>
        <a:blip xmlns:r="http://schemas.openxmlformats.org/officeDocument/2006/relationships" r:embed="rId1">
          <a:duotone>
            <a:schemeClr val="phClr">
              <a:shade val="3000"/>
              <a:satMod val="110000"/>
            </a:schemeClr>
            <a:schemeClr val="phClr">
              <a:tint val="60000"/>
              <a:satMod val="425000"/>
            </a:schemeClr>
          </a:duotone>
        </a:blip>
        <a:stretch>
          <a:fillRect/>
        </a:stretch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284</TotalTime>
  <Words>849</Words>
  <Application>Microsoft Office PowerPoint</Application>
  <PresentationFormat>Экран (4:3)</PresentationFormat>
  <Paragraphs>302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Апекс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Вилкова Светлана Анатольевна</dc:creator>
  <cp:lastModifiedBy>Светлана</cp:lastModifiedBy>
  <cp:revision>43</cp:revision>
  <cp:lastPrinted>1601-01-01T00:00:00Z</cp:lastPrinted>
  <dcterms:created xsi:type="dcterms:W3CDTF">1601-01-01T00:00:00Z</dcterms:created>
  <dcterms:modified xsi:type="dcterms:W3CDTF">2013-07-05T05:33:40Z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