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6" r:id="rId6"/>
    <p:sldId id="265" r:id="rId7"/>
    <p:sldId id="272" r:id="rId8"/>
    <p:sldId id="273" r:id="rId9"/>
    <p:sldId id="274" r:id="rId10"/>
    <p:sldId id="275" r:id="rId11"/>
    <p:sldId id="267" r:id="rId12"/>
    <p:sldId id="268" r:id="rId13"/>
    <p:sldId id="269" r:id="rId14"/>
    <p:sldId id="270" r:id="rId15"/>
    <p:sldId id="276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00FF"/>
    <a:srgbClr val="6600FF"/>
    <a:srgbClr val="CC3300"/>
    <a:srgbClr val="00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Число приборов (тыс. шт.)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Лист1!$E$14:$E$19</c:f>
              <c:strCache>
                <c:ptCount val="6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</c:strCache>
            </c:strRef>
          </c:cat>
          <c:val>
            <c:numRef>
              <c:f>Лист1!$F$14:$F$19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2.2000000000000002</c:v>
                </c:pt>
                <c:pt idx="2">
                  <c:v>2.5</c:v>
                </c:pt>
                <c:pt idx="3">
                  <c:v>2.6</c:v>
                </c:pt>
                <c:pt idx="4">
                  <c:v>2.8</c:v>
                </c:pt>
                <c:pt idx="5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29376"/>
        <c:axId val="73430912"/>
      </c:lineChart>
      <c:catAx>
        <c:axId val="7342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73430912"/>
        <c:crosses val="autoZero"/>
        <c:auto val="1"/>
        <c:lblAlgn val="ctr"/>
        <c:lblOffset val="100"/>
        <c:noMultiLvlLbl val="0"/>
      </c:catAx>
      <c:valAx>
        <c:axId val="7343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42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60034199054038"/>
          <c:y val="8.3969465648854963E-2"/>
          <c:w val="0.84160638293671686"/>
          <c:h val="0.763358778625954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относительная частота, %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21</c:v>
                </c:pt>
                <c:pt idx="2">
                  <c:v>39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3794304"/>
        <c:axId val="75002240"/>
      </c:barChart>
      <c:catAx>
        <c:axId val="737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500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02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3794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9">
          <a:latin typeface="+mj-lt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Лист1!$B$2:$E$2</c:f>
              <c:numCache>
                <c:formatCode>0%</c:formatCode>
                <c:ptCount val="4"/>
                <c:pt idx="0">
                  <c:v>0.16</c:v>
                </c:pt>
                <c:pt idx="1">
                  <c:v>0.21</c:v>
                </c:pt>
                <c:pt idx="2">
                  <c:v>0.39</c:v>
                </c:pt>
                <c:pt idx="3">
                  <c:v>0.24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92837465564739"/>
          <c:y val="8.3969465648854963E-2"/>
          <c:w val="0.8732782369146006"/>
          <c:h val="0.763358778625954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"5"</c:v>
                </c:pt>
                <c:pt idx="1">
                  <c:v>"4"</c:v>
                </c:pt>
                <c:pt idx="2">
                  <c:v>"3"</c:v>
                </c:pt>
                <c:pt idx="3">
                  <c:v>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2920576"/>
        <c:axId val="43467136"/>
      </c:barChart>
      <c:catAx>
        <c:axId val="4292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346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467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292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9">
          <a:latin typeface="+mj-lt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EA854B-A7C5-4DB4-AC73-DB4B67A23437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CC6094-48B4-4E40-B746-7DE3B8D66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06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DAC06BD-DD49-4945-A152-567D98296DB7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2800-C9C1-47D9-8312-60BE8113B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866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9D88-8B40-4A7E-B771-76C9FF3FD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866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DA2F-5D04-4689-BAA1-60EC60BD3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7318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D5C57-64FA-4053-B4D0-0E0971B13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268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2CC15-9436-402F-A6E5-61D851DD9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623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A6A4-0DDB-4F98-AC35-959BD6CB2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9663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2C97-E76F-40E8-83F2-E640C4CA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8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184D2-19AD-49EE-9716-0D16EC6E9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924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90688-A863-47E2-A7E6-E1B6C057E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1965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F9A30-8126-41AB-BAF0-95EF8DA98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9496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931FE-E8C2-4522-831C-B35520911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400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581A-958A-4E25-A44F-51F0B82A7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199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904C-8E88-401A-ACFF-6ABA2C6A1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4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A050596-F3C5-4243-8D0D-F9E601E18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34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5" r:id="rId12"/>
    <p:sldLayoutId id="2147483736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304800" y="914400"/>
            <a:ext cx="8534400" cy="5715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</a:rPr>
              <a:t>Статистика </a:t>
            </a:r>
            <a:r>
              <a:rPr lang="ru-RU" sz="2400" dirty="0">
                <a:solidFill>
                  <a:schemeClr val="bg1"/>
                </a:solidFill>
                <a:latin typeface="+mj-lt"/>
              </a:rPr>
              <a:t>– наука, которая занимается получением, обработкой и анализом количественных данных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</a:rPr>
              <a:t>о разнообразных массовых явлениях, 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происходящих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+mj-lt"/>
              </a:rPr>
              <a:t>природе и обществе. </a:t>
            </a:r>
          </a:p>
          <a:p>
            <a:pPr>
              <a:lnSpc>
                <a:spcPct val="90000"/>
              </a:lnSpc>
              <a:defRPr/>
            </a:pPr>
            <a:endParaRPr lang="ru-RU" sz="15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</a:rPr>
              <a:t>Слово «статистика» происходит от латинского слова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status</a:t>
            </a:r>
            <a:r>
              <a:rPr lang="ru-RU" sz="2400" dirty="0">
                <a:solidFill>
                  <a:schemeClr val="bg1"/>
                </a:solidFill>
                <a:latin typeface="+mj-lt"/>
              </a:rPr>
              <a:t>, которое означает «состояние, положение вещей».</a:t>
            </a:r>
          </a:p>
          <a:p>
            <a:pPr>
              <a:lnSpc>
                <a:spcPct val="90000"/>
              </a:lnSpc>
              <a:defRPr/>
            </a:pPr>
            <a:endParaRPr lang="ru-RU" sz="15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</a:rPr>
              <a:t>Результаты статистических исследований широко используются для практических и научных выводов. Статистические характеристики применяют для нахождения средней урожайности пшеницы с 1 га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</a:rPr>
              <a:t>в данном районе, для исследования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bg1"/>
                </a:solidFill>
                <a:latin typeface="+mj-lt"/>
              </a:rPr>
              <a:t>заработной платы одной и той же профессии рабочих или цены на рынке на один и тот же товар и т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. д</a:t>
            </a:r>
            <a:r>
              <a:rPr lang="ru-RU" sz="24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61733" y="33688"/>
            <a:ext cx="38205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Статистика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228600" y="2514600"/>
            <a:ext cx="8686800" cy="3886200"/>
          </a:xfrm>
          <a:blipFill rotWithShape="1">
            <a:blip r:embed="rId2"/>
            <a:stretch>
              <a:fillRect/>
            </a:stretch>
          </a:blipFill>
          <a:ln cap="flat" algn="ctr">
            <a:solidFill>
              <a:schemeClr val="accent1">
                <a:shade val="48000"/>
                <a:satMod val="110000"/>
              </a:schemeClr>
            </a:solidFill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2243" y="228600"/>
            <a:ext cx="8286520" cy="20574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Медианой </a:t>
            </a:r>
            <a:r>
              <a:rPr lang="ru-RU" sz="28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упорядоченного</a:t>
            </a: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ряда чисел 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нечётным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числом членов называется число, записанное посередине; в ряду </a:t>
            </a:r>
            <a:r>
              <a:rPr lang="ru-RU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чётным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числом членов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─ среднее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арифметическое двух чисел, записанных посередине.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11150" y="2154238"/>
            <a:ext cx="2520950" cy="9366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800000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rgbClr val="800000"/>
                </a:solidFill>
                <a:latin typeface="+mj-lt"/>
              </a:rPr>
              <a:t>олигон</a:t>
            </a:r>
            <a:endParaRPr lang="ru-RU" sz="24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263900" y="2154237"/>
            <a:ext cx="2520950" cy="9366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800000"/>
                </a:solidFill>
                <a:latin typeface="+mj-lt"/>
              </a:rPr>
              <a:t>Д</a:t>
            </a:r>
            <a:r>
              <a:rPr lang="ru-RU" sz="2400" b="1" dirty="0" smtClean="0">
                <a:solidFill>
                  <a:srgbClr val="800000"/>
                </a:solidFill>
                <a:latin typeface="+mj-lt"/>
              </a:rPr>
              <a:t>иаграмма</a:t>
            </a:r>
            <a:endParaRPr lang="ru-RU" sz="24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215063" y="2154238"/>
            <a:ext cx="2520950" cy="9366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800000"/>
                </a:solidFill>
                <a:latin typeface="+mj-lt"/>
              </a:rPr>
              <a:t>Г</a:t>
            </a:r>
            <a:r>
              <a:rPr lang="ru-RU" sz="2400" b="1" dirty="0" smtClean="0">
                <a:solidFill>
                  <a:srgbClr val="800000"/>
                </a:solidFill>
                <a:latin typeface="+mj-lt"/>
              </a:rPr>
              <a:t>истограмма</a:t>
            </a:r>
            <a:endParaRPr lang="ru-RU" sz="24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197100" y="3886200"/>
            <a:ext cx="1944688" cy="19446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круговая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267325" y="3962400"/>
            <a:ext cx="1584325" cy="20875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+mj-lt"/>
              </a:rPr>
              <a:t>столбчатая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1689100" y="1458913"/>
            <a:ext cx="1511300" cy="58737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930900" y="1458913"/>
            <a:ext cx="1727200" cy="57626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559300" y="1458913"/>
            <a:ext cx="0" cy="55086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376" name="Line 11"/>
          <p:cNvSpPr>
            <a:spLocks noChangeShapeType="1"/>
          </p:cNvSpPr>
          <p:nvPr/>
        </p:nvSpPr>
        <p:spPr bwMode="auto">
          <a:xfrm flipH="1">
            <a:off x="3479800" y="3162300"/>
            <a:ext cx="649288" cy="7191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Line 12"/>
          <p:cNvSpPr>
            <a:spLocks noChangeShapeType="1"/>
          </p:cNvSpPr>
          <p:nvPr/>
        </p:nvSpPr>
        <p:spPr bwMode="auto">
          <a:xfrm>
            <a:off x="4991100" y="3162300"/>
            <a:ext cx="720725" cy="7191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76300" y="152400"/>
            <a:ext cx="7391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Сбор и группировка </a:t>
            </a:r>
          </a:p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статистических данных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64125019"/>
              </p:ext>
            </p:extLst>
          </p:nvPr>
        </p:nvGraphicFramePr>
        <p:xfrm>
          <a:off x="468313" y="1828800"/>
          <a:ext cx="8208963" cy="115887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089275"/>
                <a:gridCol w="931863"/>
                <a:gridCol w="860425"/>
                <a:gridCol w="865187"/>
                <a:gridCol w="790575"/>
                <a:gridCol w="787400"/>
                <a:gridCol w="884238"/>
              </a:tblGrid>
              <a:tr h="3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Месяц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III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IV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VI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</a:tr>
              <a:tr h="762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Число приборов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(тыс. шт.)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,3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2,2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2,6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2,8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1,9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60" marB="45760" anchor="ctr" horzOverflow="overflow"/>
                </a:tc>
              </a:tr>
            </a:tbl>
          </a:graphicData>
        </a:graphic>
      </p:graphicFrame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1187450" y="1052513"/>
            <a:ext cx="482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sz="2000" b="1" smtClean="0">
              <a:solidFill>
                <a:srgbClr val="A50021"/>
              </a:solidFill>
              <a:latin typeface="+mj-lt"/>
            </a:endParaRP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381000" y="857250"/>
            <a:ext cx="84582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dirty="0" smtClean="0">
                <a:latin typeface="+mj-lt"/>
              </a:rPr>
              <a:t>Имеются данные о производстве заводом приборов         в первом полугодии (по месяцам):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76300" y="152400"/>
            <a:ext cx="73914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Полигон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222878"/>
              </p:ext>
            </p:extLst>
          </p:nvPr>
        </p:nvGraphicFramePr>
        <p:xfrm>
          <a:off x="2057400" y="3200400"/>
          <a:ext cx="5029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4267200" y="1295400"/>
          <a:ext cx="4724401" cy="976313"/>
        </p:xfrm>
        <a:graphic>
          <a:graphicData uri="http://schemas.openxmlformats.org/drawingml/2006/table">
            <a:tbl>
              <a:tblPr/>
              <a:tblGrid>
                <a:gridCol w="1840362"/>
                <a:gridCol w="735402"/>
                <a:gridCol w="737259"/>
                <a:gridCol w="662977"/>
                <a:gridCol w="748401"/>
              </a:tblGrid>
              <a:tr h="457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Время, ч</a:t>
                      </a:r>
                    </a:p>
                  </a:txBody>
                  <a:tcPr marT="45809" marB="45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T="45809" marB="458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T="45809" marB="458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Object 2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77800" y="3454400"/>
          <a:ext cx="4913313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33" name="Text Box 23"/>
          <p:cNvSpPr txBox="1">
            <a:spLocks noChangeArrowheads="1"/>
          </p:cNvSpPr>
          <p:nvPr/>
        </p:nvSpPr>
        <p:spPr bwMode="auto">
          <a:xfrm>
            <a:off x="228600" y="914400"/>
            <a:ext cx="3733800" cy="2339527"/>
          </a:xfrm>
          <a:prstGeom prst="flowChartAlternateProcess">
            <a:avLst/>
          </a:prstGeom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>
              <a:lnSpc>
                <a:spcPct val="90000"/>
              </a:lnSpc>
              <a:defRPr sz="2800" b="1">
                <a:solidFill>
                  <a:srgbClr val="7030A0"/>
                </a:solidFill>
                <a:cs typeface="Arial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marL="87313">
              <a:defRPr/>
            </a:pPr>
            <a:r>
              <a:rPr lang="ru-RU" sz="2400" b="0" dirty="0" smtClean="0">
                <a:solidFill>
                  <a:schemeClr val="bg1"/>
                </a:solidFill>
                <a:latin typeface="+mj-lt"/>
              </a:rPr>
              <a:t>На основе изучения затрат времени          на изготовление одной детали рабочими цеха составлена таблица относительных частот: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76300" y="152400"/>
            <a:ext cx="73914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Диаграммы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965270"/>
              </p:ext>
            </p:extLst>
          </p:nvPr>
        </p:nvGraphicFramePr>
        <p:xfrm>
          <a:off x="5334000" y="3657600"/>
          <a:ext cx="3505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1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006600" y="2616200"/>
          <a:ext cx="5511800" cy="386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90500" y="838200"/>
            <a:ext cx="8763000" cy="157319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87313">
              <a:lnSpc>
                <a:spcPct val="90000"/>
              </a:lnSpc>
              <a:defRPr sz="24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marL="176213">
              <a:defRPr/>
            </a:pPr>
            <a:r>
              <a:rPr lang="ru-RU" dirty="0" smtClean="0"/>
              <a:t>По четвертным оценкам по математике учащиеся одного класса распределились следующим образом: «5» – </a:t>
            </a:r>
          </a:p>
          <a:p>
            <a:pPr marL="176213">
              <a:defRPr/>
            </a:pPr>
            <a:r>
              <a:rPr lang="ru-RU" dirty="0" smtClean="0"/>
              <a:t>4 ученика, «4» – 10 учеников, «3» – 18 учеников, «2» – </a:t>
            </a:r>
          </a:p>
          <a:p>
            <a:pPr marL="176213">
              <a:defRPr/>
            </a:pPr>
            <a:r>
              <a:rPr lang="ru-RU" dirty="0" smtClean="0"/>
              <a:t>2 ученика.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6300" y="152400"/>
            <a:ext cx="73914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Гистограмма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2362200"/>
            <a:ext cx="8686800" cy="914400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dirty="0">
                <a:solidFill>
                  <a:schemeClr val="bg1"/>
                </a:solidFill>
                <a:latin typeface="+mj-lt"/>
              </a:rPr>
              <a:t>Математическая подготовка учащихся (40 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чел.)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+mj-lt"/>
              </a:rPr>
              <a:t>по теме 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(тест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).</a:t>
            </a:r>
            <a:endParaRPr lang="ru-RU" dirty="0">
              <a:solidFill>
                <a:schemeClr val="bg1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ru-RU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>
            <p:ph sz="half" idx="4294967295"/>
          </p:nvPr>
        </p:nvGraphicFramePr>
        <p:xfrm>
          <a:off x="646113" y="3810000"/>
          <a:ext cx="7775579" cy="20574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76269"/>
                <a:gridCol w="539931"/>
                <a:gridCol w="539931"/>
                <a:gridCol w="539931"/>
                <a:gridCol w="539931"/>
                <a:gridCol w="539931"/>
                <a:gridCol w="539931"/>
                <a:gridCol w="539931"/>
                <a:gridCol w="539931"/>
                <a:gridCol w="539931"/>
                <a:gridCol w="539931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Число верно выполненных заданий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28" marR="9142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</a:tr>
              <a:tr h="868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Частота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88" marR="89988" marT="46800" marB="46800" anchor="ctr" horzOverflow="overflow"/>
                </a:tc>
              </a:tr>
            </a:tbl>
          </a:graphicData>
        </a:graphic>
      </p:graphicFrame>
      <p:sp>
        <p:nvSpPr>
          <p:cNvPr id="66631" name="Text Box 71"/>
          <p:cNvSpPr txBox="1">
            <a:spLocks noChangeArrowheads="1"/>
          </p:cNvSpPr>
          <p:nvPr/>
        </p:nvSpPr>
        <p:spPr bwMode="auto">
          <a:xfrm>
            <a:off x="1295400" y="1524000"/>
            <a:ext cx="6408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/>
              <a:t>Таблица  </a:t>
            </a:r>
            <a:r>
              <a:rPr lang="ru-RU" sz="2800" dirty="0" smtClean="0"/>
              <a:t>частот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152400"/>
            <a:ext cx="7391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Сбор и группировка</a:t>
            </a:r>
          </a:p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статистических данных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705225" y="765175"/>
            <a:ext cx="54102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понял,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96938" y="611188"/>
            <a:ext cx="2238375" cy="56991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20484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2628900"/>
            <a:ext cx="17446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71463" y="457200"/>
            <a:ext cx="85344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/>
              <a:t>Интернет-источники</a:t>
            </a:r>
          </a:p>
          <a:p>
            <a:pPr algn="ctr"/>
            <a:endParaRPr lang="ru-RU" sz="1600" b="1" dirty="0"/>
          </a:p>
          <a:p>
            <a:r>
              <a:rPr lang="en-US" sz="1600" dirty="0">
                <a:solidFill>
                  <a:schemeClr val="bg1"/>
                </a:solidFill>
              </a:rPr>
              <a:t>http://</a:t>
            </a:r>
            <a:r>
              <a:rPr lang="en-US" sz="1600" dirty="0" smtClean="0">
                <a:solidFill>
                  <a:schemeClr val="bg1"/>
                </a:solidFill>
              </a:rPr>
              <a:t>office.microsoft.com/ru/images/results.aspx?qu</a:t>
            </a:r>
            <a:r>
              <a:rPr lang="en-US" sz="1600" dirty="0">
                <a:solidFill>
                  <a:schemeClr val="bg1"/>
                </a:solidFill>
              </a:rPr>
              <a:t>=%D0%BB%D1%8E%D0%B4%D0%B8&amp;ex=2#ai:MC900230410|mt:1|</a:t>
            </a:r>
            <a:r>
              <a:rPr lang="ru-RU" sz="1600" dirty="0">
                <a:solidFill>
                  <a:schemeClr val="bg1"/>
                </a:solidFill>
              </a:rPr>
              <a:t> (группа людей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http://</a:t>
            </a:r>
            <a:r>
              <a:rPr lang="en-US" sz="1600" dirty="0" smtClean="0">
                <a:solidFill>
                  <a:schemeClr val="bg1"/>
                </a:solidFill>
              </a:rPr>
              <a:t>office.microsoft.com/ru/images/results.aspx?qu</a:t>
            </a:r>
            <a:r>
              <a:rPr lang="en-US" sz="1600" dirty="0">
                <a:solidFill>
                  <a:schemeClr val="bg1"/>
                </a:solidFill>
              </a:rPr>
              <a:t>=%D0%B7%D0%B0%D0%B2%D0%BE%D0%B4&amp;ex=1#mt:1|</a:t>
            </a:r>
            <a:r>
              <a:rPr lang="ru-RU" sz="1600" dirty="0">
                <a:solidFill>
                  <a:schemeClr val="bg1"/>
                </a:solidFill>
              </a:rPr>
              <a:t> (слайд </a:t>
            </a:r>
            <a:r>
              <a:rPr lang="ru-RU" sz="1600">
                <a:solidFill>
                  <a:schemeClr val="bg1"/>
                </a:solidFill>
              </a:rPr>
              <a:t>4</a:t>
            </a:r>
            <a:r>
              <a:rPr lang="ru-RU" sz="1600" smtClean="0">
                <a:solidFill>
                  <a:schemeClr val="bg1"/>
                </a:solidFill>
              </a:rPr>
              <a:t>)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http://</a:t>
            </a:r>
            <a:r>
              <a:rPr lang="ru-RU" sz="1600" dirty="0" smtClean="0">
                <a:solidFill>
                  <a:schemeClr val="bg1"/>
                </a:solidFill>
              </a:rPr>
              <a:t>office.microsoft.com/ru/images/results.aspx?qu</a:t>
            </a:r>
            <a:r>
              <a:rPr lang="ru-RU" sz="1600" dirty="0">
                <a:solidFill>
                  <a:schemeClr val="bg1"/>
                </a:solidFill>
              </a:rPr>
              <a:t>=%D0%BA%D0%BD%D0%B8%D0%B3%D0%B8&amp;ex=1#ai:MC900440424|mt:1| (смайлик)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90500" y="3124200"/>
            <a:ext cx="8763000" cy="2667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демографии большую роль играет демографическая статистика, изучающая численность населения, социальный, профессиональный состав, передвижение населения в пределах страны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16957" y="838200"/>
            <a:ext cx="540314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Демографическая</a:t>
            </a:r>
          </a:p>
          <a:p>
            <a:pPr algn="ctr"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статистика</a:t>
            </a:r>
          </a:p>
        </p:txBody>
      </p:sp>
      <p:pic>
        <p:nvPicPr>
          <p:cNvPr id="6150" name="Picture 9" descr="C:\Users\Vilkova\AppData\Local\Microsoft\Windows\Temporary Internet Files\Content.IE5\XCHX1WKV\MC9002304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04800"/>
            <a:ext cx="3009900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25" name="Group 157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171174517"/>
              </p:ext>
            </p:extLst>
          </p:nvPr>
        </p:nvGraphicFramePr>
        <p:xfrm>
          <a:off x="304800" y="1295400"/>
          <a:ext cx="8443912" cy="533400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624038"/>
                <a:gridCol w="788939"/>
                <a:gridCol w="787323"/>
                <a:gridCol w="1117124"/>
                <a:gridCol w="788939"/>
                <a:gridCol w="625655"/>
                <a:gridCol w="787322"/>
                <a:gridCol w="788939"/>
                <a:gridCol w="1117125"/>
                <a:gridCol w="1018508"/>
              </a:tblGrid>
              <a:tr h="583482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Росстат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Институт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демографии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ООН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Росстат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Институт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демографии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ООН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533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отчёт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прогноз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прогноз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прогноз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отчёт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прогноз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прогноз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прогноз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566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млн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4046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1897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67,5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2007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142,2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141,4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594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1917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91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2008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140,8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577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1926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92,7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2009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140,2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612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1939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108,4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2010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139,6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138,7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594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1959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117,2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2011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139,1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594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1970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129,9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2020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135,9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130,9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594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1990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147,7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2025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133,8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125,8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594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2000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146,9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144,8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2050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98,6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101,5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698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2005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143,5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141,7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2070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  <a:tr h="3594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2006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142,8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142,1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2100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79,5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T="45725" marB="45725" anchor="ctr" horzOverflow="overflow"/>
                </a:tc>
              </a:tr>
            </a:tbl>
          </a:graphicData>
        </a:graphic>
      </p:graphicFrame>
      <p:sp>
        <p:nvSpPr>
          <p:cNvPr id="158" name="Прямоугольник 157"/>
          <p:cNvSpPr/>
          <p:nvPr/>
        </p:nvSpPr>
        <p:spPr>
          <a:xfrm>
            <a:off x="1995227" y="-76200"/>
            <a:ext cx="5281254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Прогноз численности</a:t>
            </a:r>
          </a:p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населения России</a:t>
            </a: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328457" y="152400"/>
            <a:ext cx="648708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Экономическая</a:t>
            </a:r>
          </a:p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статистика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52450" y="4343400"/>
            <a:ext cx="8039100" cy="20574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Экономическая  статистика разрабатывает методы прогнозирования роста или спада производственной продукции, изменение цен, спроса и предложения на товары</a:t>
            </a:r>
          </a:p>
        </p:txBody>
      </p:sp>
      <p:pic>
        <p:nvPicPr>
          <p:cNvPr id="8198" name="Picture 5" descr="C:\Users\Vilkova\AppData\Local\Microsoft\Windows\Temporary Internet Files\Content.IE5\6YATT0V2\MC9002415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1965325"/>
            <a:ext cx="1827213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6" descr="C:\Users\Vilkova\AppData\Local\Microsoft\Windows\Temporary Internet Files\Content.IE5\1E0V1MY4\MC900196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2133600"/>
            <a:ext cx="17748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7" descr="C:\Users\Vilkova\AppData\Local\Microsoft\Windows\Temporary Internet Files\Content.IE5\IL48PAWM\MC90027905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087563"/>
            <a:ext cx="1827213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47813" y="1186474"/>
            <a:ext cx="6048375" cy="108108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Статистическое наблюдение: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сбор информации об изучаемом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явлении или процессе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47813" y="2699362"/>
            <a:ext cx="6048375" cy="6477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Обобщение и систематизация данных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550122" y="3621699"/>
            <a:ext cx="2089150" cy="11525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Упорядочивание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числового ряда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455194" y="3631224"/>
            <a:ext cx="2233613" cy="11525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Нахождение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статистических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характеристик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469985" y="3635987"/>
            <a:ext cx="2140615" cy="114776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Составление 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таблиц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1828800" y="3376613"/>
            <a:ext cx="647700" cy="215900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470650" y="3378200"/>
            <a:ext cx="576263" cy="215900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572000" y="3346450"/>
            <a:ext cx="0" cy="288925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5506166" y="5276586"/>
            <a:ext cx="1251950" cy="130580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астот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7596188" y="5276586"/>
            <a:ext cx="1274328" cy="130580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тноси-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тельных</a:t>
            </a:r>
          </a:p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частот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6350000" y="4806950"/>
            <a:ext cx="641350" cy="446088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7988300" y="4783138"/>
            <a:ext cx="501650" cy="493712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60726" y="0"/>
            <a:ext cx="4622547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Сбор и группировка </a:t>
            </a:r>
          </a:p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статистических данных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572000" y="2266950"/>
            <a:ext cx="0" cy="431800"/>
          </a:xfrm>
          <a:prstGeom prst="line">
            <a:avLst/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624488" y="3544492"/>
            <a:ext cx="1727200" cy="11525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Размах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28600" y="3544494"/>
            <a:ext cx="2270476" cy="11525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Среднее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арифметическое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4477100" y="3544493"/>
            <a:ext cx="1781175" cy="11525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Мода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391625" y="3544494"/>
            <a:ext cx="2447925" cy="11525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Медиана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упорядоченного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ряда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1192213" y="1792288"/>
            <a:ext cx="1447800" cy="1752600"/>
          </a:xfrm>
          <a:prstGeom prst="line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3614738" y="2249488"/>
            <a:ext cx="381000" cy="1219200"/>
          </a:xfrm>
          <a:prstGeom prst="line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270500" y="2249488"/>
            <a:ext cx="193675" cy="1219200"/>
          </a:xfrm>
          <a:prstGeom prst="line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662738" y="1792288"/>
            <a:ext cx="990600" cy="1676400"/>
          </a:xfrm>
          <a:prstGeom prst="line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288" y="1019476"/>
            <a:ext cx="79248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Статистические характеристики </a:t>
            </a:r>
          </a:p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ряда чисел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90500" y="304800"/>
            <a:ext cx="8763000" cy="762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Средним арифметическим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ряда чисел называется частное от деления суммы этих чисел на число слагаемых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Блок-схема: процесс 1"/>
              <p:cNvSpPr/>
              <p:nvPr/>
            </p:nvSpPr>
            <p:spPr>
              <a:xfrm>
                <a:off x="571500" y="1338714"/>
                <a:ext cx="8001000" cy="4985886"/>
              </a:xfrm>
              <a:prstGeom prst="flowChartProcess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>
                    <a:solidFill>
                      <a:srgbClr val="7030A0"/>
                    </a:solidFill>
                    <a:latin typeface="+mj-lt"/>
                  </a:rPr>
                  <a:t>Задача</a:t>
                </a:r>
              </a:p>
              <a:p>
                <a:pPr algn="ctr"/>
                <a:endParaRPr lang="ru-RU" sz="1000" dirty="0" smtClean="0">
                  <a:solidFill>
                    <a:srgbClr val="7030A0"/>
                  </a:solidFill>
                  <a:latin typeface="+mj-lt"/>
                </a:endParaRPr>
              </a:p>
              <a:p>
                <a:pPr marL="87313"/>
                <a:r>
                  <a:rPr lang="ru-RU" sz="2000" dirty="0" smtClean="0">
                    <a:latin typeface="+mj-lt"/>
                  </a:rPr>
                  <a:t>Семиклассников попросили ответить, сколько минут в день они тратят на выполнение домашнего задания по алгебре.</a:t>
                </a:r>
              </a:p>
              <a:p>
                <a:pPr marL="87313"/>
                <a:r>
                  <a:rPr lang="ru-RU" sz="2000" dirty="0" smtClean="0">
                    <a:latin typeface="+mj-lt"/>
                  </a:rPr>
                  <a:t>Получили такие данные: 23, 18, 25, 20, 25, 25, 32. Определить, сколько минут в среднем затратили учащиеся на выполнение домашнего задания.</a:t>
                </a:r>
              </a:p>
              <a:p>
                <a:pPr marL="87313" algn="ctr"/>
                <a:r>
                  <a:rPr lang="ru-RU" sz="2000" dirty="0" smtClean="0">
                    <a:solidFill>
                      <a:srgbClr val="7030A0"/>
                    </a:solidFill>
                    <a:latin typeface="+mj-lt"/>
                  </a:rPr>
                  <a:t>Решение</a:t>
                </a:r>
              </a:p>
              <a:p>
                <a:pPr marL="87313" algn="ctr"/>
                <a:endParaRPr lang="ru-RU" sz="1000" dirty="0" smtClean="0">
                  <a:solidFill>
                    <a:srgbClr val="7030A0"/>
                  </a:solidFill>
                  <a:latin typeface="+mj-lt"/>
                </a:endParaRPr>
              </a:p>
              <a:p>
                <a:pPr marL="87313"/>
                <a:r>
                  <a:rPr lang="ru-RU" sz="2000" dirty="0" smtClean="0">
                    <a:latin typeface="+mj-lt"/>
                  </a:rPr>
                  <a:t>Чтобы ответить на вопрос задачи, надо найти среднее арифметическое. Для этого указанные числа складываем </a:t>
                </a:r>
              </a:p>
              <a:p>
                <a:pPr marL="87313"/>
                <a:r>
                  <a:rPr lang="ru-RU" sz="2000" dirty="0" smtClean="0">
                    <a:latin typeface="+mj-lt"/>
                  </a:rPr>
                  <a:t>и делим на 7 (количество чисел в ряду):</a:t>
                </a:r>
              </a:p>
              <a:p>
                <a:pPr marL="87313"/>
                <a:endParaRPr lang="ru-RU" sz="1000" dirty="0" smtClean="0">
                  <a:latin typeface="+mj-lt"/>
                </a:endParaRPr>
              </a:p>
              <a:p>
                <a:pPr marL="8731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latin typeface="Cambria Math"/>
                            </a:rPr>
                            <m:t>𝟐𝟑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𝟏𝟖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𝟐𝟓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𝟐𝟎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𝟐𝟓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𝟐𝟓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ru-RU" sz="2000" b="1" i="1" smtClean="0">
                              <a:latin typeface="Cambria Math"/>
                            </a:rPr>
                            <m:t>𝟑𝟐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ru-RU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latin typeface="Cambria Math"/>
                            </a:rPr>
                            <m:t>𝟏𝟔𝟖</m:t>
                          </m:r>
                        </m:num>
                        <m:den>
                          <m:r>
                            <a:rPr lang="ru-RU" sz="20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ru-RU" sz="2000" b="1" i="1" smtClean="0">
                          <a:latin typeface="Cambria Math"/>
                        </a:rPr>
                        <m:t>=</m:t>
                      </m:r>
                      <m:r>
                        <a:rPr lang="ru-RU" sz="2000" b="1" i="1" smtClean="0">
                          <a:latin typeface="Cambria Math"/>
                        </a:rPr>
                        <m:t>𝟐𝟒</m:t>
                      </m:r>
                    </m:oMath>
                  </m:oMathPara>
                </a14:m>
                <a:endParaRPr lang="ru-RU" sz="2000" b="1" dirty="0" smtClean="0">
                  <a:latin typeface="+mj-lt"/>
                </a:endParaRPr>
              </a:p>
              <a:p>
                <a:pPr marL="87313"/>
                <a:r>
                  <a:rPr lang="ru-RU" sz="2000" b="1" dirty="0" smtClean="0">
                    <a:latin typeface="+mj-lt"/>
                  </a:rPr>
                  <a:t>Ответ: </a:t>
                </a:r>
                <a:r>
                  <a:rPr lang="ru-RU" sz="2000" dirty="0" smtClean="0">
                    <a:latin typeface="+mj-lt"/>
                  </a:rPr>
                  <a:t>24 минуты.</a:t>
                </a:r>
                <a:endParaRPr lang="ru-RU" sz="20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Блок-схема: процесс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338714"/>
                <a:ext cx="8001000" cy="4985886"/>
              </a:xfrm>
              <a:prstGeom prst="flowChartProcess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420930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Дан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упорядоченный ряд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чисел:</a:t>
            </a: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35, 35, 36, 36, 36, 36, 37, 37, 38, 39,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39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 – 35 = 4 –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размах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ряда.</a:t>
            </a: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16, 22, 16, 13, 20, 17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36525" indent="128588" eaLnBrk="1" hangingPunct="1">
              <a:lnSpc>
                <a:spcPct val="90000"/>
              </a:lnSpc>
              <a:spcBef>
                <a:spcPct val="0"/>
              </a:spcBef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 – 13 = 9 –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размах ряда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09600" y="381000"/>
            <a:ext cx="7924800" cy="12192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Размахом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ряда чисел называется разность между наибольшим и наименьшим из этих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чисел.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474643" y="398442"/>
            <a:ext cx="8115300" cy="11255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Модой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ряда чисел называется число, наиболее часто встречающееся в данном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ряду.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17493" y="1981200"/>
            <a:ext cx="8229600" cy="42093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6525" indent="128588">
              <a:lnSpc>
                <a:spcPct val="90000"/>
              </a:lnSpc>
              <a:spcBef>
                <a:spcPct val="0"/>
              </a:spcBef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Ряд чисел может иметь более одной моды или не иметь совсем. </a:t>
            </a:r>
          </a:p>
          <a:p>
            <a:pPr marL="136525" indent="128588">
              <a:lnSpc>
                <a:spcPct val="90000"/>
              </a:lnSpc>
              <a:spcBef>
                <a:spcPct val="0"/>
              </a:spcBef>
              <a:buFont typeface="Wingdings 2"/>
              <a:buNone/>
              <a:defRPr/>
            </a:pP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36525" indent="128588">
              <a:lnSpc>
                <a:spcPct val="90000"/>
              </a:lnSpc>
              <a:spcBef>
                <a:spcPct val="0"/>
              </a:spcBef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В ряду чисел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47, 46, 50, 52, 47, 52, 49, 45, 43, 53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две моды – это числа 47 и 52, так как каждое из этих чисел встречается два раза,       а остальные числа встречаются в ряду менее двух раз.</a:t>
            </a:r>
          </a:p>
          <a:p>
            <a:pPr marL="136525" indent="128588">
              <a:lnSpc>
                <a:spcPct val="90000"/>
              </a:lnSpc>
              <a:spcBef>
                <a:spcPct val="0"/>
              </a:spcBef>
              <a:buFont typeface="Wingdings 2"/>
              <a:buNone/>
              <a:defRPr/>
            </a:pPr>
            <a:endParaRPr lang="ru-RU" sz="1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36525" indent="128588">
              <a:lnSpc>
                <a:spcPct val="90000"/>
              </a:lnSpc>
              <a:spcBef>
                <a:spcPct val="0"/>
              </a:spcBef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В ряду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69, 68, 66, 70, 67, 71, 74, 63, 73, 72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моды нет.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284</TotalTime>
  <Words>849</Words>
  <Application>Microsoft Office PowerPoint</Application>
  <PresentationFormat>Экран (4:3)</PresentationFormat>
  <Paragraphs>302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Вилкова Светлана Анатольевна</dc:creator>
  <cp:lastModifiedBy>Светлана</cp:lastModifiedBy>
  <cp:revision>43</cp:revision>
  <cp:lastPrinted>1601-01-01T00:00:00Z</cp:lastPrinted>
  <dcterms:created xsi:type="dcterms:W3CDTF">1601-01-01T00:00:00Z</dcterms:created>
  <dcterms:modified xsi:type="dcterms:W3CDTF">2013-07-05T05:33:40Z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