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7" r:id="rId2"/>
    <p:sldId id="259" r:id="rId3"/>
    <p:sldId id="264" r:id="rId4"/>
    <p:sldId id="273" r:id="rId5"/>
    <p:sldId id="274" r:id="rId6"/>
    <p:sldId id="263" r:id="rId7"/>
    <p:sldId id="261" r:id="rId8"/>
    <p:sldId id="262" r:id="rId9"/>
    <p:sldId id="277" r:id="rId10"/>
    <p:sldId id="278" r:id="rId11"/>
    <p:sldId id="266" r:id="rId12"/>
    <p:sldId id="276" r:id="rId13"/>
    <p:sldId id="279" r:id="rId14"/>
    <p:sldId id="271" r:id="rId15"/>
    <p:sldId id="275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6FC"/>
    <a:srgbClr val="FFFFBD"/>
    <a:srgbClr val="FFFF99"/>
    <a:srgbClr val="CC3300"/>
    <a:srgbClr val="A8F0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29" autoAdjust="0"/>
  </p:normalViewPr>
  <p:slideViewPr>
    <p:cSldViewPr>
      <p:cViewPr varScale="1">
        <p:scale>
          <a:sx n="102" d="100"/>
          <a:sy n="102" d="100"/>
        </p:scale>
        <p:origin x="-2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E8C8FBE-1B71-48DE-AB87-F3991AEE02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86266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1" name="Скругленный прямоугольник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2" name="Скругленный прямоугольник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Прямоугольник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CDF6432-3C9C-4700-A277-9BF8BCFCF6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832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EF7AB-807D-49E8-82EA-37971A9BEE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87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5EB74-BB1A-4D6B-8320-3F58CC6C74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245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9681F-43AD-44FA-8F79-76B5A4AE1F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0728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345B7-F782-431E-877D-801F6738C8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57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C63B5-4B12-45C1-A52D-DBE24DE96C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483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3A9DF37-666B-47B0-B97C-BFD54976FA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65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44585-3A4A-472F-8434-DCBABE49E5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516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31E60-F789-4062-A718-DFA8F315FC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349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C8A1E-8465-4C20-AB81-E55579AB6B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381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073C6-01EA-4E0F-AC3B-6DDC9FEBCB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90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2594B99-B316-4985-BDE4-789E8B0EEE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13" r:id="rId2"/>
    <p:sldLayoutId id="2147483714" r:id="rId3"/>
    <p:sldLayoutId id="2147483715" r:id="rId4"/>
    <p:sldLayoutId id="2147483722" r:id="rId5"/>
    <p:sldLayoutId id="2147483723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85800" y="1447800"/>
            <a:ext cx="8077200" cy="2667000"/>
          </a:xfrm>
        </p:spPr>
        <p:txBody>
          <a:bodyPr/>
          <a:lstStyle/>
          <a:p>
            <a:pPr marL="0" indent="0" algn="r" eaLnBrk="1" hangingPunct="1">
              <a:buFontTx/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Не мысли надобно учить,</a:t>
            </a:r>
          </a:p>
          <a:p>
            <a:pPr marL="0" indent="0" algn="r" eaLnBrk="1" hangingPunct="1">
              <a:buFontTx/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                     а учить мыслить.</a:t>
            </a:r>
            <a:r>
              <a:rPr lang="ru-RU" sz="48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   				 					 </a:t>
            </a:r>
            <a:r>
              <a:rPr lang="ru-RU" sz="3200" b="1" i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Э. Кант</a:t>
            </a:r>
          </a:p>
        </p:txBody>
      </p:sp>
      <p:pic>
        <p:nvPicPr>
          <p:cNvPr id="5123" name="Picture 4" descr="C:\Users\Vilkova\AppData\Local\Microsoft\Windows\Temporary Internet Files\Content.IE5\C7BEQWTG\MC90023291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079875"/>
            <a:ext cx="2743200" cy="243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" y="474663"/>
            <a:ext cx="1466850" cy="224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889125" y="685800"/>
            <a:ext cx="2895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b="1" i="1" dirty="0" smtClean="0"/>
              <a:t>2-й </a:t>
            </a:r>
            <a:r>
              <a:rPr lang="ru-RU" sz="2400" b="1" i="1" dirty="0"/>
              <a:t>способ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901825" y="1147763"/>
            <a:ext cx="5638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200"/>
              <a:t>(</a:t>
            </a:r>
            <a:r>
              <a:rPr lang="ru-RU" sz="3200" i="1"/>
              <a:t>х</a:t>
            </a:r>
            <a:r>
              <a:rPr lang="ru-RU" sz="3200"/>
              <a:t> + 15) + 14 = 56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1901825" y="1792288"/>
            <a:ext cx="8945563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/>
              <a:t>Сначала упростим выражение, стоящее </a:t>
            </a:r>
          </a:p>
          <a:p>
            <a:pPr eaLnBrk="1" hangingPunct="1"/>
            <a:r>
              <a:rPr lang="ru-RU" sz="2800"/>
              <a:t>в левой части уравнения, использовав </a:t>
            </a:r>
          </a:p>
          <a:p>
            <a:pPr eaLnBrk="1" hangingPunct="1"/>
            <a:r>
              <a:rPr lang="ru-RU" sz="2800"/>
              <a:t>сочетательное свойство сложения:</a:t>
            </a: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889125" y="3227388"/>
            <a:ext cx="2794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 i="1"/>
              <a:t>х</a:t>
            </a:r>
            <a:r>
              <a:rPr lang="ru-RU" sz="2800"/>
              <a:t> + 15 + 14= 56 </a:t>
            </a:r>
          </a:p>
        </p:txBody>
      </p:sp>
      <p:sp>
        <p:nvSpPr>
          <p:cNvPr id="37" name="Прямоугольник 36"/>
          <p:cNvSpPr>
            <a:spLocks noChangeArrowheads="1"/>
          </p:cNvSpPr>
          <p:nvPr/>
        </p:nvSpPr>
        <p:spPr bwMode="auto">
          <a:xfrm>
            <a:off x="1889125" y="3749675"/>
            <a:ext cx="208262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 i="1" dirty="0"/>
              <a:t>х</a:t>
            </a:r>
            <a:r>
              <a:rPr lang="ru-RU" sz="2800" dirty="0"/>
              <a:t> + 29 = </a:t>
            </a:r>
            <a:r>
              <a:rPr lang="ru-RU" sz="2800" dirty="0" smtClean="0"/>
              <a:t>56.</a:t>
            </a:r>
            <a:endParaRPr lang="ru-RU" sz="2800" dirty="0"/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1889125" y="4273550"/>
            <a:ext cx="84121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/>
              <a:t>Затем найдём неизвестное слагаемое </a:t>
            </a:r>
            <a:r>
              <a:rPr lang="ru-RU" sz="2800" i="1"/>
              <a:t>х</a:t>
            </a:r>
            <a:r>
              <a:rPr lang="ru-RU" sz="2800"/>
              <a:t>:</a:t>
            </a:r>
          </a:p>
        </p:txBody>
      </p:sp>
      <p:sp>
        <p:nvSpPr>
          <p:cNvPr id="39" name="Прямоугольник 38"/>
          <p:cNvSpPr>
            <a:spLocks noChangeArrowheads="1"/>
          </p:cNvSpPr>
          <p:nvPr/>
        </p:nvSpPr>
        <p:spPr bwMode="auto">
          <a:xfrm>
            <a:off x="1901825" y="4876800"/>
            <a:ext cx="20732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 i="1"/>
              <a:t>х</a:t>
            </a:r>
            <a:r>
              <a:rPr lang="ru-RU" sz="2800"/>
              <a:t> = 56 – 29 </a:t>
            </a:r>
          </a:p>
        </p:txBody>
      </p:sp>
      <p:sp>
        <p:nvSpPr>
          <p:cNvPr id="40" name="Прямоугольник 39"/>
          <p:cNvSpPr>
            <a:spLocks noChangeArrowheads="1"/>
          </p:cNvSpPr>
          <p:nvPr/>
        </p:nvSpPr>
        <p:spPr bwMode="auto">
          <a:xfrm>
            <a:off x="1908175" y="5480050"/>
            <a:ext cx="127310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 i="1" dirty="0"/>
              <a:t>х</a:t>
            </a:r>
            <a:r>
              <a:rPr lang="ru-RU" sz="2800" dirty="0"/>
              <a:t> = </a:t>
            </a:r>
            <a:r>
              <a:rPr lang="ru-RU" sz="2800" dirty="0" smtClean="0"/>
              <a:t>27.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7" grpId="0"/>
      <p:bldP spid="38" grpId="0"/>
      <p:bldP spid="39" grpId="0"/>
      <p:bldP spid="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" y="474663"/>
            <a:ext cx="1466850" cy="224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AutoShape 5"/>
          <p:cNvSpPr>
            <a:spLocks noChangeArrowheads="1"/>
          </p:cNvSpPr>
          <p:nvPr/>
        </p:nvSpPr>
        <p:spPr bwMode="auto">
          <a:xfrm>
            <a:off x="1900997" y="685800"/>
            <a:ext cx="6250782" cy="1017575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Решим уравнение (</a:t>
            </a:r>
            <a:r>
              <a:rPr lang="ru-RU" sz="2800" i="1" dirty="0">
                <a:latin typeface="Arial" pitchFamily="34" charset="0"/>
                <a:cs typeface="Arial" pitchFamily="34" charset="0"/>
              </a:rPr>
              <a:t>х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+ 65) – 28 = 45</a:t>
            </a:r>
          </a:p>
          <a:p>
            <a:pPr>
              <a:defRPr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двумя способами: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901825" y="1828800"/>
            <a:ext cx="2895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b="1" i="1" dirty="0" smtClean="0"/>
              <a:t>1-й </a:t>
            </a:r>
            <a:r>
              <a:rPr lang="ru-RU" sz="2400" b="1" i="1" dirty="0"/>
              <a:t>способ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901825" y="2290763"/>
            <a:ext cx="5638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200"/>
              <a:t>(</a:t>
            </a:r>
            <a:r>
              <a:rPr lang="ru-RU" sz="3200" i="1"/>
              <a:t>х</a:t>
            </a:r>
            <a:r>
              <a:rPr lang="ru-RU" sz="3200"/>
              <a:t> + 65) – 28 = 45</a:t>
            </a:r>
          </a:p>
        </p:txBody>
      </p:sp>
      <p:sp>
        <p:nvSpPr>
          <p:cNvPr id="4" name="Блок-схема: процесс 3"/>
          <p:cNvSpPr/>
          <p:nvPr/>
        </p:nvSpPr>
        <p:spPr>
          <a:xfrm>
            <a:off x="1901825" y="2290763"/>
            <a:ext cx="1527175" cy="584200"/>
          </a:xfrm>
          <a:prstGeom prst="flowChartProcess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819275" y="2971800"/>
            <a:ext cx="1692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>
                <a:solidFill>
                  <a:srgbClr val="C00000"/>
                </a:solidFill>
              </a:rPr>
              <a:t>уменьшаемое</a:t>
            </a:r>
          </a:p>
        </p:txBody>
      </p:sp>
      <p:sp>
        <p:nvSpPr>
          <p:cNvPr id="31" name="Блок-схема: процесс 30"/>
          <p:cNvSpPr/>
          <p:nvPr/>
        </p:nvSpPr>
        <p:spPr>
          <a:xfrm>
            <a:off x="3756025" y="2276475"/>
            <a:ext cx="609600" cy="584200"/>
          </a:xfrm>
          <a:prstGeom prst="flowChartProcess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2" name="Блок-схема: процесс 31"/>
          <p:cNvSpPr/>
          <p:nvPr/>
        </p:nvSpPr>
        <p:spPr>
          <a:xfrm>
            <a:off x="4673600" y="2276475"/>
            <a:ext cx="609600" cy="584200"/>
          </a:xfrm>
          <a:prstGeom prst="flowChartProcess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3519488" y="2959100"/>
            <a:ext cx="1692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>
                <a:solidFill>
                  <a:srgbClr val="C00000"/>
                </a:solidFill>
              </a:rPr>
              <a:t>вычитаемое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318125" y="2398713"/>
            <a:ext cx="1692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>
                <a:solidFill>
                  <a:srgbClr val="C00000"/>
                </a:solidFill>
              </a:rPr>
              <a:t>разность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219075" y="3398838"/>
            <a:ext cx="89439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/>
              <a:t>Сначала найдём неизвестное уменьшаемое </a:t>
            </a:r>
            <a:r>
              <a:rPr lang="ru-RU" sz="2800" i="1"/>
              <a:t>х</a:t>
            </a:r>
            <a:r>
              <a:rPr lang="ru-RU" sz="2800"/>
              <a:t> + 65:</a:t>
            </a: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215900" y="3921125"/>
            <a:ext cx="27924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 i="1"/>
              <a:t>х</a:t>
            </a:r>
            <a:r>
              <a:rPr lang="ru-RU" sz="2800"/>
              <a:t> + 65 = 45 + 28</a:t>
            </a:r>
          </a:p>
        </p:txBody>
      </p:sp>
      <p:sp>
        <p:nvSpPr>
          <p:cNvPr id="37" name="Прямоугольник 36"/>
          <p:cNvSpPr>
            <a:spLocks noChangeArrowheads="1"/>
          </p:cNvSpPr>
          <p:nvPr/>
        </p:nvSpPr>
        <p:spPr bwMode="auto">
          <a:xfrm>
            <a:off x="219075" y="4445000"/>
            <a:ext cx="208262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 i="1" dirty="0"/>
              <a:t>х</a:t>
            </a:r>
            <a:r>
              <a:rPr lang="ru-RU" sz="2800" dirty="0"/>
              <a:t> + 65 = </a:t>
            </a:r>
            <a:r>
              <a:rPr lang="ru-RU" sz="2800" dirty="0" smtClean="0"/>
              <a:t>73.</a:t>
            </a:r>
            <a:endParaRPr lang="ru-RU" sz="2800" dirty="0"/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219075" y="4968875"/>
            <a:ext cx="84105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/>
              <a:t>Найдём неизвестное слагаемое </a:t>
            </a:r>
            <a:r>
              <a:rPr lang="ru-RU" sz="2800" i="1"/>
              <a:t>х</a:t>
            </a:r>
            <a:r>
              <a:rPr lang="ru-RU" sz="2800"/>
              <a:t>:</a:t>
            </a:r>
          </a:p>
        </p:txBody>
      </p:sp>
      <p:sp>
        <p:nvSpPr>
          <p:cNvPr id="39" name="Прямоугольник 38"/>
          <p:cNvSpPr>
            <a:spLocks noChangeArrowheads="1"/>
          </p:cNvSpPr>
          <p:nvPr/>
        </p:nvSpPr>
        <p:spPr bwMode="auto">
          <a:xfrm>
            <a:off x="219075" y="5497513"/>
            <a:ext cx="20732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 i="1"/>
              <a:t>х</a:t>
            </a:r>
            <a:r>
              <a:rPr lang="ru-RU" sz="2800"/>
              <a:t> = 73 – 65 </a:t>
            </a:r>
          </a:p>
        </p:txBody>
      </p:sp>
      <p:sp>
        <p:nvSpPr>
          <p:cNvPr id="40" name="Прямоугольник 39"/>
          <p:cNvSpPr>
            <a:spLocks noChangeArrowheads="1"/>
          </p:cNvSpPr>
          <p:nvPr/>
        </p:nvSpPr>
        <p:spPr bwMode="auto">
          <a:xfrm>
            <a:off x="200025" y="6019800"/>
            <a:ext cx="107273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 i="1" dirty="0"/>
              <a:t>х</a:t>
            </a:r>
            <a:r>
              <a:rPr lang="ru-RU" sz="2800" dirty="0"/>
              <a:t> = </a:t>
            </a:r>
            <a:r>
              <a:rPr lang="ru-RU" sz="2800" dirty="0" smtClean="0"/>
              <a:t>8.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31" grpId="0" animBg="1"/>
      <p:bldP spid="32" grpId="0" animBg="1"/>
      <p:bldP spid="33" grpId="0"/>
      <p:bldP spid="34" grpId="0"/>
      <p:bldP spid="6" grpId="0"/>
      <p:bldP spid="37" grpId="0"/>
      <p:bldP spid="38" grpId="0"/>
      <p:bldP spid="39" grpId="0"/>
      <p:bldP spid="4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" y="474663"/>
            <a:ext cx="1466850" cy="224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889125" y="685800"/>
            <a:ext cx="2895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b="1" i="1" dirty="0" smtClean="0"/>
              <a:t>2-й </a:t>
            </a:r>
            <a:r>
              <a:rPr lang="ru-RU" sz="2400" b="1" i="1" dirty="0"/>
              <a:t>способ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901825" y="1147763"/>
            <a:ext cx="5638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200"/>
              <a:t>(</a:t>
            </a:r>
            <a:r>
              <a:rPr lang="ru-RU" sz="3200" i="1"/>
              <a:t>х</a:t>
            </a:r>
            <a:r>
              <a:rPr lang="ru-RU" sz="3200"/>
              <a:t> + 65) – 28 = 45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1901825" y="1792288"/>
            <a:ext cx="8945563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/>
              <a:t>Сначала упростим выражение, стоящее </a:t>
            </a:r>
          </a:p>
          <a:p>
            <a:pPr eaLnBrk="1" hangingPunct="1"/>
            <a:r>
              <a:rPr lang="ru-RU" sz="2800"/>
              <a:t>в левой части уравнения, использовав </a:t>
            </a:r>
          </a:p>
          <a:p>
            <a:pPr eaLnBrk="1" hangingPunct="1"/>
            <a:r>
              <a:rPr lang="ru-RU" sz="2800"/>
              <a:t>свойства вычитания:</a:t>
            </a: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889125" y="3227388"/>
            <a:ext cx="27844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 i="1"/>
              <a:t>х</a:t>
            </a:r>
            <a:r>
              <a:rPr lang="ru-RU" sz="2800"/>
              <a:t> + 65 – 28= 45 </a:t>
            </a:r>
          </a:p>
        </p:txBody>
      </p:sp>
      <p:sp>
        <p:nvSpPr>
          <p:cNvPr id="37" name="Прямоугольник 36"/>
          <p:cNvSpPr>
            <a:spLocks noChangeArrowheads="1"/>
          </p:cNvSpPr>
          <p:nvPr/>
        </p:nvSpPr>
        <p:spPr bwMode="auto">
          <a:xfrm>
            <a:off x="1889125" y="3749675"/>
            <a:ext cx="208262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 i="1" dirty="0"/>
              <a:t>х</a:t>
            </a:r>
            <a:r>
              <a:rPr lang="ru-RU" sz="2800" dirty="0"/>
              <a:t> + 37 = </a:t>
            </a:r>
            <a:r>
              <a:rPr lang="ru-RU" sz="2800" dirty="0" smtClean="0"/>
              <a:t>45.</a:t>
            </a:r>
            <a:endParaRPr lang="ru-RU" sz="2800" dirty="0"/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1889125" y="4273550"/>
            <a:ext cx="84121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/>
              <a:t>Затем найдём неизвестное слагаемое </a:t>
            </a:r>
            <a:r>
              <a:rPr lang="ru-RU" sz="2800" i="1"/>
              <a:t>х</a:t>
            </a:r>
            <a:r>
              <a:rPr lang="ru-RU" sz="2800"/>
              <a:t>:</a:t>
            </a:r>
          </a:p>
        </p:txBody>
      </p:sp>
      <p:sp>
        <p:nvSpPr>
          <p:cNvPr id="39" name="Прямоугольник 38"/>
          <p:cNvSpPr>
            <a:spLocks noChangeArrowheads="1"/>
          </p:cNvSpPr>
          <p:nvPr/>
        </p:nvSpPr>
        <p:spPr bwMode="auto">
          <a:xfrm>
            <a:off x="1901825" y="4876800"/>
            <a:ext cx="20732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 i="1"/>
              <a:t>х</a:t>
            </a:r>
            <a:r>
              <a:rPr lang="ru-RU" sz="2800"/>
              <a:t> = 45 – 37 </a:t>
            </a:r>
          </a:p>
        </p:txBody>
      </p:sp>
      <p:sp>
        <p:nvSpPr>
          <p:cNvPr id="40" name="Прямоугольник 39"/>
          <p:cNvSpPr>
            <a:spLocks noChangeArrowheads="1"/>
          </p:cNvSpPr>
          <p:nvPr/>
        </p:nvSpPr>
        <p:spPr bwMode="auto">
          <a:xfrm>
            <a:off x="1908175" y="5480050"/>
            <a:ext cx="107273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 i="1" dirty="0"/>
              <a:t>х</a:t>
            </a:r>
            <a:r>
              <a:rPr lang="ru-RU" sz="2800" dirty="0"/>
              <a:t> = </a:t>
            </a:r>
            <a:r>
              <a:rPr lang="ru-RU" sz="2800" dirty="0" smtClean="0"/>
              <a:t>8.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7" grpId="0"/>
      <p:bldP spid="38" grpId="0"/>
      <p:bldP spid="39" grpId="0"/>
      <p:bldP spid="4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700490" y="2157015"/>
            <a:ext cx="5410199" cy="1008063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48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66 – (</a:t>
            </a:r>
            <a:r>
              <a:rPr lang="ru-RU" sz="4800" b="1" i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sz="48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– 13) = 25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1181101" y="863993"/>
            <a:ext cx="6781799" cy="736207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Решите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уравнения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любым способом: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700490" y="3528615"/>
            <a:ext cx="5410199" cy="1008063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48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(65 – </a:t>
            </a:r>
            <a:r>
              <a:rPr lang="ru-RU" sz="4800" b="1" i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у</a:t>
            </a:r>
            <a:r>
              <a:rPr lang="ru-RU" sz="48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) + 19 = 48</a:t>
            </a: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685800" y="4876799"/>
            <a:ext cx="5410199" cy="1008063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48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4800" b="1" i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sz="48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+ 14) – 5 = 16</a:t>
            </a:r>
          </a:p>
        </p:txBody>
      </p:sp>
      <p:sp>
        <p:nvSpPr>
          <p:cNvPr id="7" name="Блок-схема: карточка 6"/>
          <p:cNvSpPr/>
          <p:nvPr/>
        </p:nvSpPr>
        <p:spPr>
          <a:xfrm>
            <a:off x="6858000" y="2209800"/>
            <a:ext cx="1312863" cy="901700"/>
          </a:xfrm>
          <a:prstGeom prst="flowChartPunchedCar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b="1" dirty="0">
                <a:latin typeface="Arial" pitchFamily="34" charset="0"/>
                <a:cs typeface="Arial" pitchFamily="34" charset="0"/>
              </a:rPr>
              <a:t>54</a:t>
            </a:r>
          </a:p>
        </p:txBody>
      </p:sp>
      <p:sp>
        <p:nvSpPr>
          <p:cNvPr id="8" name="Блок-схема: карточка 7"/>
          <p:cNvSpPr/>
          <p:nvPr/>
        </p:nvSpPr>
        <p:spPr>
          <a:xfrm>
            <a:off x="6858000" y="3581400"/>
            <a:ext cx="1312863" cy="901700"/>
          </a:xfrm>
          <a:prstGeom prst="flowChartPunchedCar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b="1" dirty="0">
                <a:latin typeface="Arial" pitchFamily="34" charset="0"/>
                <a:cs typeface="Arial" pitchFamily="34" charset="0"/>
              </a:rPr>
              <a:t>36</a:t>
            </a:r>
          </a:p>
        </p:txBody>
      </p:sp>
      <p:sp>
        <p:nvSpPr>
          <p:cNvPr id="9" name="Блок-схема: карточка 8"/>
          <p:cNvSpPr/>
          <p:nvPr/>
        </p:nvSpPr>
        <p:spPr>
          <a:xfrm>
            <a:off x="6858000" y="4929188"/>
            <a:ext cx="1312863" cy="903287"/>
          </a:xfrm>
          <a:prstGeom prst="flowChartPunchedCar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b="1" dirty="0">
                <a:latin typeface="Arial" pitchFamily="34" charset="0"/>
                <a:cs typeface="Arial" pitchFamily="34" charset="0"/>
              </a:rPr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ChangeArrowheads="1"/>
          </p:cNvSpPr>
          <p:nvPr/>
        </p:nvSpPr>
        <p:spPr bwMode="auto">
          <a:xfrm>
            <a:off x="3962400" y="855663"/>
            <a:ext cx="5410200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>
              <a:buFontTx/>
              <a:buAutoNum type="arabicPeriod"/>
            </a:pPr>
            <a:r>
              <a:rPr lang="ru-RU" sz="2400" dirty="0">
                <a:solidFill>
                  <a:srgbClr val="002060"/>
                </a:solidFill>
                <a:ea typeface="Times New Roman" pitchFamily="18" charset="0"/>
                <a:cs typeface="Arial" charset="0"/>
              </a:rPr>
              <a:t> Сегодня я узнал…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solidFill>
                  <a:srgbClr val="002060"/>
                </a:solidFill>
                <a:ea typeface="Times New Roman" pitchFamily="18" charset="0"/>
                <a:cs typeface="Arial" charset="0"/>
              </a:rPr>
              <a:t> Было интересно…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solidFill>
                  <a:srgbClr val="002060"/>
                </a:solidFill>
                <a:ea typeface="Times New Roman" pitchFamily="18" charset="0"/>
                <a:cs typeface="Arial" charset="0"/>
              </a:rPr>
              <a:t> Было трудно…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solidFill>
                  <a:srgbClr val="002060"/>
                </a:solidFill>
                <a:ea typeface="Times New Roman" pitchFamily="18" charset="0"/>
                <a:cs typeface="Arial" charset="0"/>
              </a:rPr>
              <a:t> Я выполнял задания…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solidFill>
                  <a:srgbClr val="002060"/>
                </a:solidFill>
                <a:ea typeface="Times New Roman" pitchFamily="18" charset="0"/>
                <a:cs typeface="Arial" charset="0"/>
              </a:rPr>
              <a:t> Я </a:t>
            </a:r>
            <a:r>
              <a:rPr lang="ru-RU" sz="2400" smtClean="0">
                <a:solidFill>
                  <a:srgbClr val="002060"/>
                </a:solidFill>
                <a:ea typeface="Times New Roman" pitchFamily="18" charset="0"/>
                <a:cs typeface="Arial" charset="0"/>
              </a:rPr>
              <a:t>понял, что</a:t>
            </a:r>
            <a:r>
              <a:rPr lang="ru-RU" sz="2400" dirty="0">
                <a:solidFill>
                  <a:srgbClr val="002060"/>
                </a:solidFill>
                <a:ea typeface="Times New Roman" pitchFamily="18" charset="0"/>
                <a:cs typeface="Arial" charset="0"/>
              </a:rPr>
              <a:t>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solidFill>
                  <a:srgbClr val="002060"/>
                </a:solidFill>
                <a:ea typeface="Times New Roman" pitchFamily="18" charset="0"/>
                <a:cs typeface="Arial" charset="0"/>
              </a:rPr>
              <a:t> Теперь я могу…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solidFill>
                  <a:srgbClr val="002060"/>
                </a:solidFill>
                <a:ea typeface="Times New Roman" pitchFamily="18" charset="0"/>
                <a:cs typeface="Arial" charset="0"/>
              </a:rPr>
              <a:t> Я почувствовал, что…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solidFill>
                  <a:srgbClr val="002060"/>
                </a:solidFill>
                <a:ea typeface="Times New Roman" pitchFamily="18" charset="0"/>
                <a:cs typeface="Arial" charset="0"/>
              </a:rPr>
              <a:t> Я приобрел…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solidFill>
                  <a:srgbClr val="002060"/>
                </a:solidFill>
                <a:ea typeface="Times New Roman" pitchFamily="18" charset="0"/>
                <a:cs typeface="Arial" charset="0"/>
              </a:rPr>
              <a:t> Я научился…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solidFill>
                  <a:srgbClr val="002060"/>
                </a:solidFill>
                <a:ea typeface="Times New Roman" pitchFamily="18" charset="0"/>
                <a:cs typeface="Arial" charset="0"/>
              </a:rPr>
              <a:t> У меня </a:t>
            </a:r>
            <a:r>
              <a:rPr lang="ru-RU" sz="2400" dirty="0" smtClean="0">
                <a:solidFill>
                  <a:srgbClr val="002060"/>
                </a:solidFill>
                <a:ea typeface="Times New Roman" pitchFamily="18" charset="0"/>
                <a:cs typeface="Arial" charset="0"/>
              </a:rPr>
              <a:t>получилось… </a:t>
            </a:r>
            <a:endParaRPr lang="ru-RU" sz="2400" dirty="0">
              <a:solidFill>
                <a:srgbClr val="002060"/>
              </a:solidFill>
              <a:ea typeface="Times New Roman" pitchFamily="18" charset="0"/>
              <a:cs typeface="Arial" charset="0"/>
            </a:endParaRPr>
          </a:p>
          <a:p>
            <a:pPr eaLnBrk="0" hangingPunct="0">
              <a:buFontTx/>
              <a:buAutoNum type="arabicPeriod"/>
            </a:pPr>
            <a:r>
              <a:rPr lang="ru-RU" sz="2400" dirty="0">
                <a:solidFill>
                  <a:srgbClr val="002060"/>
                </a:solidFill>
                <a:ea typeface="Times New Roman" pitchFamily="18" charset="0"/>
                <a:cs typeface="Arial" charset="0"/>
              </a:rPr>
              <a:t> Я смог…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solidFill>
                  <a:srgbClr val="002060"/>
                </a:solidFill>
                <a:ea typeface="Times New Roman" pitchFamily="18" charset="0"/>
                <a:cs typeface="Arial" charset="0"/>
              </a:rPr>
              <a:t> Я попробую…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solidFill>
                  <a:srgbClr val="002060"/>
                </a:solidFill>
                <a:ea typeface="Times New Roman" pitchFamily="18" charset="0"/>
                <a:cs typeface="Arial" charset="0"/>
              </a:rPr>
              <a:t> Меня удивило…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solidFill>
                  <a:srgbClr val="002060"/>
                </a:solidFill>
                <a:ea typeface="Times New Roman" pitchFamily="18" charset="0"/>
                <a:cs typeface="Arial" charset="0"/>
              </a:rPr>
              <a:t> Урок дал мне для жизни…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solidFill>
                  <a:srgbClr val="002060"/>
                </a:solidFill>
                <a:ea typeface="Times New Roman" pitchFamily="18" charset="0"/>
                <a:cs typeface="Arial" charset="0"/>
              </a:rPr>
              <a:t> Мне захотелось… </a:t>
            </a:r>
          </a:p>
          <a:p>
            <a:pPr eaLnBrk="0" hangingPunct="0"/>
            <a:endParaRPr lang="ru-RU" sz="2400" dirty="0">
              <a:ea typeface="Times New Roman" pitchFamily="18" charset="0"/>
              <a:cs typeface="Arial" charset="0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914400" y="752817"/>
            <a:ext cx="2237311" cy="570911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Рефлексия</a:t>
            </a:r>
          </a:p>
        </p:txBody>
      </p:sp>
      <p:pic>
        <p:nvPicPr>
          <p:cNvPr id="18438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38400"/>
            <a:ext cx="18415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Прямоугольник 1"/>
          <p:cNvSpPr>
            <a:spLocks noChangeArrowheads="1"/>
          </p:cNvSpPr>
          <p:nvPr/>
        </p:nvSpPr>
        <p:spPr bwMode="auto">
          <a:xfrm>
            <a:off x="304800" y="762000"/>
            <a:ext cx="85344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600" b="1" dirty="0">
                <a:solidFill>
                  <a:srgbClr val="002060"/>
                </a:solidFill>
              </a:rPr>
              <a:t>Интернет-источники</a:t>
            </a:r>
          </a:p>
          <a:p>
            <a:endParaRPr lang="ru-RU" sz="1600" dirty="0"/>
          </a:p>
          <a:p>
            <a:r>
              <a:rPr lang="ru-RU" sz="1600" dirty="0"/>
              <a:t>http://</a:t>
            </a:r>
            <a:r>
              <a:rPr lang="ru-RU" sz="1600" dirty="0" smtClean="0"/>
              <a:t>office.microsoft.com/ru/images/results.aspx?qu</a:t>
            </a:r>
            <a:r>
              <a:rPr lang="ru-RU" sz="1600" dirty="0"/>
              <a:t>=%D0%BA%D0%BD%D0%B8%D0%B3%D0%B8&amp;ex=2#ai:MC900232915|mt:1| (книги, слайд 1</a:t>
            </a:r>
            <a:r>
              <a:rPr lang="ru-RU" sz="1600" dirty="0" smtClean="0"/>
              <a:t>)</a:t>
            </a:r>
          </a:p>
          <a:p>
            <a:endParaRPr lang="ru-RU" sz="1600" dirty="0"/>
          </a:p>
          <a:p>
            <a:r>
              <a:rPr lang="ru-RU" sz="1600" dirty="0"/>
              <a:t>http://</a:t>
            </a:r>
            <a:r>
              <a:rPr lang="ru-RU" sz="1600" dirty="0" smtClean="0"/>
              <a:t>office.microsoft.com/ru/images/results.aspx?qu</a:t>
            </a:r>
            <a:r>
              <a:rPr lang="ru-RU" sz="1600" dirty="0"/>
              <a:t>=%D0%BA%D0%BD%D0%B8%D0%B3%D0%B8&amp;ex=2#ai:MC900382574|mt:1| (книги, слайд </a:t>
            </a:r>
            <a:r>
              <a:rPr lang="ru-RU" sz="1600"/>
              <a:t>7</a:t>
            </a:r>
            <a:r>
              <a:rPr lang="ru-RU" sz="1600" smtClean="0"/>
              <a:t>)</a:t>
            </a:r>
          </a:p>
          <a:p>
            <a:endParaRPr lang="ru-RU" sz="1600" dirty="0"/>
          </a:p>
          <a:p>
            <a:r>
              <a:rPr lang="ru-RU" sz="1600" dirty="0"/>
              <a:t>http://</a:t>
            </a:r>
            <a:r>
              <a:rPr lang="ru-RU" sz="1600" dirty="0" smtClean="0"/>
              <a:t>office.microsoft.com/ru/images/results.aspx?qu</a:t>
            </a:r>
            <a:r>
              <a:rPr lang="ru-RU" sz="1600" dirty="0"/>
              <a:t>=%D0%BC%D0%B0%D0%BB%D1%8C%D1%87%D0%B8%D0%BA&amp;ex=1#ai:MC900349097|mt:1| (мальчик)</a:t>
            </a:r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utoShape 5"/>
          <p:cNvSpPr>
            <a:spLocks noChangeArrowheads="1"/>
          </p:cNvSpPr>
          <p:nvPr/>
        </p:nvSpPr>
        <p:spPr bwMode="auto">
          <a:xfrm>
            <a:off x="323882" y="1029362"/>
            <a:ext cx="4032183" cy="4990438"/>
          </a:xfrm>
          <a:prstGeom prst="flowChartAlternateProcess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ru-RU" sz="32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4724400" y="1706385"/>
            <a:ext cx="4032183" cy="2935440"/>
          </a:xfrm>
          <a:prstGeom prst="flowChartAlternateProcess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Рассмотрите записи, выберите лишнее. Объясните 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своё решение.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52" name="WordArt 8"/>
          <p:cNvSpPr>
            <a:spLocks noChangeArrowheads="1" noChangeShapeType="1" noTextEdit="1"/>
          </p:cNvSpPr>
          <p:nvPr/>
        </p:nvSpPr>
        <p:spPr bwMode="auto">
          <a:xfrm>
            <a:off x="2643188" y="1412875"/>
            <a:ext cx="993775" cy="682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200" kern="10">
              <a:ln w="19050">
                <a:solidFill>
                  <a:srgbClr val="00CCFF"/>
                </a:solidFill>
                <a:round/>
                <a:headEnd/>
                <a:tailEnd/>
              </a:ln>
              <a:solidFill>
                <a:schemeClr val="accent2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  <p:sp>
        <p:nvSpPr>
          <p:cNvPr id="6153" name="WordArt 9"/>
          <p:cNvSpPr>
            <a:spLocks noChangeArrowheads="1" noChangeShapeType="1" noTextEdit="1"/>
          </p:cNvSpPr>
          <p:nvPr/>
        </p:nvSpPr>
        <p:spPr bwMode="auto">
          <a:xfrm>
            <a:off x="4572000" y="1412875"/>
            <a:ext cx="865188" cy="682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200" kern="10">
              <a:ln w="19050">
                <a:solidFill>
                  <a:srgbClr val="00CCFF"/>
                </a:solidFill>
                <a:round/>
                <a:headEnd/>
                <a:tailEnd/>
              </a:ln>
              <a:solidFill>
                <a:schemeClr val="accent2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  <p:sp>
        <p:nvSpPr>
          <p:cNvPr id="6154" name="WordArt 10"/>
          <p:cNvSpPr>
            <a:spLocks noChangeArrowheads="1" noChangeShapeType="1" noTextEdit="1"/>
          </p:cNvSpPr>
          <p:nvPr/>
        </p:nvSpPr>
        <p:spPr bwMode="auto">
          <a:xfrm>
            <a:off x="2124075" y="2924175"/>
            <a:ext cx="431800" cy="21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200" kern="10">
              <a:ln w="19050">
                <a:solidFill>
                  <a:srgbClr val="00CCFF"/>
                </a:solidFill>
                <a:round/>
                <a:headEnd/>
                <a:tailEnd/>
              </a:ln>
              <a:solidFill>
                <a:srgbClr val="00008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76222" y="1171984"/>
            <a:ext cx="212750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 </a:t>
            </a:r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+ 35</a:t>
            </a: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332221" y="2088870"/>
            <a:ext cx="210827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 –</a:t>
            </a:r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15</a:t>
            </a: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303366" y="3949005"/>
            <a:ext cx="216597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17</a:t>
            </a:r>
            <a:r>
              <a:rPr lang="en-US" sz="54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+ </a:t>
            </a:r>
            <a:r>
              <a:rPr lang="en-US" sz="54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</a:t>
            </a:r>
            <a:endParaRPr lang="ru-RU" sz="54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87545" y="3057831"/>
            <a:ext cx="370486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 – </a:t>
            </a:r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27</a:t>
            </a:r>
            <a:r>
              <a:rPr lang="en-US" sz="54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= </a:t>
            </a:r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45</a:t>
            </a: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43544" y="4872335"/>
            <a:ext cx="368562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 + </a:t>
            </a:r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16</a:t>
            </a:r>
            <a:r>
              <a:rPr lang="en-US" sz="54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= </a:t>
            </a:r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31</a:t>
            </a: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AutoShape 3"/>
          <p:cNvSpPr>
            <a:spLocks noChangeArrowheads="1"/>
          </p:cNvSpPr>
          <p:nvPr/>
        </p:nvSpPr>
        <p:spPr bwMode="auto">
          <a:xfrm>
            <a:off x="772327" y="1066800"/>
            <a:ext cx="7696200" cy="767767"/>
          </a:xfrm>
          <a:prstGeom prst="flowChartAlternateProcess">
            <a:avLst/>
          </a:prstGeom>
          <a:solidFill>
            <a:srgbClr val="CCF6FC"/>
          </a:solidFill>
          <a:ln w="952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algn="ctr">
              <a:defRPr/>
            </a:pPr>
            <a:r>
              <a:rPr lang="ru-RU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Как найти неизвестное слагаемое?</a:t>
            </a:r>
          </a:p>
          <a:p>
            <a:pPr algn="ctr">
              <a:defRPr/>
            </a:pPr>
            <a:endParaRPr lang="ru-RU" sz="32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508" name="WordArt 4"/>
          <p:cNvSpPr>
            <a:spLocks noChangeArrowheads="1" noChangeShapeType="1" noTextEdit="1"/>
          </p:cNvSpPr>
          <p:nvPr/>
        </p:nvSpPr>
        <p:spPr bwMode="auto">
          <a:xfrm>
            <a:off x="3132137" y="2289175"/>
            <a:ext cx="3527425" cy="649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600" b="1" i="1" kern="10" dirty="0">
                <a:ln/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ru-RU" sz="3600" b="1" i="1" kern="10" dirty="0">
                <a:ln/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+ х = </a:t>
            </a:r>
            <a:r>
              <a:rPr lang="en-US" sz="3600" b="1" i="1" kern="10" dirty="0">
                <a:ln/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sz="3600" b="1" i="1" kern="10" dirty="0">
              <a:ln/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772327" y="3429000"/>
            <a:ext cx="7696200" cy="1219200"/>
          </a:xfrm>
          <a:prstGeom prst="flowChartAlternateProcess">
            <a:avLst/>
          </a:prstGeom>
          <a:solidFill>
            <a:srgbClr val="CCF6FC"/>
          </a:solidFill>
          <a:ln w="952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algn="ctr">
              <a:defRPr/>
            </a:pPr>
            <a:r>
              <a:rPr lang="ru-RU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Надо из суммы вычесть </a:t>
            </a:r>
          </a:p>
          <a:p>
            <a:pPr algn="ctr">
              <a:defRPr/>
            </a:pPr>
            <a:r>
              <a:rPr lang="ru-RU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известное </a:t>
            </a:r>
            <a:r>
              <a:rPr lang="ru-RU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слагаемое.</a:t>
            </a:r>
            <a:endParaRPr lang="ru-RU" sz="32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511" name="WordArt 7"/>
          <p:cNvSpPr>
            <a:spLocks noChangeArrowheads="1" noChangeShapeType="1" noTextEdit="1"/>
          </p:cNvSpPr>
          <p:nvPr/>
        </p:nvSpPr>
        <p:spPr bwMode="auto">
          <a:xfrm>
            <a:off x="3132136" y="5181600"/>
            <a:ext cx="3527425" cy="649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i="1" kern="10" dirty="0">
                <a:ln/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sz="3600" b="1" kern="10" dirty="0">
                <a:ln/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= </a:t>
            </a:r>
            <a:r>
              <a:rPr lang="en-US" sz="3600" b="1" i="1" kern="10" dirty="0">
                <a:ln/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3600" b="1" kern="10" dirty="0">
                <a:ln/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3600" b="1" i="1" kern="10" dirty="0">
                <a:ln/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c</a:t>
            </a:r>
            <a:endParaRPr lang="ru-RU" sz="3600" b="1" i="1" kern="10" dirty="0">
              <a:ln/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4438650" y="2252663"/>
            <a:ext cx="914400" cy="911225"/>
          </a:xfrm>
          <a:prstGeom prst="flowChartProcess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AutoShape 3"/>
          <p:cNvSpPr>
            <a:spLocks noChangeArrowheads="1"/>
          </p:cNvSpPr>
          <p:nvPr/>
        </p:nvSpPr>
        <p:spPr bwMode="auto">
          <a:xfrm>
            <a:off x="772327" y="1066800"/>
            <a:ext cx="7696200" cy="767767"/>
          </a:xfrm>
          <a:prstGeom prst="flowChartAlternateProcess">
            <a:avLst/>
          </a:prstGeom>
          <a:solidFill>
            <a:srgbClr val="CCF6FC"/>
          </a:solidFill>
          <a:ln w="952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algn="ctr">
              <a:defRPr/>
            </a:pPr>
            <a:r>
              <a:rPr lang="ru-RU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Как найти неизвестное уменьшаемое?</a:t>
            </a:r>
          </a:p>
          <a:p>
            <a:pPr algn="ctr">
              <a:defRPr/>
            </a:pPr>
            <a:endParaRPr lang="ru-RU" sz="32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508" name="WordArt 4"/>
          <p:cNvSpPr>
            <a:spLocks noChangeArrowheads="1" noChangeShapeType="1" noTextEdit="1"/>
          </p:cNvSpPr>
          <p:nvPr/>
        </p:nvSpPr>
        <p:spPr bwMode="auto">
          <a:xfrm>
            <a:off x="3132137" y="2289175"/>
            <a:ext cx="3527425" cy="649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i="1" kern="10" dirty="0">
                <a:ln/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х – с = </a:t>
            </a:r>
            <a:r>
              <a:rPr lang="en-US" sz="3600" b="1" i="1" kern="10" dirty="0">
                <a:ln/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sz="3600" b="1" i="1" kern="10" dirty="0">
              <a:ln/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604437" y="3581400"/>
            <a:ext cx="7935127" cy="1143000"/>
          </a:xfrm>
          <a:prstGeom prst="flowChartAlternateProcess">
            <a:avLst/>
          </a:prstGeom>
          <a:solidFill>
            <a:srgbClr val="CCF6FC"/>
          </a:solidFill>
          <a:ln w="952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algn="ctr">
              <a:defRPr/>
            </a:pPr>
            <a:r>
              <a:rPr lang="ru-RU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Надо к разности прибавить </a:t>
            </a:r>
            <a:r>
              <a:rPr lang="ru-RU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вычитаемое. </a:t>
            </a:r>
            <a:endParaRPr lang="ru-RU" sz="32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511" name="WordArt 7"/>
          <p:cNvSpPr>
            <a:spLocks noChangeArrowheads="1" noChangeShapeType="1" noTextEdit="1"/>
          </p:cNvSpPr>
          <p:nvPr/>
        </p:nvSpPr>
        <p:spPr bwMode="auto">
          <a:xfrm>
            <a:off x="3132136" y="5181600"/>
            <a:ext cx="3527425" cy="649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i="1" kern="10" dirty="0">
                <a:ln/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sz="3600" b="1" kern="10" dirty="0">
                <a:ln/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= </a:t>
            </a:r>
            <a:r>
              <a:rPr lang="en-US" sz="3600" b="1" i="1" kern="10" dirty="0">
                <a:ln/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3600" b="1" kern="10" dirty="0">
                <a:ln/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kern="10" dirty="0">
                <a:ln/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3600" b="1" kern="10" dirty="0">
                <a:ln/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i="1" kern="10" dirty="0">
                <a:ln/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c</a:t>
            </a:r>
            <a:endParaRPr lang="ru-RU" sz="3600" b="1" i="1" kern="10" dirty="0">
              <a:ln/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916238" y="2252663"/>
            <a:ext cx="914400" cy="911225"/>
          </a:xfrm>
          <a:prstGeom prst="flowChartProcess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AutoShape 3"/>
          <p:cNvSpPr>
            <a:spLocks noChangeArrowheads="1"/>
          </p:cNvSpPr>
          <p:nvPr/>
        </p:nvSpPr>
        <p:spPr bwMode="auto">
          <a:xfrm>
            <a:off x="772327" y="1066800"/>
            <a:ext cx="7696200" cy="767767"/>
          </a:xfrm>
          <a:prstGeom prst="flowChartAlternateProcess">
            <a:avLst/>
          </a:prstGeom>
          <a:solidFill>
            <a:srgbClr val="CCF6FC"/>
          </a:solidFill>
          <a:ln w="952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algn="ctr">
              <a:defRPr/>
            </a:pPr>
            <a:r>
              <a:rPr lang="ru-RU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Как найти неизвестное вычитаемое?</a:t>
            </a:r>
          </a:p>
          <a:p>
            <a:pPr algn="ctr">
              <a:defRPr/>
            </a:pPr>
            <a:endParaRPr lang="ru-RU" sz="32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508" name="WordArt 4"/>
          <p:cNvSpPr>
            <a:spLocks noChangeArrowheads="1" noChangeShapeType="1" noTextEdit="1"/>
          </p:cNvSpPr>
          <p:nvPr/>
        </p:nvSpPr>
        <p:spPr bwMode="auto">
          <a:xfrm>
            <a:off x="3132137" y="2289175"/>
            <a:ext cx="3527425" cy="649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i="1" kern="10" dirty="0">
                <a:ln/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с – х = </a:t>
            </a:r>
            <a:r>
              <a:rPr lang="en-US" sz="3600" b="1" i="1" kern="10" dirty="0">
                <a:ln/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sz="3600" b="1" i="1" kern="10" dirty="0">
              <a:ln/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454618" y="3581400"/>
            <a:ext cx="8234763" cy="838200"/>
          </a:xfrm>
          <a:prstGeom prst="flowChartAlternateProcess">
            <a:avLst/>
          </a:prstGeom>
          <a:solidFill>
            <a:srgbClr val="CCF6FC"/>
          </a:solidFill>
          <a:ln w="952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algn="ctr">
              <a:defRPr/>
            </a:pPr>
            <a:r>
              <a:rPr lang="ru-RU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Надо из уменьшаемого вычесть </a:t>
            </a:r>
            <a:r>
              <a:rPr lang="ru-RU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разность. </a:t>
            </a:r>
            <a:endParaRPr lang="ru-RU" sz="32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511" name="WordArt 7"/>
          <p:cNvSpPr>
            <a:spLocks noChangeArrowheads="1" noChangeShapeType="1" noTextEdit="1"/>
          </p:cNvSpPr>
          <p:nvPr/>
        </p:nvSpPr>
        <p:spPr bwMode="auto">
          <a:xfrm>
            <a:off x="2856714" y="5029200"/>
            <a:ext cx="3527425" cy="649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i="1" kern="10" dirty="0">
                <a:ln/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sz="3600" b="1" kern="10" dirty="0">
                <a:ln/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= </a:t>
            </a:r>
            <a:r>
              <a:rPr lang="ru-RU" sz="3600" b="1" i="1" kern="10" dirty="0">
                <a:ln/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sz="3600" b="1" kern="10" dirty="0">
                <a:ln/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kern="10" dirty="0">
                <a:ln/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sz="3600" b="1" i="1" kern="10" dirty="0">
                <a:ln/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sz="3600" b="1" i="1" kern="10" dirty="0">
              <a:ln/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4438650" y="2252663"/>
            <a:ext cx="914400" cy="911225"/>
          </a:xfrm>
          <a:prstGeom prst="flowChartProcess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349250" y="661988"/>
            <a:ext cx="8448675" cy="604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2400" dirty="0"/>
              <a:t>Если в равенство входит </a:t>
            </a:r>
            <a:r>
              <a:rPr lang="ru-RU" sz="2400" b="1" dirty="0">
                <a:solidFill>
                  <a:srgbClr val="7030A0"/>
                </a:solidFill>
              </a:rPr>
              <a:t>буква</a:t>
            </a:r>
            <a:r>
              <a:rPr lang="ru-RU" sz="2400" dirty="0"/>
              <a:t>, то равенство может быть </a:t>
            </a:r>
            <a:r>
              <a:rPr lang="ru-RU" sz="2400" i="1" dirty="0"/>
              <a:t>верным</a:t>
            </a:r>
            <a:r>
              <a:rPr lang="ru-RU" sz="2400" dirty="0"/>
              <a:t> при одних значениях этой буквы и </a:t>
            </a:r>
            <a:r>
              <a:rPr lang="ru-RU" sz="2400" i="1" dirty="0"/>
              <a:t>неверным</a:t>
            </a:r>
            <a:r>
              <a:rPr lang="ru-RU" sz="2400" dirty="0"/>
              <a:t> при других ее значениях.</a:t>
            </a:r>
          </a:p>
          <a:p>
            <a:pPr>
              <a:defRPr/>
            </a:pPr>
            <a:endParaRPr lang="ru-RU" sz="1500" dirty="0"/>
          </a:p>
          <a:p>
            <a:pPr>
              <a:defRPr/>
            </a:pP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Например, равенство 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</a:rPr>
              <a:t>x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+ 3 = 7 верно при 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</a:rPr>
              <a:t>x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= 4 и неверно при 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</a:rPr>
              <a:t>x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= 2. </a:t>
            </a:r>
          </a:p>
          <a:p>
            <a:pPr>
              <a:defRPr/>
            </a:pPr>
            <a:endParaRPr lang="ru-RU" sz="1500" dirty="0"/>
          </a:p>
          <a:p>
            <a:pPr>
              <a:defRPr/>
            </a:pPr>
            <a:r>
              <a:rPr lang="ru-RU" sz="2400" b="1" dirty="0">
                <a:solidFill>
                  <a:srgbClr val="7030A0"/>
                </a:solidFill>
              </a:rPr>
              <a:t>Уравнение</a:t>
            </a:r>
            <a:r>
              <a:rPr lang="ru-RU" sz="2400" dirty="0"/>
              <a:t> – равенство, содержащее букву, значение которой надо найти.</a:t>
            </a:r>
          </a:p>
          <a:p>
            <a:pPr>
              <a:defRPr/>
            </a:pPr>
            <a:endParaRPr lang="ru-RU" sz="1500" dirty="0"/>
          </a:p>
          <a:p>
            <a:pPr>
              <a:defRPr/>
            </a:pPr>
            <a:r>
              <a:rPr lang="ru-RU" sz="2400" i="1" dirty="0"/>
              <a:t>Значение буквы</a:t>
            </a:r>
            <a:r>
              <a:rPr lang="ru-RU" sz="2400" dirty="0"/>
              <a:t>, при котором из уравнения получается верное числовое равенство, называют </a:t>
            </a:r>
            <a:r>
              <a:rPr lang="ru-RU" sz="2400" b="1" dirty="0">
                <a:solidFill>
                  <a:srgbClr val="7030A0"/>
                </a:solidFill>
              </a:rPr>
              <a:t>корнем уравнения</a:t>
            </a:r>
            <a:r>
              <a:rPr lang="ru-RU" sz="2400" dirty="0"/>
              <a:t>. </a:t>
            </a:r>
          </a:p>
          <a:p>
            <a:pPr>
              <a:defRPr/>
            </a:pPr>
            <a:endParaRPr lang="ru-RU" sz="1500" dirty="0"/>
          </a:p>
          <a:p>
            <a:pPr>
              <a:defRPr/>
            </a:pP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Например, корнем уравнения 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</a:rPr>
              <a:t>x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+ 2 = 5 является число 3.</a:t>
            </a:r>
          </a:p>
          <a:p>
            <a:pPr>
              <a:defRPr/>
            </a:pPr>
            <a:endParaRPr lang="ru-RU" sz="1500" dirty="0"/>
          </a:p>
          <a:p>
            <a:pPr>
              <a:defRPr/>
            </a:pPr>
            <a:r>
              <a:rPr lang="ru-RU" sz="2400" b="1" dirty="0">
                <a:solidFill>
                  <a:srgbClr val="7030A0"/>
                </a:solidFill>
              </a:rPr>
              <a:t>Решить уравнение</a:t>
            </a:r>
            <a:r>
              <a:rPr lang="ru-RU" sz="2400" dirty="0"/>
              <a:t> – значит найти все </a:t>
            </a:r>
            <a:r>
              <a:rPr lang="ru-RU" sz="2400" i="1" dirty="0"/>
              <a:t>его корни </a:t>
            </a:r>
            <a:r>
              <a:rPr lang="ru-RU" sz="2400" dirty="0"/>
              <a:t>(или убедиться, что это уравнение </a:t>
            </a:r>
            <a:r>
              <a:rPr lang="ru-RU" sz="2400" i="1" dirty="0"/>
              <a:t>не имеет </a:t>
            </a:r>
            <a:r>
              <a:rPr lang="ru-RU" sz="2400" dirty="0"/>
              <a:t>ни одного корня).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2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2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2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27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928688" y="766022"/>
            <a:ext cx="7286625" cy="1519977"/>
          </a:xfrm>
          <a:prstGeom prst="flowChartAlternateProcess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algn="ctr">
              <a:defRPr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Разделите  уравнения  на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группы, 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которых неизвестный компонент  находится одинаковым  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действием.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ru-RU" sz="28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69" name="WordArt 9"/>
          <p:cNvSpPr>
            <a:spLocks noChangeArrowheads="1" noChangeShapeType="1" noTextEdit="1"/>
          </p:cNvSpPr>
          <p:nvPr/>
        </p:nvSpPr>
        <p:spPr bwMode="auto">
          <a:xfrm>
            <a:off x="2411413" y="4724400"/>
            <a:ext cx="2881312" cy="649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2800" kern="10">
              <a:ln w="19050">
                <a:solidFill>
                  <a:srgbClr val="00CCFF"/>
                </a:solidFill>
                <a:round/>
                <a:headEnd/>
                <a:tailEnd/>
              </a:ln>
              <a:solidFill>
                <a:srgbClr val="00008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1270" name="Picture 13" descr="C:\Users\Vilkova\AppData\Local\Microsoft\Windows\Temporary Internet Files\Content.IE5\Q8PC505T\MC900382574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91100"/>
            <a:ext cx="1885950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TextBox 1"/>
          <p:cNvSpPr txBox="1">
            <a:spLocks noChangeArrowheads="1"/>
          </p:cNvSpPr>
          <p:nvPr/>
        </p:nvSpPr>
        <p:spPr bwMode="auto">
          <a:xfrm>
            <a:off x="3179763" y="2590800"/>
            <a:ext cx="5410200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AutoNum type="arabicParenR"/>
            </a:pPr>
            <a:r>
              <a:rPr lang="en-US" sz="3600"/>
              <a:t> </a:t>
            </a:r>
            <a:r>
              <a:rPr lang="en-US" sz="3600" i="1"/>
              <a:t>x </a:t>
            </a:r>
            <a:r>
              <a:rPr lang="ru-RU" sz="3600" i="1"/>
              <a:t>+</a:t>
            </a:r>
            <a:r>
              <a:rPr lang="en-US" sz="3600"/>
              <a:t> 12 = 45</a:t>
            </a:r>
          </a:p>
          <a:p>
            <a:pPr eaLnBrk="1" hangingPunct="1">
              <a:buFontTx/>
              <a:buAutoNum type="arabicParenR"/>
            </a:pPr>
            <a:r>
              <a:rPr lang="en-US" sz="3600"/>
              <a:t> </a:t>
            </a:r>
            <a:r>
              <a:rPr lang="en-US" sz="3600" i="1"/>
              <a:t>b</a:t>
            </a:r>
            <a:r>
              <a:rPr lang="en-US" sz="3600"/>
              <a:t> – 19 = 60</a:t>
            </a:r>
          </a:p>
          <a:p>
            <a:pPr eaLnBrk="1" hangingPunct="1">
              <a:buFontTx/>
              <a:buAutoNum type="arabicParenR"/>
            </a:pPr>
            <a:r>
              <a:rPr lang="en-US" sz="3600"/>
              <a:t> 256 – (</a:t>
            </a:r>
            <a:r>
              <a:rPr lang="en-US" sz="3600" i="1"/>
              <a:t>y</a:t>
            </a:r>
            <a:r>
              <a:rPr lang="en-US" sz="3600"/>
              <a:t> + 112) = 25</a:t>
            </a:r>
          </a:p>
          <a:p>
            <a:pPr eaLnBrk="1" hangingPunct="1">
              <a:buFontTx/>
              <a:buAutoNum type="arabicParenR"/>
            </a:pPr>
            <a:r>
              <a:rPr lang="en-US" sz="3600"/>
              <a:t> 60 = </a:t>
            </a:r>
            <a:r>
              <a:rPr lang="en-US" sz="3600" i="1"/>
              <a:t>b</a:t>
            </a:r>
            <a:r>
              <a:rPr lang="en-US" sz="3600"/>
              <a:t> + 19</a:t>
            </a:r>
          </a:p>
          <a:p>
            <a:pPr eaLnBrk="1" hangingPunct="1">
              <a:buFontTx/>
              <a:buAutoNum type="arabicParenR"/>
            </a:pPr>
            <a:r>
              <a:rPr lang="en-US" sz="3600"/>
              <a:t> </a:t>
            </a:r>
            <a:r>
              <a:rPr lang="en-US" sz="3600" i="1"/>
              <a:t>k </a:t>
            </a:r>
            <a:r>
              <a:rPr lang="en-US" sz="3600"/>
              <a:t>– 0 = 92</a:t>
            </a:r>
          </a:p>
          <a:p>
            <a:pPr eaLnBrk="1" hangingPunct="1">
              <a:buFontTx/>
              <a:buAutoNum type="arabicParenR"/>
            </a:pPr>
            <a:r>
              <a:rPr lang="en-US" sz="3600"/>
              <a:t> 162 = </a:t>
            </a:r>
            <a:r>
              <a:rPr lang="en-US" sz="3600" i="1"/>
              <a:t>c</a:t>
            </a:r>
            <a:r>
              <a:rPr lang="en-US" sz="3600"/>
              <a:t> – 47</a:t>
            </a:r>
          </a:p>
          <a:p>
            <a:pPr eaLnBrk="1" hangingPunct="1">
              <a:buFontTx/>
              <a:buAutoNum type="arabicParenR"/>
            </a:pPr>
            <a:r>
              <a:rPr lang="en-US" sz="3600"/>
              <a:t> 154 + </a:t>
            </a:r>
            <a:r>
              <a:rPr lang="en-US" sz="3600" i="1"/>
              <a:t>x </a:t>
            </a:r>
            <a:r>
              <a:rPr lang="en-US" sz="3600"/>
              <a:t>= 154</a:t>
            </a:r>
            <a:endParaRPr lang="ru-RU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utoShape 5"/>
          <p:cNvSpPr>
            <a:spLocks noChangeArrowheads="1"/>
          </p:cNvSpPr>
          <p:nvPr/>
        </p:nvSpPr>
        <p:spPr bwMode="auto">
          <a:xfrm>
            <a:off x="381000" y="838200"/>
            <a:ext cx="2123763" cy="681777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Проверка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07988" y="1987550"/>
            <a:ext cx="3962400" cy="2924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 smtClean="0"/>
              <a:t>1</a:t>
            </a:r>
            <a:r>
              <a:rPr lang="ru-RU" sz="3200" b="1" dirty="0" smtClean="0"/>
              <a:t>-я</a:t>
            </a:r>
            <a:r>
              <a:rPr lang="en-US" sz="3200" b="1" dirty="0" smtClean="0"/>
              <a:t> </a:t>
            </a:r>
            <a:r>
              <a:rPr lang="ru-RU" sz="3200" b="1" dirty="0"/>
              <a:t>группа</a:t>
            </a:r>
          </a:p>
          <a:p>
            <a:pPr algn="ctr">
              <a:defRPr/>
            </a:pPr>
            <a:r>
              <a:rPr lang="en-US" sz="3200" b="1" dirty="0"/>
              <a:t> </a:t>
            </a:r>
            <a:endParaRPr lang="ru-RU" sz="3200" b="1" dirty="0"/>
          </a:p>
          <a:p>
            <a:pPr marL="342900" indent="-342900">
              <a:buFontTx/>
              <a:buAutoNum type="arabicParenR"/>
              <a:defRPr/>
            </a:pPr>
            <a:r>
              <a:rPr lang="ru-RU" sz="4000" dirty="0"/>
              <a:t> </a:t>
            </a:r>
            <a:r>
              <a:rPr lang="en-US" sz="4000" i="1" dirty="0"/>
              <a:t>x</a:t>
            </a:r>
            <a:r>
              <a:rPr lang="en-US" sz="4000" dirty="0"/>
              <a:t> </a:t>
            </a:r>
            <a:r>
              <a:rPr lang="ru-RU" sz="4000" dirty="0"/>
              <a:t>+</a:t>
            </a:r>
            <a:r>
              <a:rPr lang="en-US" sz="4000" dirty="0"/>
              <a:t> 12 = 45</a:t>
            </a:r>
            <a:endParaRPr lang="ru-RU" sz="4000" dirty="0"/>
          </a:p>
          <a:p>
            <a:pPr>
              <a:defRPr/>
            </a:pPr>
            <a:r>
              <a:rPr lang="ru-RU" sz="4000" dirty="0"/>
              <a:t>4) </a:t>
            </a:r>
            <a:r>
              <a:rPr lang="en-US" sz="4000" dirty="0"/>
              <a:t>60 = </a:t>
            </a:r>
            <a:r>
              <a:rPr lang="en-US" sz="4000" i="1" dirty="0"/>
              <a:t>b</a:t>
            </a:r>
            <a:r>
              <a:rPr lang="en-US" sz="4000" dirty="0"/>
              <a:t> + 19</a:t>
            </a:r>
          </a:p>
          <a:p>
            <a:pPr>
              <a:defRPr/>
            </a:pPr>
            <a:r>
              <a:rPr lang="ru-RU" sz="4000" dirty="0"/>
              <a:t>7) 1</a:t>
            </a:r>
            <a:r>
              <a:rPr lang="en-US" sz="4000" dirty="0"/>
              <a:t>54 + </a:t>
            </a:r>
            <a:r>
              <a:rPr lang="en-US" sz="4000" i="1" dirty="0"/>
              <a:t>x </a:t>
            </a:r>
            <a:r>
              <a:rPr lang="en-US" sz="4000" dirty="0"/>
              <a:t>= 154</a:t>
            </a:r>
            <a:endParaRPr lang="ru-RU" sz="4000" dirty="0"/>
          </a:p>
        </p:txBody>
      </p:sp>
      <p:sp>
        <p:nvSpPr>
          <p:cNvPr id="12294" name="TextBox 22"/>
          <p:cNvSpPr txBox="1">
            <a:spLocks noChangeArrowheads="1"/>
          </p:cNvSpPr>
          <p:nvPr/>
        </p:nvSpPr>
        <p:spPr bwMode="auto">
          <a:xfrm>
            <a:off x="4800600" y="1987550"/>
            <a:ext cx="38481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3200" b="1" dirty="0" smtClean="0"/>
              <a:t>2-я </a:t>
            </a:r>
            <a:r>
              <a:rPr lang="ru-RU" sz="3200" b="1" dirty="0"/>
              <a:t>группа</a:t>
            </a:r>
          </a:p>
          <a:p>
            <a:pPr eaLnBrk="1" hangingPunct="1"/>
            <a:endParaRPr lang="ru-RU" sz="3200" dirty="0"/>
          </a:p>
          <a:p>
            <a:pPr eaLnBrk="1" hangingPunct="1"/>
            <a:r>
              <a:rPr lang="ru-RU" sz="4000" dirty="0"/>
              <a:t>2) </a:t>
            </a:r>
            <a:r>
              <a:rPr lang="en-US" sz="4000" i="1" dirty="0"/>
              <a:t>b</a:t>
            </a:r>
            <a:r>
              <a:rPr lang="en-US" sz="4000" dirty="0"/>
              <a:t> – 19 = 60</a:t>
            </a:r>
          </a:p>
          <a:p>
            <a:pPr eaLnBrk="1" hangingPunct="1"/>
            <a:r>
              <a:rPr lang="ru-RU" sz="4000" dirty="0"/>
              <a:t>5) </a:t>
            </a:r>
            <a:r>
              <a:rPr lang="en-US" sz="4000" i="1" dirty="0"/>
              <a:t>k </a:t>
            </a:r>
            <a:r>
              <a:rPr lang="en-US" sz="4000" dirty="0"/>
              <a:t>– 0 = 92</a:t>
            </a:r>
          </a:p>
          <a:p>
            <a:pPr eaLnBrk="1" hangingPunct="1"/>
            <a:r>
              <a:rPr lang="ru-RU" sz="4000" dirty="0"/>
              <a:t>6) </a:t>
            </a:r>
            <a:r>
              <a:rPr lang="en-US" sz="4000" dirty="0"/>
              <a:t>162 = </a:t>
            </a:r>
            <a:r>
              <a:rPr lang="en-US" sz="4000" i="1" dirty="0"/>
              <a:t>c</a:t>
            </a:r>
            <a:r>
              <a:rPr lang="en-US" sz="4000" dirty="0"/>
              <a:t> – 47</a:t>
            </a:r>
          </a:p>
          <a:p>
            <a:pPr eaLnBrk="1" hangingPunct="1"/>
            <a:endParaRPr lang="ru-RU" sz="4000" dirty="0"/>
          </a:p>
        </p:txBody>
      </p:sp>
      <p:sp>
        <p:nvSpPr>
          <p:cNvPr id="24" name="AutoShape 5"/>
          <p:cNvSpPr>
            <a:spLocks noChangeArrowheads="1"/>
          </p:cNvSpPr>
          <p:nvPr/>
        </p:nvSpPr>
        <p:spPr bwMode="auto">
          <a:xfrm>
            <a:off x="265113" y="5257800"/>
            <a:ext cx="8610600" cy="1214438"/>
          </a:xfrm>
          <a:prstGeom prst="flowChartAlternateProcess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Почему уравнение под номером 3 не вошло </a:t>
            </a:r>
          </a:p>
          <a:p>
            <a:pPr algn="ctr">
              <a:defRPr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ни в одну из групп?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" y="474663"/>
            <a:ext cx="1466850" cy="224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AutoShape 5"/>
          <p:cNvSpPr>
            <a:spLocks noChangeArrowheads="1"/>
          </p:cNvSpPr>
          <p:nvPr/>
        </p:nvSpPr>
        <p:spPr bwMode="auto">
          <a:xfrm>
            <a:off x="1900997" y="685800"/>
            <a:ext cx="6250782" cy="1017575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Решим уравнение (</a:t>
            </a:r>
            <a:r>
              <a:rPr lang="ru-RU" sz="2800" i="1" dirty="0">
                <a:latin typeface="Arial" pitchFamily="34" charset="0"/>
                <a:cs typeface="Arial" pitchFamily="34" charset="0"/>
              </a:rPr>
              <a:t>х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+ 15) + 14 = 56</a:t>
            </a:r>
          </a:p>
          <a:p>
            <a:pPr>
              <a:defRPr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двумя способами: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901825" y="1828800"/>
            <a:ext cx="2895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b="1" i="1" dirty="0" smtClean="0"/>
              <a:t>1-й </a:t>
            </a:r>
            <a:r>
              <a:rPr lang="ru-RU" sz="2400" b="1" i="1" dirty="0"/>
              <a:t>способ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901825" y="2290763"/>
            <a:ext cx="5638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200"/>
              <a:t>(</a:t>
            </a:r>
            <a:r>
              <a:rPr lang="ru-RU" sz="3200" i="1"/>
              <a:t>х</a:t>
            </a:r>
            <a:r>
              <a:rPr lang="ru-RU" sz="3200"/>
              <a:t> + 15) + 14 = 56</a:t>
            </a:r>
          </a:p>
        </p:txBody>
      </p:sp>
      <p:sp>
        <p:nvSpPr>
          <p:cNvPr id="4" name="Блок-схема: процесс 3"/>
          <p:cNvSpPr/>
          <p:nvPr/>
        </p:nvSpPr>
        <p:spPr>
          <a:xfrm>
            <a:off x="1901825" y="2290763"/>
            <a:ext cx="1527175" cy="584200"/>
          </a:xfrm>
          <a:prstGeom prst="flowChartProcess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16088" y="2971800"/>
            <a:ext cx="1900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>
                <a:solidFill>
                  <a:srgbClr val="C00000"/>
                </a:solidFill>
              </a:rPr>
              <a:t>1-е слагаемое</a:t>
            </a:r>
          </a:p>
        </p:txBody>
      </p:sp>
      <p:sp>
        <p:nvSpPr>
          <p:cNvPr id="31" name="Блок-схема: процесс 30"/>
          <p:cNvSpPr/>
          <p:nvPr/>
        </p:nvSpPr>
        <p:spPr>
          <a:xfrm>
            <a:off x="3756025" y="2276475"/>
            <a:ext cx="609600" cy="584200"/>
          </a:xfrm>
          <a:prstGeom prst="flowChartProcess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2" name="Блок-схема: процесс 31"/>
          <p:cNvSpPr/>
          <p:nvPr/>
        </p:nvSpPr>
        <p:spPr>
          <a:xfrm>
            <a:off x="4673600" y="2276475"/>
            <a:ext cx="609600" cy="584200"/>
          </a:xfrm>
          <a:prstGeom prst="flowChartProcess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3519488" y="2959100"/>
            <a:ext cx="18907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>
                <a:solidFill>
                  <a:srgbClr val="C00000"/>
                </a:solidFill>
              </a:rPr>
              <a:t>2-е слагаемое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318125" y="2398713"/>
            <a:ext cx="1692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>
                <a:solidFill>
                  <a:srgbClr val="C00000"/>
                </a:solidFill>
              </a:rPr>
              <a:t>сумма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219075" y="3398838"/>
            <a:ext cx="89439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/>
              <a:t>Сначала найдём 1-е слагаемое </a:t>
            </a:r>
            <a:r>
              <a:rPr lang="ru-RU" sz="2800" i="1"/>
              <a:t>х</a:t>
            </a:r>
            <a:r>
              <a:rPr lang="ru-RU" sz="2800"/>
              <a:t> + 15:</a:t>
            </a: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215900" y="3921125"/>
            <a:ext cx="27828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 i="1"/>
              <a:t>х</a:t>
            </a:r>
            <a:r>
              <a:rPr lang="ru-RU" sz="2800"/>
              <a:t> + 15 = 56 – 14</a:t>
            </a:r>
          </a:p>
        </p:txBody>
      </p:sp>
      <p:sp>
        <p:nvSpPr>
          <p:cNvPr id="37" name="Прямоугольник 36"/>
          <p:cNvSpPr>
            <a:spLocks noChangeArrowheads="1"/>
          </p:cNvSpPr>
          <p:nvPr/>
        </p:nvSpPr>
        <p:spPr bwMode="auto">
          <a:xfrm>
            <a:off x="219075" y="4445000"/>
            <a:ext cx="208262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 i="1" dirty="0"/>
              <a:t>х</a:t>
            </a:r>
            <a:r>
              <a:rPr lang="ru-RU" sz="2800" dirty="0"/>
              <a:t> + 15 = </a:t>
            </a:r>
            <a:r>
              <a:rPr lang="ru-RU" sz="2800" dirty="0" smtClean="0"/>
              <a:t>42.</a:t>
            </a:r>
            <a:endParaRPr lang="ru-RU" sz="2800" dirty="0"/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219075" y="4968875"/>
            <a:ext cx="84105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/>
              <a:t>Найдём неизвестное слагаемое </a:t>
            </a:r>
            <a:r>
              <a:rPr lang="ru-RU" sz="2800" i="1"/>
              <a:t>х</a:t>
            </a:r>
            <a:r>
              <a:rPr lang="ru-RU" sz="2800"/>
              <a:t>:</a:t>
            </a:r>
          </a:p>
        </p:txBody>
      </p:sp>
      <p:sp>
        <p:nvSpPr>
          <p:cNvPr id="39" name="Прямоугольник 38"/>
          <p:cNvSpPr>
            <a:spLocks noChangeArrowheads="1"/>
          </p:cNvSpPr>
          <p:nvPr/>
        </p:nvSpPr>
        <p:spPr bwMode="auto">
          <a:xfrm>
            <a:off x="219075" y="5497513"/>
            <a:ext cx="20732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 i="1"/>
              <a:t>х</a:t>
            </a:r>
            <a:r>
              <a:rPr lang="ru-RU" sz="2800"/>
              <a:t> = 42 – 15 </a:t>
            </a:r>
          </a:p>
        </p:txBody>
      </p:sp>
      <p:sp>
        <p:nvSpPr>
          <p:cNvPr id="40" name="Прямоугольник 39"/>
          <p:cNvSpPr>
            <a:spLocks noChangeArrowheads="1"/>
          </p:cNvSpPr>
          <p:nvPr/>
        </p:nvSpPr>
        <p:spPr bwMode="auto">
          <a:xfrm>
            <a:off x="200025" y="6019800"/>
            <a:ext cx="127310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 i="1" dirty="0"/>
              <a:t>х</a:t>
            </a:r>
            <a:r>
              <a:rPr lang="ru-RU" sz="2800" dirty="0"/>
              <a:t> = </a:t>
            </a:r>
            <a:r>
              <a:rPr lang="ru-RU" sz="2800" dirty="0" smtClean="0"/>
              <a:t>27.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31" grpId="0" animBg="1"/>
      <p:bldP spid="32" grpId="0" animBg="1"/>
      <p:bldP spid="33" grpId="0"/>
      <p:bldP spid="34" grpId="0"/>
      <p:bldP spid="6" grpId="0"/>
      <p:bldP spid="37" grpId="0"/>
      <p:bldP spid="38" grpId="0"/>
      <p:bldP spid="39" grpId="0"/>
      <p:bldP spid="4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368</TotalTime>
  <Words>705</Words>
  <Application>Microsoft Office PowerPoint</Application>
  <PresentationFormat>Экран (4:3)</PresentationFormat>
  <Paragraphs>130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Городская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Чаплыгина И.Б.</dc:creator>
  <cp:lastModifiedBy>Светлана</cp:lastModifiedBy>
  <cp:revision>41</cp:revision>
  <cp:lastPrinted>1601-01-01T00:00:00Z</cp:lastPrinted>
  <dcterms:created xsi:type="dcterms:W3CDTF">1601-01-01T00:00:00Z</dcterms:created>
  <dcterms:modified xsi:type="dcterms:W3CDTF">2013-07-05T05:32:41Z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