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68" r:id="rId2"/>
    <p:sldId id="258" r:id="rId3"/>
    <p:sldId id="267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5" autoAdjust="0"/>
    <p:restoredTop sz="90929"/>
  </p:normalViewPr>
  <p:slideViewPr>
    <p:cSldViewPr>
      <p:cViewPr varScale="1">
        <p:scale>
          <a:sx n="99" d="100"/>
          <a:sy n="99" d="100"/>
        </p:scale>
        <p:origin x="-1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D63922C-1B75-4F6C-A9F1-5AF8DB7B6F74}" type="datetimeFigureOut">
              <a:rPr lang="ru-RU"/>
              <a:pPr>
                <a:defRPr/>
              </a:pPr>
              <a:t>05.07.2013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0A0AF71-5BB2-42CC-85EC-BA8ED2C7B1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639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9B4025E-A795-4114-A8CB-A256D66B70C2}" type="datetimeFigureOut">
              <a:rPr lang="ru-RU"/>
              <a:pPr>
                <a:defRPr/>
              </a:pPr>
              <a:t>05.07.2013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7461EEB-C533-46E6-BCF7-833A37B26D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050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61EEB-C533-46E6-BCF7-833A37B26DEA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936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14972AA7-EBA9-4E1C-A8E9-4CE3E3C41211}" type="slidenum">
              <a:rPr lang="ru-RU" sz="1200" smtClean="0"/>
              <a:pPr eaLnBrk="1" hangingPunct="1"/>
              <a:t>3</a:t>
            </a:fld>
            <a:endParaRPr lang="ru-RU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0889AE87-DF84-40F9-A8C5-6EDDFF1CC59F}" type="slidenum">
              <a:rPr lang="ru-RU" sz="1200" smtClean="0"/>
              <a:pPr eaLnBrk="1" hangingPunct="1"/>
              <a:t>4</a:t>
            </a:fld>
            <a:endParaRPr lang="ru-RU" sz="120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94EA8ED2-F765-455A-9708-DA38F8FBFF00}" type="slidenum">
              <a:rPr lang="ru-RU" sz="1200" smtClean="0"/>
              <a:pPr eaLnBrk="1" hangingPunct="1"/>
              <a:t>5</a:t>
            </a:fld>
            <a:endParaRPr lang="ru-RU" sz="12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D0F033-7AAA-49E5-9DE3-3E2B5D88C4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01953-497E-4A53-AF48-AA5078F6B2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6C294F-38DD-48CC-8A69-59A38D9578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60670-5BF5-4C9C-96F3-CE45F94DE4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ACBB4-47FD-4FA4-AB42-3CFE8B75A5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B5C17-B5F1-4289-B2D4-4080EFC34E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6FDB7D-D1D5-4D38-8479-03CB0B4AEE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E11DB-E8AC-4C96-9465-EAAF95AF87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B9FAEE-1324-4C7F-AF8B-38A589B12F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BBAE08-670C-4D6B-B9B7-67094B3C6D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7EF5FB-FDCF-4DBD-B761-8E5C6CBEC0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B5054416-4922-4A01-AB86-1AA1A9BFB9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4564" y="692696"/>
            <a:ext cx="527881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Заполните таблицу: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024383"/>
                  </p:ext>
                </p:extLst>
              </p:nvPr>
            </p:nvGraphicFramePr>
            <p:xfrm>
              <a:off x="251520" y="1916832"/>
              <a:ext cx="8640000" cy="2160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40000"/>
                    <a:gridCol w="1440000"/>
                    <a:gridCol w="1440000"/>
                    <a:gridCol w="1440000"/>
                    <a:gridCol w="1440000"/>
                    <a:gridCol w="1440000"/>
                  </a:tblGrid>
                  <a:tr h="72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1" i="1" smtClean="0">
                                    <a:latin typeface="Cambria Math"/>
                                    <a:cs typeface="Arial" pitchFamily="34" charset="0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ru-RU" sz="3200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 smtClean="0"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  <a:endParaRPr lang="ru-RU" sz="3200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 smtClean="0">
                              <a:latin typeface="Arial" pitchFamily="34" charset="0"/>
                              <a:cs typeface="Arial" pitchFamily="34" charset="0"/>
                            </a:rPr>
                            <a:t>4</a:t>
                          </a:r>
                          <a:endParaRPr lang="ru-RU" sz="3200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 smtClean="0">
                              <a:latin typeface="Arial" pitchFamily="34" charset="0"/>
                              <a:cs typeface="Arial" pitchFamily="34" charset="0"/>
                            </a:rPr>
                            <a:t>7</a:t>
                          </a:r>
                          <a:endParaRPr lang="ru-RU" sz="3200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 smtClean="0">
                              <a:latin typeface="Arial" pitchFamily="34" charset="0"/>
                              <a:cs typeface="Arial" pitchFamily="34" charset="0"/>
                            </a:rPr>
                            <a:t>12</a:t>
                          </a:r>
                          <a:endParaRPr lang="ru-RU" sz="3200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 smtClean="0">
                              <a:latin typeface="Arial" pitchFamily="34" charset="0"/>
                              <a:cs typeface="Arial" pitchFamily="34" charset="0"/>
                            </a:rPr>
                            <a:t>20</a:t>
                          </a:r>
                          <a:endParaRPr lang="ru-RU" sz="3200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</a:tr>
                  <a:tr h="72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1" i="1" smtClean="0">
                                    <a:latin typeface="Cambria Math"/>
                                    <a:cs typeface="Arial" pitchFamily="34" charset="0"/>
                                  </a:rPr>
                                  <m:t>𝒂</m:t>
                                </m:r>
                                <m:r>
                                  <a:rPr lang="en-US" sz="3200" b="1" i="1" smtClean="0">
                                    <a:latin typeface="Cambria Math"/>
                                    <a:cs typeface="Arial" pitchFamily="34" charset="0"/>
                                  </a:rPr>
                                  <m:t>+</m:t>
                                </m:r>
                                <m:r>
                                  <a:rPr lang="en-US" sz="3200" b="1" i="1" smtClean="0">
                                    <a:latin typeface="Cambria Math"/>
                                    <a:cs typeface="Arial" pitchFamily="34" charset="0"/>
                                  </a:rPr>
                                  <m:t>𝟔</m:t>
                                </m:r>
                              </m:oMath>
                            </m:oMathPara>
                          </a14:m>
                          <a:endParaRPr lang="ru-RU" sz="3200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200" b="1" dirty="0">
                            <a:solidFill>
                              <a:srgbClr val="C00000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</a:tr>
                  <a:tr h="72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1" i="1" smtClean="0">
                                    <a:latin typeface="Cambria Math"/>
                                    <a:cs typeface="Arial" pitchFamily="34" charset="0"/>
                                  </a:rPr>
                                  <m:t>𝟔</m:t>
                                </m:r>
                                <m:r>
                                  <a:rPr lang="en-US" sz="3200" b="1" i="1" smtClean="0">
                                    <a:latin typeface="Cambria Math"/>
                                    <a:cs typeface="Arial" pitchFamily="34" charset="0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ru-RU" sz="3200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024383"/>
                  </p:ext>
                </p:extLst>
              </p:nvPr>
            </p:nvGraphicFramePr>
            <p:xfrm>
              <a:off x="251520" y="1916832"/>
              <a:ext cx="8640000" cy="2160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40000"/>
                    <a:gridCol w="1440000"/>
                    <a:gridCol w="1440000"/>
                    <a:gridCol w="1440000"/>
                    <a:gridCol w="1440000"/>
                    <a:gridCol w="1440000"/>
                  </a:tblGrid>
                  <a:tr h="7200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847" r="-500847" b="-2008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 smtClean="0"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  <a:endParaRPr lang="ru-RU" sz="3200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 smtClean="0">
                              <a:latin typeface="Arial" pitchFamily="34" charset="0"/>
                              <a:cs typeface="Arial" pitchFamily="34" charset="0"/>
                            </a:rPr>
                            <a:t>4</a:t>
                          </a:r>
                          <a:endParaRPr lang="ru-RU" sz="3200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 smtClean="0">
                              <a:latin typeface="Arial" pitchFamily="34" charset="0"/>
                              <a:cs typeface="Arial" pitchFamily="34" charset="0"/>
                            </a:rPr>
                            <a:t>7</a:t>
                          </a:r>
                          <a:endParaRPr lang="ru-RU" sz="3200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 smtClean="0">
                              <a:latin typeface="Arial" pitchFamily="34" charset="0"/>
                              <a:cs typeface="Arial" pitchFamily="34" charset="0"/>
                            </a:rPr>
                            <a:t>12</a:t>
                          </a:r>
                          <a:endParaRPr lang="ru-RU" sz="3200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 smtClean="0">
                              <a:latin typeface="Arial" pitchFamily="34" charset="0"/>
                              <a:cs typeface="Arial" pitchFamily="34" charset="0"/>
                            </a:rPr>
                            <a:t>20</a:t>
                          </a:r>
                          <a:endParaRPr lang="ru-RU" sz="3200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</a:tr>
                  <a:tr h="7200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100000" r="-500847" b="-991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200" b="1" dirty="0">
                            <a:solidFill>
                              <a:srgbClr val="C00000"/>
                            </a:solidFill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</a:tr>
                  <a:tr h="7200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201695" r="-5008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Блок-схема: процесс 3"/>
          <p:cNvSpPr/>
          <p:nvPr/>
        </p:nvSpPr>
        <p:spPr>
          <a:xfrm>
            <a:off x="1691680" y="2636912"/>
            <a:ext cx="1440160" cy="72008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3110198" y="2636912"/>
            <a:ext cx="1440160" cy="72008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4550358" y="2619333"/>
            <a:ext cx="1440160" cy="72008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5990518" y="2619333"/>
            <a:ext cx="1440160" cy="72008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18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7430678" y="2636912"/>
            <a:ext cx="1440160" cy="72008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26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1691680" y="3356992"/>
            <a:ext cx="1440160" cy="72008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3125442" y="3339413"/>
            <a:ext cx="1440160" cy="72008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24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4565602" y="3356992"/>
            <a:ext cx="1440160" cy="72008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42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6005762" y="3356992"/>
            <a:ext cx="1440160" cy="72008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72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7430678" y="3341930"/>
            <a:ext cx="1440160" cy="72008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120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2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395536" y="3140968"/>
            <a:ext cx="8501062" cy="1684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457200" indent="-457200">
              <a:lnSpc>
                <a:spcPct val="114000"/>
              </a:lnSpc>
              <a:buFontTx/>
              <a:buAutoNum type="arabicParenR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Если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= 20,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= 4,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то 2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=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– 10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4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0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lnSpc>
                <a:spcPct val="114000"/>
              </a:lnSpc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395536" y="5142499"/>
            <a:ext cx="9001000" cy="1122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2)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Если </a:t>
            </a:r>
            <a:r>
              <a:rPr lang="en-US" sz="3200" i="1" dirty="0">
                <a:latin typeface="Arial" pitchFamily="34" charset="0"/>
                <a:cs typeface="Arial" pitchFamily="34" charset="0"/>
              </a:rPr>
              <a:t>x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= 2, </a:t>
            </a:r>
            <a:r>
              <a:rPr lang="en-US" sz="3200" i="1" dirty="0">
                <a:latin typeface="Arial" pitchFamily="34" charset="0"/>
                <a:cs typeface="Arial" pitchFamily="34" charset="0"/>
              </a:rPr>
              <a:t>y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= 5,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то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15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5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=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45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14000"/>
              </a:lnSpc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Ответ: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45.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431540" y="332656"/>
            <a:ext cx="8280920" cy="2281476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514350" indent="-514350">
              <a:buAutoNum type="arabicPeriod"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Вычислите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значение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выражения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c –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= 4.</a:t>
            </a:r>
          </a:p>
          <a:p>
            <a:pPr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Вычислите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значение выражения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15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+ 3</a:t>
            </a:r>
            <a:r>
              <a:rPr lang="en-US" sz="3200" i="1" dirty="0">
                <a:latin typeface="Arial" pitchFamily="34" charset="0"/>
                <a:cs typeface="Arial" pitchFamily="34" charset="0"/>
              </a:rPr>
              <a:t>y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при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= 5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9" grpId="0"/>
      <p:bldP spid="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23528" y="152451"/>
            <a:ext cx="8496944" cy="1430179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90488">
              <a:defRPr/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Точка 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К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лежит на отрезке 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АВ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. Найдите длину отрезка 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АК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, если 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АВ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= 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х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см, </a:t>
            </a:r>
            <a:r>
              <a:rPr lang="ru-RU" sz="2600" i="1" dirty="0" smtClean="0">
                <a:latin typeface="Arial" pitchFamily="34" charset="0"/>
                <a:cs typeface="Arial" pitchFamily="34" charset="0"/>
              </a:rPr>
              <a:t>КВ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= 3 см. Составьте выражение и найдите его значение при 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х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= 12; 9.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1241680" y="2425396"/>
            <a:ext cx="532219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850089" y="2424019"/>
            <a:ext cx="40748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600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432971" y="2453608"/>
            <a:ext cx="40748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600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4636466" y="2567400"/>
            <a:ext cx="38183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600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</a:t>
            </a:r>
          </a:p>
        </p:txBody>
      </p:sp>
      <p:sp>
        <p:nvSpPr>
          <p:cNvPr id="25615" name="AutoShape 15"/>
          <p:cNvSpPr>
            <a:spLocks/>
          </p:cNvSpPr>
          <p:nvPr/>
        </p:nvSpPr>
        <p:spPr bwMode="auto">
          <a:xfrm rot="16200000" flipV="1">
            <a:off x="5607086" y="1815457"/>
            <a:ext cx="293688" cy="1619894"/>
          </a:xfrm>
          <a:prstGeom prst="leftBrace">
            <a:avLst>
              <a:gd name="adj1" fmla="val 36352"/>
              <a:gd name="adj2" fmla="val 48593"/>
            </a:avLst>
          </a:prstGeom>
          <a:noFill/>
          <a:ln w="4445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sz="2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15"/>
          <p:cNvSpPr>
            <a:spLocks/>
          </p:cNvSpPr>
          <p:nvPr/>
        </p:nvSpPr>
        <p:spPr bwMode="auto">
          <a:xfrm rot="16200000" flipV="1">
            <a:off x="2882768" y="837469"/>
            <a:ext cx="378100" cy="3660279"/>
          </a:xfrm>
          <a:prstGeom prst="leftBrace">
            <a:avLst>
              <a:gd name="adj1" fmla="val 65595"/>
              <a:gd name="adj2" fmla="val 51093"/>
            </a:avLst>
          </a:prstGeom>
          <a:noFill/>
          <a:ln w="444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2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396318" y="3701704"/>
            <a:ext cx="8748464" cy="912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Если 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х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= 12, то 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х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–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= 12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–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(см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>
              <a:lnSpc>
                <a:spcPct val="114000"/>
              </a:lnSpc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АК =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9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см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.</a:t>
            </a:r>
            <a:endParaRPr lang="en-US" sz="2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WordArt 17"/>
          <p:cNvSpPr>
            <a:spLocks noChangeArrowheads="1" noChangeShapeType="1" noTextEdit="1"/>
          </p:cNvSpPr>
          <p:nvPr/>
        </p:nvSpPr>
        <p:spPr bwMode="auto">
          <a:xfrm>
            <a:off x="2491928" y="2946050"/>
            <a:ext cx="772691" cy="2709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600" kern="1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?см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330424" y="4941168"/>
            <a:ext cx="8821043" cy="1004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Если х = 9, то х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–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= 9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–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3=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6 (см).</a:t>
            </a:r>
          </a:p>
          <a:p>
            <a:pPr algn="just">
              <a:lnSpc>
                <a:spcPct val="114000"/>
              </a:lnSpc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АК =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6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см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5611" name="Oval 11"/>
          <p:cNvSpPr>
            <a:spLocks noChangeArrowheads="1"/>
          </p:cNvSpPr>
          <p:nvPr/>
        </p:nvSpPr>
        <p:spPr bwMode="auto">
          <a:xfrm>
            <a:off x="4829727" y="2362900"/>
            <a:ext cx="144463" cy="122238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6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Левая фигурная скобка 2"/>
          <p:cNvSpPr/>
          <p:nvPr/>
        </p:nvSpPr>
        <p:spPr>
          <a:xfrm rot="5400000">
            <a:off x="3665594" y="-535381"/>
            <a:ext cx="474368" cy="5322197"/>
          </a:xfrm>
          <a:prstGeom prst="leftBrace">
            <a:avLst>
              <a:gd name="adj1" fmla="val 127461"/>
              <a:gd name="adj2" fmla="val 49396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600"/>
          </a:p>
        </p:txBody>
      </p:sp>
      <p:sp>
        <p:nvSpPr>
          <p:cNvPr id="4" name="TextBox 3"/>
          <p:cNvSpPr txBox="1"/>
          <p:nvPr/>
        </p:nvSpPr>
        <p:spPr>
          <a:xfrm>
            <a:off x="3379168" y="1571719"/>
            <a:ext cx="5040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>
                <a:latin typeface="Arial" pitchFamily="34" charset="0"/>
                <a:cs typeface="Arial" pitchFamily="34" charset="0"/>
              </a:rPr>
              <a:t>x</a:t>
            </a:r>
            <a:endParaRPr lang="ru-RU" sz="2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01901" y="2772248"/>
            <a:ext cx="13898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ru-RU" sz="2600" b="1" dirty="0" smtClean="0">
                <a:latin typeface="Arial" pitchFamily="34" charset="0"/>
                <a:cs typeface="Arial" pitchFamily="34" charset="0"/>
              </a:rPr>
              <a:t>см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animBg="1"/>
      <p:bldP spid="25615" grpId="0" animBg="1"/>
      <p:bldP spid="22" grpId="0"/>
      <p:bldP spid="17" grpId="0"/>
      <p:bldP spid="25611" grpId="0" animBg="1"/>
      <p:bldP spid="3" grpId="0" animBg="1"/>
      <p:bldP spid="4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03213" y="214313"/>
            <a:ext cx="8537575" cy="1532334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Точка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К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середина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отрезка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АВ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. Найдите длину отрезка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АВ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если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КВ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= </a:t>
            </a:r>
            <a:r>
              <a:rPr lang="ru-RU" sz="2800" i="1" dirty="0" err="1">
                <a:latin typeface="Arial" pitchFamily="34" charset="0"/>
                <a:cs typeface="Arial" pitchFamily="34" charset="0"/>
              </a:rPr>
              <a:t>х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см. Составьте выражение и найдите его значение при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х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= 3; 5.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962075" y="2806700"/>
            <a:ext cx="5483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750318" y="2928938"/>
            <a:ext cx="4235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445301" y="2749687"/>
            <a:ext cx="4235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25611" name="Oval 11"/>
          <p:cNvSpPr>
            <a:spLocks noChangeArrowheads="1"/>
          </p:cNvSpPr>
          <p:nvPr/>
        </p:nvSpPr>
        <p:spPr bwMode="auto">
          <a:xfrm>
            <a:off x="3652094" y="2753411"/>
            <a:ext cx="144463" cy="122238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15" name="AutoShape 15"/>
          <p:cNvSpPr>
            <a:spLocks/>
          </p:cNvSpPr>
          <p:nvPr/>
        </p:nvSpPr>
        <p:spPr bwMode="auto">
          <a:xfrm rot="16200000" flipV="1">
            <a:off x="4937970" y="1654175"/>
            <a:ext cx="293687" cy="2720975"/>
          </a:xfrm>
          <a:prstGeom prst="leftBrace">
            <a:avLst>
              <a:gd name="adj1" fmla="val 36352"/>
              <a:gd name="adj2" fmla="val 48593"/>
            </a:avLst>
          </a:prstGeom>
          <a:noFill/>
          <a:ln w="4445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16" name="WordArt 16"/>
          <p:cNvSpPr>
            <a:spLocks noChangeArrowheads="1" noChangeShapeType="1" noTextEdit="1"/>
          </p:cNvSpPr>
          <p:nvPr/>
        </p:nvSpPr>
        <p:spPr bwMode="auto">
          <a:xfrm>
            <a:off x="4782236" y="3309282"/>
            <a:ext cx="725868" cy="2857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800" i="1" kern="1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х</a:t>
            </a:r>
            <a:r>
              <a:rPr lang="ru-RU" sz="2800" kern="1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см</a:t>
            </a:r>
          </a:p>
        </p:txBody>
      </p:sp>
      <p:sp>
        <p:nvSpPr>
          <p:cNvPr id="19" name="AutoShape 15"/>
          <p:cNvSpPr>
            <a:spLocks/>
          </p:cNvSpPr>
          <p:nvPr/>
        </p:nvSpPr>
        <p:spPr bwMode="auto">
          <a:xfrm rot="5400000">
            <a:off x="3510780" y="-181111"/>
            <a:ext cx="385816" cy="5483226"/>
          </a:xfrm>
          <a:prstGeom prst="leftBrace">
            <a:avLst>
              <a:gd name="adj1" fmla="val 36303"/>
              <a:gd name="adj2" fmla="val 48593"/>
            </a:avLst>
          </a:prstGeom>
          <a:noFill/>
          <a:ln w="444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467544" y="3861048"/>
            <a:ext cx="8605019" cy="97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Если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х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= 3, то 2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х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=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2800" dirty="0" smtClean="0">
                <a:latin typeface="Arial" pitchFamily="34" charset="0"/>
                <a:cs typeface="Arial" pitchFamily="34" charset="0"/>
                <a:sym typeface="Wingdings"/>
              </a:rPr>
              <a:t></a:t>
            </a:r>
            <a:r>
              <a:rPr lang="ru-RU" sz="28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3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=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6 (см).</a:t>
            </a:r>
          </a:p>
          <a:p>
            <a:pPr algn="just">
              <a:lnSpc>
                <a:spcPct val="114000"/>
              </a:lnSpc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АВ =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6 см.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303213" y="5082553"/>
            <a:ext cx="6929438" cy="1074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Если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х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= 5, то 2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х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=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2800" dirty="0" smtClean="0">
                <a:latin typeface="Arial" pitchFamily="34" charset="0"/>
                <a:cs typeface="Arial" pitchFamily="34" charset="0"/>
                <a:sym typeface="Wingdings"/>
              </a:rPr>
              <a:t></a:t>
            </a:r>
            <a:r>
              <a:rPr lang="ru-RU" sz="28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5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=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10 (см).</a:t>
            </a:r>
          </a:p>
          <a:p>
            <a:pPr algn="just">
              <a:lnSpc>
                <a:spcPct val="114000"/>
              </a:lnSpc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АВ =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10 см.</a:t>
            </a:r>
          </a:p>
        </p:txBody>
      </p:sp>
      <p:sp>
        <p:nvSpPr>
          <p:cNvPr id="24" name="WordArt 17"/>
          <p:cNvSpPr>
            <a:spLocks noChangeArrowheads="1" noChangeShapeType="1" noTextEdit="1"/>
          </p:cNvSpPr>
          <p:nvPr/>
        </p:nvSpPr>
        <p:spPr bwMode="auto">
          <a:xfrm>
            <a:off x="4075849" y="2010404"/>
            <a:ext cx="928694" cy="3571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800" kern="1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?см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748659" y="1953621"/>
            <a:ext cx="76334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ru-RU" sz="2800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х</a:t>
            </a:r>
            <a:r>
              <a:rPr lang="en-US" sz="28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3453963" y="2928938"/>
            <a:ext cx="3962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animBg="1"/>
      <p:bldP spid="25611" grpId="0" animBg="1"/>
      <p:bldP spid="25615" grpId="0" animBg="1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400252" y="116632"/>
            <a:ext cx="8429625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Найдите периметр треугольника </a:t>
            </a:r>
            <a:r>
              <a:rPr lang="ru-RU" sz="3200" i="1" dirty="0">
                <a:latin typeface="Arial" pitchFamily="34" charset="0"/>
                <a:cs typeface="Arial" pitchFamily="34" charset="0"/>
              </a:rPr>
              <a:t>АВС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, если </a:t>
            </a:r>
            <a:r>
              <a:rPr lang="ru-RU" sz="3200" i="1" dirty="0">
                <a:latin typeface="Arial" pitchFamily="34" charset="0"/>
                <a:cs typeface="Arial" pitchFamily="34" charset="0"/>
              </a:rPr>
              <a:t>АВ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= 13 см, </a:t>
            </a:r>
            <a:r>
              <a:rPr lang="ru-RU" sz="3200" i="1" dirty="0">
                <a:latin typeface="Arial" pitchFamily="34" charset="0"/>
                <a:cs typeface="Arial" pitchFamily="34" charset="0"/>
              </a:rPr>
              <a:t>ВС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= </a:t>
            </a:r>
            <a:r>
              <a:rPr lang="ru-RU" sz="3200" i="1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см, </a:t>
            </a:r>
            <a:r>
              <a:rPr lang="ru-RU" sz="3200" i="1" dirty="0">
                <a:latin typeface="Arial" pitchFamily="34" charset="0"/>
                <a:cs typeface="Arial" pitchFamily="34" charset="0"/>
              </a:rPr>
              <a:t>АС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см. Составьте выражение и найдите его значение при:</a:t>
            </a:r>
          </a:p>
        </p:txBody>
      </p:sp>
      <p:graphicFrame>
        <p:nvGraphicFramePr>
          <p:cNvPr id="27677" name="Group 2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66436320"/>
              </p:ext>
            </p:extLst>
          </p:nvPr>
        </p:nvGraphicFramePr>
        <p:xfrm>
          <a:off x="1107281" y="2286000"/>
          <a:ext cx="6929438" cy="1158188"/>
        </p:xfrm>
        <a:graphic>
          <a:graphicData uri="http://schemas.openxmlformats.org/drawingml/2006/table">
            <a:tbl>
              <a:tblPr/>
              <a:tblGrid>
                <a:gridCol w="3465618"/>
                <a:gridCol w="3463820"/>
              </a:tblGrid>
              <a:tr h="518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вариант</a:t>
                      </a:r>
                    </a:p>
                  </a:txBody>
                  <a:tcPr marL="91439" marR="91439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вариант</a:t>
                      </a:r>
                    </a:p>
                  </a:txBody>
                  <a:tcPr marL="91439" marR="91439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= 10 и </a:t>
                      </a: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= 8</a:t>
                      </a:r>
                    </a:p>
                  </a:txBody>
                  <a:tcPr marL="91439" marR="91439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= 5 и </a:t>
                      </a: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= 12</a:t>
                      </a:r>
                    </a:p>
                  </a:txBody>
                  <a:tcPr marL="91439" marR="91439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81" name="WordArt 33"/>
          <p:cNvSpPr>
            <a:spLocks noChangeArrowheads="1" noChangeShapeType="1" noTextEdit="1"/>
          </p:cNvSpPr>
          <p:nvPr/>
        </p:nvSpPr>
        <p:spPr bwMode="auto">
          <a:xfrm>
            <a:off x="683568" y="5721335"/>
            <a:ext cx="2803528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200" kern="1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13 + с + </a:t>
            </a:r>
            <a:r>
              <a:rPr lang="en-US" sz="3200" kern="1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d</a:t>
            </a:r>
            <a:endParaRPr lang="ru-RU" sz="3200" kern="1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683" name="AutoShape 35"/>
          <p:cNvSpPr>
            <a:spLocks noChangeArrowheads="1"/>
          </p:cNvSpPr>
          <p:nvPr/>
        </p:nvSpPr>
        <p:spPr bwMode="auto">
          <a:xfrm>
            <a:off x="1983998" y="2322983"/>
            <a:ext cx="1724206" cy="1080121"/>
          </a:xfrm>
          <a:prstGeom prst="flowChartAlternateProcess">
            <a:avLst/>
          </a:prstGeom>
          <a:gradFill>
            <a:gsLst>
              <a:gs pos="0">
                <a:srgbClr val="FFFF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5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31</a:t>
            </a:r>
            <a:endParaRPr lang="ru-RU" sz="54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684" name="AutoShape 36"/>
          <p:cNvSpPr>
            <a:spLocks noChangeArrowheads="1"/>
          </p:cNvSpPr>
          <p:nvPr/>
        </p:nvSpPr>
        <p:spPr bwMode="auto">
          <a:xfrm>
            <a:off x="5435527" y="2322983"/>
            <a:ext cx="1725922" cy="1080121"/>
          </a:xfrm>
          <a:prstGeom prst="flowChartAlternateProcess">
            <a:avLst/>
          </a:prstGeom>
          <a:gradFill>
            <a:gsLst>
              <a:gs pos="0">
                <a:srgbClr val="FFFF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5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ru-RU" sz="5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27685" name="Freeform 37"/>
          <p:cNvSpPr>
            <a:spLocks/>
          </p:cNvSpPr>
          <p:nvPr/>
        </p:nvSpPr>
        <p:spPr bwMode="auto">
          <a:xfrm>
            <a:off x="3227279" y="3948135"/>
            <a:ext cx="4754562" cy="1981200"/>
          </a:xfrm>
          <a:custGeom>
            <a:avLst/>
            <a:gdLst>
              <a:gd name="T0" fmla="*/ 2147483647 w 2995"/>
              <a:gd name="T1" fmla="*/ 2147483647 h 1248"/>
              <a:gd name="T2" fmla="*/ 0 w 2995"/>
              <a:gd name="T3" fmla="*/ 2147483647 h 1248"/>
              <a:gd name="T4" fmla="*/ 2147483647 w 2995"/>
              <a:gd name="T5" fmla="*/ 0 h 1248"/>
              <a:gd name="T6" fmla="*/ 2147483647 w 2995"/>
              <a:gd name="T7" fmla="*/ 2147483647 h 1248"/>
              <a:gd name="T8" fmla="*/ 0 60000 65536"/>
              <a:gd name="T9" fmla="*/ 0 60000 65536"/>
              <a:gd name="T10" fmla="*/ 0 60000 65536"/>
              <a:gd name="T11" fmla="*/ 0 60000 65536"/>
              <a:gd name="T12" fmla="*/ 0 w 2995"/>
              <a:gd name="T13" fmla="*/ 0 h 1248"/>
              <a:gd name="T14" fmla="*/ 2995 w 2995"/>
              <a:gd name="T15" fmla="*/ 1248 h 12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95" h="1248">
                <a:moveTo>
                  <a:pt x="2227" y="1248"/>
                </a:moveTo>
                <a:lnTo>
                  <a:pt x="0" y="921"/>
                </a:lnTo>
                <a:lnTo>
                  <a:pt x="2995" y="0"/>
                </a:lnTo>
                <a:lnTo>
                  <a:pt x="2227" y="1248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2856009" y="4845889"/>
            <a:ext cx="4587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7950948" y="3406772"/>
            <a:ext cx="4587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27688" name="Text Box 40"/>
          <p:cNvSpPr txBox="1">
            <a:spLocks noChangeArrowheads="1"/>
          </p:cNvSpPr>
          <p:nvPr/>
        </p:nvSpPr>
        <p:spPr bwMode="auto">
          <a:xfrm>
            <a:off x="6660541" y="5892823"/>
            <a:ext cx="4812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27689" name="WordArt 41"/>
          <p:cNvSpPr>
            <a:spLocks noChangeArrowheads="1" noChangeShapeType="1" noTextEdit="1"/>
          </p:cNvSpPr>
          <p:nvPr/>
        </p:nvSpPr>
        <p:spPr bwMode="auto">
          <a:xfrm>
            <a:off x="5388660" y="4209400"/>
            <a:ext cx="431800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200" kern="1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13</a:t>
            </a:r>
          </a:p>
        </p:txBody>
      </p:sp>
      <p:sp>
        <p:nvSpPr>
          <p:cNvPr id="27690" name="WordArt 42"/>
          <p:cNvSpPr>
            <a:spLocks noChangeArrowheads="1" noChangeShapeType="1" noTextEdit="1"/>
          </p:cNvSpPr>
          <p:nvPr/>
        </p:nvSpPr>
        <p:spPr bwMode="auto">
          <a:xfrm>
            <a:off x="7477785" y="4938735"/>
            <a:ext cx="215900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200" kern="1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27691" name="WordArt 43"/>
          <p:cNvSpPr>
            <a:spLocks noChangeArrowheads="1" noChangeShapeType="1" noTextEdit="1"/>
          </p:cNvSpPr>
          <p:nvPr/>
        </p:nvSpPr>
        <p:spPr bwMode="auto">
          <a:xfrm>
            <a:off x="4682731" y="5712642"/>
            <a:ext cx="287337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200" kern="1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d</a:t>
            </a:r>
            <a:endParaRPr lang="ru-RU" sz="3200" kern="1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7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7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7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8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513</TotalTime>
  <Words>357</Words>
  <Application>Microsoft Office PowerPoint</Application>
  <PresentationFormat>Экран (4:3)</PresentationFormat>
  <Paragraphs>67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с использованием числовых и буквенных выражений</dc:title>
  <dc:creator>Чаплыгина И.Б.</dc:creator>
  <cp:lastModifiedBy>Светлана</cp:lastModifiedBy>
  <cp:revision>73</cp:revision>
  <dcterms:created xsi:type="dcterms:W3CDTF">2009-06-21T13:23:59Z</dcterms:created>
  <dcterms:modified xsi:type="dcterms:W3CDTF">2013-07-05T05:32:14Z</dcterms:modified>
</cp:coreProperties>
</file>