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68" r:id="rId2"/>
    <p:sldId id="288" r:id="rId3"/>
    <p:sldId id="302" r:id="rId4"/>
    <p:sldId id="301" r:id="rId5"/>
    <p:sldId id="258" r:id="rId6"/>
    <p:sldId id="277" r:id="rId7"/>
    <p:sldId id="304" r:id="rId8"/>
    <p:sldId id="281" r:id="rId9"/>
    <p:sldId id="303" r:id="rId10"/>
    <p:sldId id="30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663300"/>
    <a:srgbClr val="00FF00"/>
    <a:srgbClr val="008000"/>
    <a:srgbClr val="9900CC"/>
    <a:srgbClr val="00FF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76" autoAdjust="0"/>
  </p:normalViewPr>
  <p:slideViewPr>
    <p:cSldViewPr>
      <p:cViewPr varScale="1">
        <p:scale>
          <a:sx n="99" d="100"/>
          <a:sy n="99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40C0A0-3B41-42F5-B34C-206EF845A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41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3B0452-187E-4D4D-8E13-9717C5FD7AE7}" type="slidenum">
              <a:rPr lang="ru-RU" sz="1200">
                <a:latin typeface="Times New Roman" pitchFamily="18" charset="0"/>
                <a:cs typeface="Times New Roman" pitchFamily="18" charset="0"/>
              </a:rPr>
              <a:pPr algn="r" eaLnBrk="1" hangingPunct="1"/>
              <a:t>9</a:t>
            </a:fld>
            <a:endParaRPr 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Чтобы увидеть результат в клетке – нажмите на данную клетку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7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9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90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104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9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5"/>
                <a:chOff x="1130" y="1"/>
                <a:chExt cx="385" cy="4308"/>
              </a:xfrm>
            </p:grpSpPr>
            <p:sp>
              <p:nvSpPr>
                <p:cNvPr id="86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89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5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84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82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115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2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7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77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8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72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9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68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0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66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" name="Group 141"/>
              <p:cNvGrpSpPr>
                <a:grpSpLocks/>
              </p:cNvGrpSpPr>
              <p:nvPr/>
            </p:nvGrpSpPr>
            <p:grpSpPr bwMode="auto">
              <a:xfrm>
                <a:off x="2958" y="1201"/>
                <a:ext cx="1763" cy="1448"/>
                <a:chOff x="3387" y="1456"/>
                <a:chExt cx="1707" cy="1402"/>
              </a:xfrm>
            </p:grpSpPr>
            <p:sp>
              <p:nvSpPr>
                <p:cNvPr id="63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3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2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5" name="Group 148"/>
              <p:cNvGrpSpPr>
                <a:grpSpLocks/>
              </p:cNvGrpSpPr>
              <p:nvPr/>
            </p:nvGrpSpPr>
            <p:grpSpPr bwMode="auto">
              <a:xfrm>
                <a:off x="4356" y="2717"/>
                <a:ext cx="1199" cy="985"/>
                <a:chOff x="3387" y="1456"/>
                <a:chExt cx="1707" cy="1402"/>
              </a:xfrm>
            </p:grpSpPr>
            <p:sp>
              <p:nvSpPr>
                <p:cNvPr id="60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5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152"/>
              <p:cNvGrpSpPr>
                <a:grpSpLocks/>
              </p:cNvGrpSpPr>
              <p:nvPr/>
            </p:nvGrpSpPr>
            <p:grpSpPr bwMode="auto">
              <a:xfrm>
                <a:off x="1480" y="3480"/>
                <a:ext cx="931" cy="765"/>
                <a:chOff x="3387" y="1456"/>
                <a:chExt cx="1707" cy="1402"/>
              </a:xfrm>
            </p:grpSpPr>
            <p:sp>
              <p:nvSpPr>
                <p:cNvPr id="57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7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7" name="Group 166"/>
              <p:cNvGrpSpPr>
                <a:grpSpLocks/>
              </p:cNvGrpSpPr>
              <p:nvPr/>
            </p:nvGrpSpPr>
            <p:grpSpPr bwMode="auto">
              <a:xfrm>
                <a:off x="1487" y="2470"/>
                <a:ext cx="931" cy="765"/>
                <a:chOff x="3387" y="1456"/>
                <a:chExt cx="1707" cy="1402"/>
              </a:xfrm>
            </p:grpSpPr>
            <p:sp>
              <p:nvSpPr>
                <p:cNvPr id="54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8" name="Group 170"/>
              <p:cNvGrpSpPr>
                <a:grpSpLocks/>
              </p:cNvGrpSpPr>
              <p:nvPr/>
            </p:nvGrpSpPr>
            <p:grpSpPr bwMode="auto">
              <a:xfrm>
                <a:off x="1502" y="91"/>
                <a:ext cx="931" cy="765"/>
                <a:chOff x="3387" y="1456"/>
                <a:chExt cx="1707" cy="1402"/>
              </a:xfrm>
            </p:grpSpPr>
            <p:sp>
              <p:nvSpPr>
                <p:cNvPr id="51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9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2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46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3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44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6" name="Rectangle 186"/>
            <p:cNvSpPr>
              <a:spLocks noChangeArrowheads="1"/>
            </p:cNvSpPr>
            <p:nvPr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D4A993-8264-4BFC-99EC-5C077D47F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4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62F4E-8E46-43F2-A6D5-F20C9586F4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69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96D59-7208-4E8F-B510-93543C100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5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613-0560-474A-9C09-A7DBFB55F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4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7FEAC-76BF-482E-9E35-641DED3D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7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06E56-4A44-4044-94A8-6E74F0636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0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3AC0-BDB1-426F-9DA6-671D91FDF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8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6A32-92DE-4A9F-B39B-44E105D3C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5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1B65B-758D-4780-A66C-9C57B1B00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A9893-9CA9-4761-B433-A8989D4AE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0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4588A-3CD3-491A-ADB7-341C2EC72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9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035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120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21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1118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9" name="Freeform 14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114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5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6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7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8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1112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3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9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1110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1" name="Freeform 25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4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45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105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6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7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8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9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6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100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1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2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3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4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7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96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7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8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9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8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94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5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9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91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2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3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50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1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2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53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8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9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0" name="Freeform 61"/>
                <p:cNvSpPr>
                  <a:spLocks/>
                </p:cNvSpPr>
                <p:nvPr/>
              </p:nvSpPr>
              <p:spPr bwMode="white">
                <a:xfrm>
                  <a:off x="4085" y="1693"/>
                  <a:ext cx="475" cy="1165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54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5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6" name="Freeform 64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7" name="Freeform 65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55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6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7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8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9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0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1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2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3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4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65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082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Freeform 78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4" name="Freeform 79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66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079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Freeform 82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Freeform 83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67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8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9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70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074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71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072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33" name="Rectangle 96"/>
            <p:cNvSpPr>
              <a:spLocks noChangeArrowheads="1"/>
            </p:cNvSpPr>
            <p:nvPr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97"/>
            <p:cNvSpPr>
              <a:spLocks noChangeArrowheads="1"/>
            </p:cNvSpPr>
            <p:nvPr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A42E11B-96D1-45AD-95C4-28F783166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png"/><Relationship Id="rId7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957263" y="1609725"/>
            <a:ext cx="72294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60000"/>
              </a:lnSpc>
              <a:defRPr/>
            </a:pPr>
            <a: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Пусть каждый день и каждый час</a:t>
            </a:r>
            <a:b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Вам новое добудет.</a:t>
            </a:r>
            <a:b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Пусть добрым будет ум у вас,</a:t>
            </a:r>
            <a:b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 сердце умным будет.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292725" y="5157788"/>
            <a:ext cx="250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cs typeface="Arial" charset="0"/>
              </a:rPr>
              <a:t>С. Маршак</a:t>
            </a: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3419475" y="428625"/>
            <a:ext cx="26849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C00000"/>
                </a:solidFill>
                <a:cs typeface="Arial" charset="0"/>
              </a:rPr>
              <a:t>Девиз </a:t>
            </a:r>
            <a:r>
              <a:rPr lang="ru-RU" sz="3200" b="1" dirty="0" smtClean="0">
                <a:solidFill>
                  <a:srgbClr val="C00000"/>
                </a:solidFill>
                <a:cs typeface="Arial" charset="0"/>
              </a:rPr>
              <a:t>урока</a:t>
            </a:r>
            <a:endParaRPr lang="ru-RU" sz="3200" b="1" dirty="0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539750" y="765175"/>
            <a:ext cx="813593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Интернет-источники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r>
              <a:rPr lang="en-US" dirty="0"/>
              <a:t>http://pohudet21vek.ru/wp-content/uploads/2013/02/yabloki.jpg</a:t>
            </a:r>
            <a:r>
              <a:rPr lang="ru-RU" dirty="0"/>
              <a:t> (яблоки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en-US" dirty="0"/>
              <a:t>http://www.liveinternet.ru/users/okluba/post203437747/</a:t>
            </a:r>
            <a:r>
              <a:rPr lang="ru-RU" dirty="0"/>
              <a:t> (</a:t>
            </a:r>
            <a:r>
              <a:rPr lang="ru-RU"/>
              <a:t>сливы</a:t>
            </a:r>
            <a:r>
              <a:rPr lang="ru-RU" smtClean="0"/>
              <a:t>)</a:t>
            </a:r>
          </a:p>
          <a:p>
            <a:endParaRPr lang="ru-RU" dirty="0"/>
          </a:p>
          <a:p>
            <a:r>
              <a:rPr lang="en-US" dirty="0"/>
              <a:t>http://jagody-moroz.ucoz.ru/photo/1-0-310-3</a:t>
            </a:r>
            <a:r>
              <a:rPr lang="ru-RU" dirty="0"/>
              <a:t> (вишня)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23850" y="1700213"/>
            <a:ext cx="9036050" cy="391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Замените высказывание одним словом:</a:t>
            </a:r>
          </a:p>
          <a:p>
            <a:pPr marL="342900" indent="-342900">
              <a:defRPr/>
            </a:pPr>
            <a:endParaRPr lang="ru-RU" sz="28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r>
              <a:rPr lang="ru-RU" sz="24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Сумма длин сторон многоугольника.</a:t>
            </a:r>
          </a:p>
          <a:p>
            <a:pPr>
              <a:defRPr/>
            </a:pPr>
            <a:r>
              <a:rPr lang="ru-RU" sz="24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Периметр.)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ru-RU" sz="2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ru-RU" sz="24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2) Произведение скорости на время. </a:t>
            </a:r>
          </a:p>
          <a:p>
            <a:pPr marL="342900" indent="-342900"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    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Расстояние.)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ru-RU" sz="2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ru-RU" sz="2400" b="1" dirty="0">
                <a:solidFill>
                  <a:schemeClr val="bg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3) Произведение длины на ширину.</a:t>
            </a:r>
          </a:p>
          <a:p>
            <a:pPr marL="342900" indent="-342900">
              <a:defRPr/>
            </a:pPr>
            <a:r>
              <a:rPr lang="ru-RU" sz="24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Площадь.)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14338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Разминка «</a:t>
            </a:r>
            <a:r>
              <a:rPr lang="ru-RU" sz="3200" b="1" dirty="0" err="1" smtClean="0">
                <a:solidFill>
                  <a:srgbClr val="CC0000"/>
                </a:solidFill>
                <a:latin typeface="Arial" charset="0"/>
                <a:cs typeface="Arial" charset="0"/>
              </a:rPr>
              <a:t>Блицопрос</a:t>
            </a:r>
            <a:r>
              <a:rPr lang="ru-RU" sz="32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»</a:t>
            </a:r>
            <a:br>
              <a:rPr lang="ru-RU" sz="32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</a:br>
            <a:endParaRPr lang="ru-RU" sz="3200" b="1" dirty="0" smtClean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Приведите примеры </a:t>
            </a:r>
            <a:br>
              <a:rPr lang="ru-RU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записи высказываний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9418" y="1484784"/>
            <a:ext cx="250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cs typeface="Arial" charset="0"/>
              </a:rPr>
              <a:t>Периметр</a:t>
            </a: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:</a:t>
            </a:r>
            <a:endParaRPr lang="ru-RU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64280" y="3906962"/>
            <a:ext cx="250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cs typeface="Arial" charset="0"/>
              </a:rPr>
              <a:t>Расстояние</a:t>
            </a: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:</a:t>
            </a:r>
            <a:endParaRPr lang="ru-RU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9198" y="4987082"/>
            <a:ext cx="250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cs typeface="Arial" charset="0"/>
              </a:rPr>
              <a:t>Площадь</a:t>
            </a: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:</a:t>
            </a:r>
            <a:endParaRPr lang="ru-RU" sz="2800" b="1" dirty="0">
              <a:solidFill>
                <a:srgbClr val="C00000"/>
              </a:solidFill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21262" y="1977673"/>
                <a:ext cx="28019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𝑷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𝒂</m:t>
                      </m:r>
                      <m:r>
                        <a:rPr lang="en-US" sz="3200" b="1" i="1" smtClean="0">
                          <a:latin typeface="Cambria Math"/>
                        </a:rPr>
                        <m:t>+</m:t>
                      </m:r>
                      <m:r>
                        <a:rPr lang="en-US" sz="3200" b="1" i="1" smtClean="0">
                          <a:latin typeface="Cambria Math"/>
                        </a:rPr>
                        <m:t>𝒃</m:t>
                      </m:r>
                      <m:r>
                        <a:rPr lang="en-US" sz="3200" b="1" i="1" smtClean="0">
                          <a:latin typeface="Cambria Math"/>
                        </a:rPr>
                        <m:t>+</m:t>
                      </m:r>
                      <m:r>
                        <a:rPr lang="en-US" sz="3200" b="1" i="1" smtClean="0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62" y="1977673"/>
                <a:ext cx="280198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9198" y="2619787"/>
                <a:ext cx="297510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𝑷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𝟐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∙(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98" y="2619787"/>
                <a:ext cx="2975109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198" y="3192358"/>
                <a:ext cx="16149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𝑷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𝟒</m:t>
                      </m:r>
                      <m:r>
                        <a:rPr lang="en-US" sz="32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98" y="3192358"/>
                <a:ext cx="1614929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379320" y="2033158"/>
            <a:ext cx="524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–</a:t>
            </a:r>
            <a:r>
              <a:rPr lang="en-US" sz="2800" dirty="0" smtClean="0"/>
              <a:t> </a:t>
            </a:r>
            <a:r>
              <a:rPr lang="ru-RU" sz="2800" dirty="0"/>
              <a:t>п</a:t>
            </a:r>
            <a:r>
              <a:rPr lang="ru-RU" sz="2800" dirty="0" smtClean="0"/>
              <a:t>ериметр треугольника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485206" y="2698970"/>
            <a:ext cx="524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–</a:t>
            </a:r>
            <a:r>
              <a:rPr lang="en-US" sz="2800" dirty="0" smtClean="0"/>
              <a:t> </a:t>
            </a:r>
            <a:r>
              <a:rPr lang="ru-RU" sz="2800" dirty="0"/>
              <a:t>п</a:t>
            </a:r>
            <a:r>
              <a:rPr lang="ru-RU" sz="2800" dirty="0" smtClean="0"/>
              <a:t>ериметр прямоугольника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210267" y="3223135"/>
            <a:ext cx="524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–</a:t>
            </a:r>
            <a:r>
              <a:rPr lang="en-US" sz="2800" dirty="0" smtClean="0"/>
              <a:t> </a:t>
            </a:r>
            <a:r>
              <a:rPr lang="ru-RU" sz="2800" dirty="0"/>
              <a:t>п</a:t>
            </a:r>
            <a:r>
              <a:rPr lang="ru-RU" sz="2800" dirty="0" smtClean="0"/>
              <a:t>ериметр квадрата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19" y="4402307"/>
                <a:ext cx="177324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𝑺</m:t>
                      </m:r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  <m:r>
                        <a:rPr lang="el-GR" sz="3200" b="1" i="1" smtClean="0">
                          <a:latin typeface="Cambria Math"/>
                          <a:ea typeface="Cambria Math"/>
                        </a:rPr>
                        <m:t>𝝑</m:t>
                      </m:r>
                      <m:r>
                        <a:rPr lang="el-GR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19" y="4402307"/>
                <a:ext cx="1773242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9198" y="5533132"/>
                <a:ext cx="18582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𝑺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𝒂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𝒂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98" y="5533132"/>
                <a:ext cx="1858201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427660" y="5563909"/>
            <a:ext cx="524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площадь квадрата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1262" y="6083208"/>
                <a:ext cx="18517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𝑺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𝒂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62" y="6083208"/>
                <a:ext cx="1851789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415510" y="6113985"/>
            <a:ext cx="524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площадь прямоугольника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  <p:bldP spid="13" grpId="0"/>
      <p:bldP spid="14" grpId="0"/>
      <p:bldP spid="12" grpId="0"/>
      <p:bldP spid="15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1043608" y="3060784"/>
            <a:ext cx="3240360" cy="3323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u="sng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ru-RU" sz="4000" u="sng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группа</a:t>
            </a:r>
            <a:endParaRPr lang="en-US" sz="4000" u="sng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000" u="sng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8 + </a:t>
            </a: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algn="ctr">
              <a:defRPr/>
            </a:pPr>
            <a:r>
              <a:rPr lang="en-US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5</a:t>
            </a: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c</a:t>
            </a:r>
            <a:r>
              <a:rPr lang="en-US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, 2</a:t>
            </a: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p</a:t>
            </a:r>
          </a:p>
          <a:p>
            <a:pPr algn="ctr">
              <a:defRPr/>
            </a:pPr>
            <a:r>
              <a:rPr lang="en-US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(</a:t>
            </a: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k</a:t>
            </a:r>
            <a:r>
              <a:rPr lang="en-US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 + 12) – 4</a:t>
            </a:r>
          </a:p>
          <a:p>
            <a:pPr algn="ctr">
              <a:defRPr/>
            </a:pP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x</a:t>
            </a:r>
            <a:r>
              <a:rPr lang="en-US" sz="400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 + </a:t>
            </a:r>
            <a:r>
              <a:rPr lang="en-US" sz="4000" i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y</a:t>
            </a:r>
            <a:endParaRPr lang="ru-RU" sz="4000" i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080644" y="3069896"/>
            <a:ext cx="3575320" cy="2092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u="sng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II</a:t>
            </a:r>
            <a:r>
              <a:rPr lang="ru-RU" sz="4000" u="sng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группа</a:t>
            </a:r>
            <a:endParaRPr lang="en-US" sz="4000" u="sng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000" u="sng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16 – 6 </a:t>
            </a:r>
            <a:r>
              <a:rPr lang="en-US" sz="40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 10</a:t>
            </a:r>
          </a:p>
          <a:p>
            <a:pPr algn="ctr">
              <a:defRPr/>
            </a:pPr>
            <a:r>
              <a:rPr lang="en-US" sz="40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Wingdings"/>
              </a:rPr>
              <a:t>(19 – 14) + 18</a:t>
            </a:r>
            <a:endParaRPr lang="ru-RU" sz="400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1476375" y="188913"/>
            <a:ext cx="74882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/>
              <a:t>На какие группы можно разделить выражения?</a:t>
            </a:r>
          </a:p>
        </p:txBody>
      </p:sp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188913" y="1536700"/>
            <a:ext cx="9036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/>
              <a:t>8 + </a:t>
            </a:r>
            <a:r>
              <a:rPr lang="en-US" sz="4000" i="1"/>
              <a:t>b;   </a:t>
            </a:r>
            <a:r>
              <a:rPr lang="en-US" sz="4000"/>
              <a:t>16 – 6 </a:t>
            </a:r>
            <a:r>
              <a:rPr lang="en-US" sz="4000">
                <a:sym typeface="Wingdings" pitchFamily="2" charset="2"/>
              </a:rPr>
              <a:t> 10;    5</a:t>
            </a:r>
            <a:r>
              <a:rPr lang="en-US" sz="4000" i="1">
                <a:sym typeface="Wingdings" pitchFamily="2" charset="2"/>
              </a:rPr>
              <a:t>c</a:t>
            </a:r>
            <a:r>
              <a:rPr lang="en-US" sz="4000">
                <a:sym typeface="Wingdings" pitchFamily="2" charset="2"/>
              </a:rPr>
              <a:t>;</a:t>
            </a:r>
            <a:r>
              <a:rPr lang="en-US" sz="4000" i="1">
                <a:sym typeface="Wingdings" pitchFamily="2" charset="2"/>
              </a:rPr>
              <a:t>   </a:t>
            </a:r>
            <a:r>
              <a:rPr lang="en-US" sz="4000">
                <a:sym typeface="Wingdings" pitchFamily="2" charset="2"/>
              </a:rPr>
              <a:t>(</a:t>
            </a:r>
            <a:r>
              <a:rPr lang="en-US" sz="4000" i="1">
                <a:sym typeface="Wingdings" pitchFamily="2" charset="2"/>
              </a:rPr>
              <a:t>k</a:t>
            </a:r>
            <a:r>
              <a:rPr lang="en-US" sz="4000">
                <a:sym typeface="Wingdings" pitchFamily="2" charset="2"/>
              </a:rPr>
              <a:t> + 12) – 4;   2</a:t>
            </a:r>
            <a:r>
              <a:rPr lang="en-US" sz="4000" i="1">
                <a:sym typeface="Wingdings" pitchFamily="2" charset="2"/>
              </a:rPr>
              <a:t>p</a:t>
            </a:r>
            <a:r>
              <a:rPr lang="en-US" sz="4000">
                <a:sym typeface="Wingdings" pitchFamily="2" charset="2"/>
              </a:rPr>
              <a:t>;   </a:t>
            </a:r>
            <a:r>
              <a:rPr lang="en-US" sz="4000" i="1">
                <a:sym typeface="Wingdings" pitchFamily="2" charset="2"/>
              </a:rPr>
              <a:t>x</a:t>
            </a:r>
            <a:r>
              <a:rPr lang="en-US" sz="4000">
                <a:sym typeface="Wingdings" pitchFamily="2" charset="2"/>
              </a:rPr>
              <a:t> + </a:t>
            </a:r>
            <a:r>
              <a:rPr lang="en-US" sz="4000" i="1">
                <a:sym typeface="Wingdings" pitchFamily="2" charset="2"/>
              </a:rPr>
              <a:t>y</a:t>
            </a:r>
            <a:r>
              <a:rPr lang="en-US" sz="4000">
                <a:sym typeface="Wingdings" pitchFamily="2" charset="2"/>
              </a:rPr>
              <a:t>;  (19 – 14) + 18.   </a:t>
            </a:r>
            <a:endParaRPr lang="ru-RU" sz="4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151943" y="3248530"/>
            <a:ext cx="6840115" cy="2354263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32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Числовое выражение</a:t>
            </a:r>
            <a:r>
              <a:rPr lang="ru-RU" sz="3200" dirty="0">
                <a:solidFill>
                  <a:srgbClr val="22226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– это такое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выражение, которое составлено </a:t>
            </a:r>
            <a:endParaRPr lang="ru-RU" sz="3200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чисел</a:t>
            </a: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знаков математических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действий и </a:t>
            </a: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скобок.</a:t>
            </a:r>
            <a:endParaRPr lang="ru-RU" sz="3200" dirty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008063" y="549275"/>
            <a:ext cx="7127875" cy="1800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Сформулируйте, какое выражение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называют числовым?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Приведите </a:t>
            </a: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примеры.</a:t>
            </a:r>
            <a:endParaRPr lang="ru-RU" sz="3200" dirty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684213" y="2970213"/>
            <a:ext cx="7775575" cy="2187575"/>
          </a:xfrm>
          <a:prstGeom prst="roundRect">
            <a:avLst>
              <a:gd name="adj" fmla="val 16667"/>
            </a:avLst>
          </a:prstGeom>
          <a:solidFill>
            <a:srgbClr val="CCFFCC">
              <a:alpha val="4196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32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Буквенные выражения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это выражения, составленные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из чисел, букв, знаков математических 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действий и </a:t>
            </a: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скобок.</a:t>
            </a:r>
            <a:endParaRPr lang="ru-RU" sz="3200" dirty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006475" y="549275"/>
            <a:ext cx="7129463" cy="1800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Сформулируйте, какое выражение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называют буквенным?</a:t>
            </a:r>
          </a:p>
          <a:p>
            <a:pPr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(Выражением с </a:t>
            </a:r>
            <a:r>
              <a:rPr lang="ru-RU" sz="32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переменной.) </a:t>
            </a:r>
            <a:endParaRPr lang="ru-RU" sz="3200" dirty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188" y="404813"/>
            <a:ext cx="80724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Что означают записи под таблицей?</a:t>
            </a:r>
          </a:p>
        </p:txBody>
      </p:sp>
      <p:sp>
        <p:nvSpPr>
          <p:cNvPr id="10" name="Блок-схема: альтернативный процесс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4359" y="5949280"/>
            <a:ext cx="1728192" cy="720080"/>
          </a:xfrm>
          <a:prstGeom prst="flowChartAlternateProcess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1" name="Блок-схема: альтернативный процесс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74369" y="5949280"/>
            <a:ext cx="1800200" cy="720080"/>
          </a:xfrm>
          <a:prstGeom prst="flowChartAlternateProcess">
            <a:avLst/>
          </a:prstGeom>
          <a:blipFill rotWithShape="1">
            <a:blip r:embed="rId3"/>
            <a:stretch>
              <a:fillRect l="-4013" t="-21311" r="-4013" b="-40984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2" name="Блок-схема: альтернативный процесс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76256" y="5949280"/>
            <a:ext cx="1584176" cy="720080"/>
          </a:xfrm>
          <a:prstGeom prst="flowChartAlternateProcess">
            <a:avLst/>
          </a:prstGeom>
          <a:blipFill rotWithShape="1">
            <a:blip r:embed="rId4"/>
            <a:stretch>
              <a:fillRect t="-18852" r="-3409" b="-39344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791202"/>
                  </p:ext>
                </p:extLst>
              </p:nvPr>
            </p:nvGraphicFramePr>
            <p:xfrm>
              <a:off x="875854" y="1716491"/>
              <a:ext cx="7872610" cy="40167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8212"/>
                    <a:gridCol w="1908212"/>
                    <a:gridCol w="2039962"/>
                    <a:gridCol w="2016224"/>
                  </a:tblGrid>
                  <a:tr h="767490">
                    <a:tc>
                      <a:txBody>
                        <a:bodyPr/>
                        <a:lstStyle/>
                        <a:p>
                          <a:endParaRPr lang="ru-RU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Цена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Количество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Стоимость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4400" b="0" i="1" smtClean="0">
                                  <a:latin typeface="Cambria Math"/>
                                  <a:cs typeface="Arial" pitchFamily="34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US" sz="3200" dirty="0" smtClean="0"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р.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4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12 р.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3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US" sz="4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kumimoji="0" lang="en-US" sz="4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uLnTx/>
                              <a:uFillTx/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kumimoji="0" lang="ru-RU" sz="3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uLnTx/>
                              <a:uFillTx/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р.</a:t>
                          </a:r>
                          <a:endParaRPr kumimoji="0" lang="ru-RU" sz="3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33333"/>
                            </a:solidFill>
                            <a:effectLst/>
                            <a:uLnTx/>
                            <a:uFillTx/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  <a:p>
                          <a:pPr algn="ctr"/>
                          <a:endParaRPr lang="ru-RU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5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791202"/>
                  </p:ext>
                </p:extLst>
              </p:nvPr>
            </p:nvGraphicFramePr>
            <p:xfrm>
              <a:off x="875854" y="1716491"/>
              <a:ext cx="7872610" cy="40167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8212"/>
                    <a:gridCol w="1908212"/>
                    <a:gridCol w="2039962"/>
                    <a:gridCol w="2016224"/>
                  </a:tblGrid>
                  <a:tr h="767490">
                    <a:tc>
                      <a:txBody>
                        <a:bodyPr/>
                        <a:lstStyle/>
                        <a:p>
                          <a:endParaRPr lang="ru-RU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Цена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Количество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500" b="1" kern="1200" dirty="0" smtClean="0">
                              <a:solidFill>
                                <a:schemeClr val="bg1">
                                  <a:lumMod val="10000"/>
                                </a:schemeClr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Стоимость</a:t>
                          </a:r>
                          <a:endParaRPr lang="ru-RU" sz="2500" b="1" kern="1200" dirty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319" t="-71751" r="-212780" b="-201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4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12 р.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3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3092">
                    <a:tc>
                      <a:txBody>
                        <a:bodyPr/>
                        <a:lstStyle/>
                        <a:p>
                          <a:endParaRPr lang="ru-RU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319" t="-272316" r="-212780" b="-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5 кг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dirty="0" smtClean="0">
                              <a:latin typeface="Arial" pitchFamily="34" charset="0"/>
                              <a:cs typeface="Arial" pitchFamily="34" charset="0"/>
                            </a:rPr>
                            <a:t>?</a:t>
                          </a:r>
                          <a:endParaRPr lang="ru-RU" sz="32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9220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5" y="2517158"/>
            <a:ext cx="1457813" cy="97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6" y="3600729"/>
            <a:ext cx="1457813" cy="105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53" y="4667820"/>
            <a:ext cx="1490606" cy="1032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836738" y="260350"/>
            <a:ext cx="5472112" cy="7207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Подумай и ответь! 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179388" y="1196975"/>
            <a:ext cx="8856662" cy="1152525"/>
          </a:xfrm>
          <a:prstGeom prst="roundRect">
            <a:avLst>
              <a:gd name="adj" fmla="val 16667"/>
            </a:avLst>
          </a:prstGeom>
          <a:solidFill>
            <a:srgbClr val="00FF00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Циркуль стоит </a:t>
            </a:r>
            <a:r>
              <a:rPr lang="ru-RU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рублей, а карандаш </a:t>
            </a:r>
            <a:r>
              <a:rPr lang="ru-RU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en-US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рублей.</a:t>
            </a:r>
          </a:p>
          <a:p>
            <a:pPr algn="ctr">
              <a:defRPr/>
            </a:pPr>
            <a:r>
              <a:rPr lang="ru-RU" sz="32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Что означают выражения: </a:t>
            </a:r>
          </a:p>
        </p:txBody>
      </p:sp>
      <p:sp>
        <p:nvSpPr>
          <p:cNvPr id="39981" name="Rectangle 45"/>
          <p:cNvSpPr>
            <a:spLocks noChangeArrowheads="1"/>
          </p:cNvSpPr>
          <p:nvPr/>
        </p:nvSpPr>
        <p:spPr bwMode="auto">
          <a:xfrm>
            <a:off x="1874838" y="2924175"/>
            <a:ext cx="1584325" cy="793750"/>
          </a:xfrm>
          <a:prstGeom prst="flowChartAlternateProcess">
            <a:avLst/>
          </a:prstGeom>
          <a:solidFill>
            <a:srgbClr val="FFFF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cs typeface="Arial" charset="0"/>
              </a:rPr>
              <a:t>x</a:t>
            </a:r>
            <a:r>
              <a:rPr lang="en-US" sz="3600">
                <a:cs typeface="Arial" charset="0"/>
              </a:rPr>
              <a:t> + </a:t>
            </a:r>
            <a:r>
              <a:rPr lang="en-US" sz="3600" i="1">
                <a:cs typeface="Arial" charset="0"/>
              </a:rPr>
              <a:t>y</a:t>
            </a:r>
            <a:endParaRPr lang="ru-RU" sz="3600" i="1">
              <a:cs typeface="Arial" charset="0"/>
            </a:endParaRPr>
          </a:p>
        </p:txBody>
      </p:sp>
      <p:sp>
        <p:nvSpPr>
          <p:cNvPr id="39982" name="Rectangle 46"/>
          <p:cNvSpPr>
            <a:spLocks noChangeArrowheads="1"/>
          </p:cNvSpPr>
          <p:nvPr/>
        </p:nvSpPr>
        <p:spPr bwMode="auto">
          <a:xfrm>
            <a:off x="1116013" y="5300663"/>
            <a:ext cx="1655762" cy="720725"/>
          </a:xfrm>
          <a:prstGeom prst="flowChartAlternateProcess">
            <a:avLst/>
          </a:prstGeom>
          <a:solidFill>
            <a:srgbClr val="FFFF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cs typeface="Arial" charset="0"/>
              </a:rPr>
              <a:t>7</a:t>
            </a:r>
            <a:r>
              <a:rPr lang="en-US" sz="3600" i="1">
                <a:cs typeface="Arial" charset="0"/>
              </a:rPr>
              <a:t>x</a:t>
            </a:r>
            <a:r>
              <a:rPr lang="en-US" sz="3600">
                <a:cs typeface="Arial" charset="0"/>
              </a:rPr>
              <a:t> + </a:t>
            </a:r>
            <a:r>
              <a:rPr lang="en-US" sz="3600" i="1">
                <a:cs typeface="Arial" charset="0"/>
              </a:rPr>
              <a:t>y</a:t>
            </a:r>
            <a:endParaRPr lang="ru-RU" sz="3600" i="1">
              <a:cs typeface="Arial" charset="0"/>
            </a:endParaRPr>
          </a:p>
        </p:txBody>
      </p:sp>
      <p:sp>
        <p:nvSpPr>
          <p:cNvPr id="39983" name="Rectangle 47"/>
          <p:cNvSpPr>
            <a:spLocks noChangeArrowheads="1"/>
          </p:cNvSpPr>
          <p:nvPr/>
        </p:nvSpPr>
        <p:spPr bwMode="auto">
          <a:xfrm>
            <a:off x="5867400" y="2924175"/>
            <a:ext cx="2016125" cy="793750"/>
          </a:xfrm>
          <a:prstGeom prst="flowChartAlternateProcess">
            <a:avLst/>
          </a:prstGeom>
          <a:solidFill>
            <a:srgbClr val="FFFF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cs typeface="Arial" charset="0"/>
              </a:rPr>
              <a:t>12</a:t>
            </a:r>
            <a:r>
              <a:rPr lang="en-US" sz="3600" i="1">
                <a:cs typeface="Arial" charset="0"/>
              </a:rPr>
              <a:t>x</a:t>
            </a:r>
            <a:r>
              <a:rPr lang="en-US" sz="3600">
                <a:cs typeface="Arial" charset="0"/>
              </a:rPr>
              <a:t> + 2</a:t>
            </a:r>
            <a:r>
              <a:rPr lang="en-US" sz="3600" i="1">
                <a:cs typeface="Arial" charset="0"/>
              </a:rPr>
              <a:t>y</a:t>
            </a:r>
            <a:endParaRPr lang="ru-RU" sz="3600" i="1">
              <a:cs typeface="Arial" charset="0"/>
            </a:endParaRPr>
          </a:p>
        </p:txBody>
      </p:sp>
      <p:sp>
        <p:nvSpPr>
          <p:cNvPr id="39984" name="Rectangle 48"/>
          <p:cNvSpPr>
            <a:spLocks noChangeArrowheads="1"/>
          </p:cNvSpPr>
          <p:nvPr/>
        </p:nvSpPr>
        <p:spPr bwMode="auto">
          <a:xfrm>
            <a:off x="3757613" y="4149725"/>
            <a:ext cx="1655762" cy="782638"/>
          </a:xfrm>
          <a:prstGeom prst="flowChartAlternateProcess">
            <a:avLst/>
          </a:prstGeom>
          <a:solidFill>
            <a:srgbClr val="FFFF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cs typeface="Arial" charset="0"/>
              </a:rPr>
              <a:t>x</a:t>
            </a:r>
            <a:r>
              <a:rPr lang="en-US" sz="3600">
                <a:cs typeface="Arial" charset="0"/>
              </a:rPr>
              <a:t> : </a:t>
            </a:r>
            <a:r>
              <a:rPr lang="en-US" sz="3600" i="1">
                <a:cs typeface="Arial" charset="0"/>
              </a:rPr>
              <a:t>y</a:t>
            </a:r>
            <a:endParaRPr lang="ru-RU" sz="3600" i="1">
              <a:cs typeface="Arial" charset="0"/>
            </a:endParaRPr>
          </a:p>
        </p:txBody>
      </p:sp>
      <p:sp>
        <p:nvSpPr>
          <p:cNvPr id="39985" name="Rectangle 49"/>
          <p:cNvSpPr>
            <a:spLocks noChangeArrowheads="1"/>
          </p:cNvSpPr>
          <p:nvPr/>
        </p:nvSpPr>
        <p:spPr bwMode="auto">
          <a:xfrm>
            <a:off x="6372225" y="5300663"/>
            <a:ext cx="1655763" cy="720725"/>
          </a:xfrm>
          <a:prstGeom prst="flowChartAlternateProcess">
            <a:avLst/>
          </a:prstGeom>
          <a:solidFill>
            <a:srgbClr val="FFFF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cs typeface="Arial" charset="0"/>
              </a:rPr>
              <a:t>y</a:t>
            </a:r>
            <a:r>
              <a:rPr lang="en-US" sz="3600">
                <a:cs typeface="Arial" charset="0"/>
              </a:rPr>
              <a:t> : </a:t>
            </a:r>
            <a:r>
              <a:rPr lang="en-US" sz="3600" i="1">
                <a:cs typeface="Arial" charset="0"/>
              </a:rPr>
              <a:t>x</a:t>
            </a:r>
            <a:endParaRPr lang="ru-RU" sz="3600" i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1" grpId="0" animBg="1"/>
      <p:bldP spid="39982" grpId="0" animBg="1"/>
      <p:bldP spid="39983" grpId="0" animBg="1"/>
      <p:bldP spid="39984" grpId="0" animBg="1"/>
      <p:bldP spid="399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308074" y="1702340"/>
            <a:ext cx="1223962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dirty="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45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108325" y="2854325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308074" y="2854865"/>
            <a:ext cx="1223962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dirty="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270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106711" y="1702340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dirty="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32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979961" y="1702340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444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780186" y="1702340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37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979988" y="4006850"/>
            <a:ext cx="1223962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780213" y="2854325"/>
            <a:ext cx="1223962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077368" y="4006850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979961" y="2854865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582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044950" y="5086350"/>
            <a:ext cx="1223963" cy="647700"/>
          </a:xfrm>
          <a:prstGeom prst="flowChartAlternateProcess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360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2747963" y="19907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3600" dirty="0">
              <a:ln w="1905"/>
              <a:solidFill>
                <a:schemeClr val="bg1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421411" y="1846802"/>
            <a:ext cx="71438" cy="288925"/>
            <a:chOff x="2472" y="3702"/>
            <a:chExt cx="45" cy="182"/>
          </a:xfrm>
          <a:solidFill>
            <a:schemeClr val="tx1"/>
          </a:solidFill>
        </p:grpSpPr>
        <p:sp>
          <p:nvSpPr>
            <p:cNvPr id="24595" name="Oval 19"/>
            <p:cNvSpPr>
              <a:spLocks noChangeArrowheads="1"/>
            </p:cNvSpPr>
            <p:nvPr/>
          </p:nvSpPr>
          <p:spPr bwMode="auto">
            <a:xfrm>
              <a:off x="2472" y="3702"/>
              <a:ext cx="45" cy="46"/>
            </a:xfrm>
            <a:prstGeom prst="ellipse">
              <a:avLst/>
            </a:prstGeom>
            <a:grpFill/>
            <a:ln w="952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6" name="Oval 20"/>
            <p:cNvSpPr>
              <a:spLocks noChangeArrowheads="1"/>
            </p:cNvSpPr>
            <p:nvPr/>
          </p:nvSpPr>
          <p:spPr bwMode="auto">
            <a:xfrm>
              <a:off x="2472" y="3838"/>
              <a:ext cx="45" cy="46"/>
            </a:xfrm>
            <a:prstGeom prst="ellipse">
              <a:avLst/>
            </a:prstGeom>
            <a:grpFill/>
            <a:ln w="952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597" name="WordArt 21"/>
          <p:cNvSpPr>
            <a:spLocks noChangeArrowheads="1" noChangeShapeType="1" noTextEdit="1"/>
          </p:cNvSpPr>
          <p:nvPr/>
        </p:nvSpPr>
        <p:spPr bwMode="auto">
          <a:xfrm>
            <a:off x="2676499" y="2999327"/>
            <a:ext cx="288925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4599" name="WordArt 23"/>
          <p:cNvSpPr>
            <a:spLocks noChangeArrowheads="1" noChangeShapeType="1" noTextEdit="1"/>
          </p:cNvSpPr>
          <p:nvPr/>
        </p:nvSpPr>
        <p:spPr bwMode="auto">
          <a:xfrm>
            <a:off x="4476724" y="4151852"/>
            <a:ext cx="288925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4600" name="WordArt 24"/>
          <p:cNvSpPr>
            <a:spLocks noChangeArrowheads="1" noChangeShapeType="1" noTextEdit="1"/>
          </p:cNvSpPr>
          <p:nvPr/>
        </p:nvSpPr>
        <p:spPr bwMode="auto">
          <a:xfrm flipV="1">
            <a:off x="6348386" y="3142202"/>
            <a:ext cx="288925" cy="7143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1905"/>
                <a:solidFill>
                  <a:schemeClr val="bg1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24601" name="Freeform 25"/>
          <p:cNvSpPr>
            <a:spLocks/>
          </p:cNvSpPr>
          <p:nvPr/>
        </p:nvSpPr>
        <p:spPr bwMode="auto">
          <a:xfrm>
            <a:off x="1920875" y="2351088"/>
            <a:ext cx="1782763" cy="487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23" y="307"/>
              </a:cxn>
            </a:cxnLst>
            <a:rect l="0" t="0" r="r" b="b"/>
            <a:pathLst>
              <a:path w="1123" h="307">
                <a:moveTo>
                  <a:pt x="0" y="0"/>
                </a:moveTo>
                <a:lnTo>
                  <a:pt x="1123" y="30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2" name="Freeform 26"/>
          <p:cNvSpPr>
            <a:spLocks/>
          </p:cNvSpPr>
          <p:nvPr/>
        </p:nvSpPr>
        <p:spPr bwMode="auto">
          <a:xfrm>
            <a:off x="1989967" y="3521398"/>
            <a:ext cx="1501913" cy="4759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14" y="317"/>
              </a:cxn>
            </a:cxnLst>
            <a:rect l="0" t="0" r="r" b="b"/>
            <a:pathLst>
              <a:path w="1114" h="317">
                <a:moveTo>
                  <a:pt x="0" y="0"/>
                </a:moveTo>
                <a:lnTo>
                  <a:pt x="1114" y="31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3" name="Freeform 27"/>
          <p:cNvSpPr>
            <a:spLocks/>
          </p:cNvSpPr>
          <p:nvPr/>
        </p:nvSpPr>
        <p:spPr bwMode="auto">
          <a:xfrm>
            <a:off x="5578475" y="2351088"/>
            <a:ext cx="1768475" cy="487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14" y="307"/>
              </a:cxn>
            </a:cxnLst>
            <a:rect l="0" t="0" r="r" b="b"/>
            <a:pathLst>
              <a:path w="1114" h="307">
                <a:moveTo>
                  <a:pt x="0" y="0"/>
                </a:moveTo>
                <a:lnTo>
                  <a:pt x="1114" y="30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4" name="Freeform 28"/>
          <p:cNvSpPr>
            <a:spLocks/>
          </p:cNvSpPr>
          <p:nvPr/>
        </p:nvSpPr>
        <p:spPr bwMode="auto">
          <a:xfrm>
            <a:off x="5548313" y="3509963"/>
            <a:ext cx="1844675" cy="487362"/>
          </a:xfrm>
          <a:custGeom>
            <a:avLst/>
            <a:gdLst/>
            <a:ahLst/>
            <a:cxnLst>
              <a:cxn ang="0">
                <a:pos x="1162" y="0"/>
              </a:cxn>
              <a:cxn ang="0">
                <a:pos x="0" y="307"/>
              </a:cxn>
            </a:cxnLst>
            <a:rect l="0" t="0" r="r" b="b"/>
            <a:pathLst>
              <a:path w="1162" h="307">
                <a:moveTo>
                  <a:pt x="1162" y="0"/>
                </a:moveTo>
                <a:lnTo>
                  <a:pt x="0" y="30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7" name="Freeform 31"/>
          <p:cNvSpPr>
            <a:spLocks/>
          </p:cNvSpPr>
          <p:nvPr/>
        </p:nvSpPr>
        <p:spPr bwMode="auto">
          <a:xfrm>
            <a:off x="3749675" y="4667250"/>
            <a:ext cx="854075" cy="411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8" y="259"/>
              </a:cxn>
            </a:cxnLst>
            <a:rect l="0" t="0" r="r" b="b"/>
            <a:pathLst>
              <a:path w="538" h="259">
                <a:moveTo>
                  <a:pt x="0" y="0"/>
                </a:moveTo>
                <a:lnTo>
                  <a:pt x="538" y="259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8" name="Freeform 32"/>
          <p:cNvSpPr>
            <a:spLocks/>
          </p:cNvSpPr>
          <p:nvPr/>
        </p:nvSpPr>
        <p:spPr bwMode="auto">
          <a:xfrm>
            <a:off x="3689350" y="2335213"/>
            <a:ext cx="14288" cy="51911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327"/>
              </a:cxn>
            </a:cxnLst>
            <a:rect l="0" t="0" r="r" b="b"/>
            <a:pathLst>
              <a:path w="9" h="327">
                <a:moveTo>
                  <a:pt x="9" y="0"/>
                </a:moveTo>
                <a:lnTo>
                  <a:pt x="0" y="32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4710113" y="4667250"/>
            <a:ext cx="868362" cy="411163"/>
          </a:xfrm>
          <a:custGeom>
            <a:avLst/>
            <a:gdLst/>
            <a:ahLst/>
            <a:cxnLst>
              <a:cxn ang="0">
                <a:pos x="547" y="0"/>
              </a:cxn>
              <a:cxn ang="0">
                <a:pos x="0" y="259"/>
              </a:cxn>
            </a:cxnLst>
            <a:rect l="0" t="0" r="r" b="b"/>
            <a:pathLst>
              <a:path w="547" h="259">
                <a:moveTo>
                  <a:pt x="547" y="0"/>
                </a:moveTo>
                <a:lnTo>
                  <a:pt x="0" y="259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5556250" y="3502025"/>
            <a:ext cx="14288" cy="51911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327"/>
              </a:cxn>
            </a:cxnLst>
            <a:rect l="0" t="0" r="r" b="b"/>
            <a:pathLst>
              <a:path w="9" h="327">
                <a:moveTo>
                  <a:pt x="9" y="0"/>
                </a:moveTo>
                <a:lnTo>
                  <a:pt x="0" y="32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7356475" y="2351088"/>
            <a:ext cx="14288" cy="51911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327"/>
              </a:cxn>
            </a:cxnLst>
            <a:rect l="0" t="0" r="r" b="b"/>
            <a:pathLst>
              <a:path w="9" h="327">
                <a:moveTo>
                  <a:pt x="9" y="0"/>
                </a:moveTo>
                <a:lnTo>
                  <a:pt x="0" y="32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12" name="Freeform 36"/>
          <p:cNvSpPr>
            <a:spLocks/>
          </p:cNvSpPr>
          <p:nvPr/>
        </p:nvSpPr>
        <p:spPr bwMode="auto">
          <a:xfrm>
            <a:off x="3491880" y="3502026"/>
            <a:ext cx="238427" cy="49530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327"/>
              </a:cxn>
            </a:cxnLst>
            <a:rect l="0" t="0" r="r" b="b"/>
            <a:pathLst>
              <a:path w="9" h="327">
                <a:moveTo>
                  <a:pt x="9" y="0"/>
                </a:moveTo>
                <a:lnTo>
                  <a:pt x="0" y="32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 sz="36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906426" y="5857892"/>
            <a:ext cx="742952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(270 + </a:t>
            </a:r>
            <a:r>
              <a:rPr lang="ru-RU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45 </a:t>
            </a:r>
            <a:r>
              <a:rPr lang="en-US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Symbol"/>
              </a:rPr>
              <a:t></a:t>
            </a:r>
            <a:r>
              <a:rPr lang="ru-RU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32</a:t>
            </a:r>
            <a:r>
              <a:rPr lang="ru-RU" sz="4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 + (582 – </a:t>
            </a:r>
            <a:r>
              <a:rPr lang="ru-RU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444 : 37</a:t>
            </a:r>
            <a:r>
              <a:rPr lang="ru-RU" sz="4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4622" name="WordArt 46"/>
          <p:cNvSpPr>
            <a:spLocks noChangeArrowheads="1" noChangeShapeType="1" noTextEdit="1"/>
          </p:cNvSpPr>
          <p:nvPr/>
        </p:nvSpPr>
        <p:spPr bwMode="auto">
          <a:xfrm>
            <a:off x="3179736" y="2963127"/>
            <a:ext cx="10810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1 440</a:t>
            </a:r>
            <a:endParaRPr lang="ru-RU" sz="3600" kern="1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23" name="WordArt 47"/>
          <p:cNvSpPr>
            <a:spLocks noChangeArrowheads="1" noChangeShapeType="1" noTextEdit="1"/>
          </p:cNvSpPr>
          <p:nvPr/>
        </p:nvSpPr>
        <p:spPr bwMode="auto">
          <a:xfrm>
            <a:off x="3163094" y="4126063"/>
            <a:ext cx="10810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1 710</a:t>
            </a:r>
            <a:endParaRPr lang="ru-RU" sz="3600" kern="1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624" name="WordArt 48"/>
          <p:cNvSpPr>
            <a:spLocks noChangeArrowheads="1" noChangeShapeType="1" noTextEdit="1"/>
          </p:cNvSpPr>
          <p:nvPr/>
        </p:nvSpPr>
        <p:spPr bwMode="auto">
          <a:xfrm>
            <a:off x="7069111" y="2963127"/>
            <a:ext cx="5762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24625" name="WordArt 49"/>
          <p:cNvSpPr>
            <a:spLocks noChangeArrowheads="1" noChangeShapeType="1" noTextEdit="1"/>
          </p:cNvSpPr>
          <p:nvPr/>
        </p:nvSpPr>
        <p:spPr bwMode="auto">
          <a:xfrm>
            <a:off x="5195861" y="4115652"/>
            <a:ext cx="7921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570</a:t>
            </a:r>
          </a:p>
        </p:txBody>
      </p:sp>
      <p:sp>
        <p:nvSpPr>
          <p:cNvPr id="44" name="WordArt 47"/>
          <p:cNvSpPr>
            <a:spLocks noChangeArrowheads="1" noChangeShapeType="1" noTextEdit="1"/>
          </p:cNvSpPr>
          <p:nvPr/>
        </p:nvSpPr>
        <p:spPr bwMode="auto">
          <a:xfrm>
            <a:off x="4094156" y="5218663"/>
            <a:ext cx="10810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2280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71500" y="98425"/>
            <a:ext cx="85725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Составьте выражение по схеме </a:t>
            </a:r>
          </a:p>
          <a:p>
            <a:pPr marL="457200" indent="-457200" algn="ctr">
              <a:defRPr/>
            </a:pP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и найдите его значение: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Theme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Тема Offic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'Бамбук 2'</Template>
  <TotalTime>967</TotalTime>
  <Words>374</Words>
  <Application>Microsoft Office PowerPoint</Application>
  <PresentationFormat>Экран (4:3)</PresentationFormat>
  <Paragraphs>109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Разминка «Блицопрос» </vt:lpstr>
      <vt:lpstr>Приведите примеры  записи высказываний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Числовые  выражения.</dc:title>
  <dc:creator>Чаплыгина И.Б.</dc:creator>
  <cp:lastModifiedBy>Светлана</cp:lastModifiedBy>
  <cp:revision>56</cp:revision>
  <dcterms:created xsi:type="dcterms:W3CDTF">2009-07-31T04:57:26Z</dcterms:created>
  <dcterms:modified xsi:type="dcterms:W3CDTF">2013-07-05T05:32:02Z</dcterms:modified>
</cp:coreProperties>
</file>